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83"/>
  </p:notesMasterIdLst>
  <p:sldIdLst>
    <p:sldId id="258" r:id="rId5"/>
    <p:sldId id="263" r:id="rId6"/>
    <p:sldId id="264" r:id="rId7"/>
    <p:sldId id="336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81" r:id="rId20"/>
    <p:sldId id="276" r:id="rId21"/>
    <p:sldId id="277" r:id="rId22"/>
    <p:sldId id="278" r:id="rId23"/>
    <p:sldId id="279" r:id="rId24"/>
    <p:sldId id="280" r:id="rId25"/>
    <p:sldId id="309" r:id="rId26"/>
    <p:sldId id="256" r:id="rId27"/>
    <p:sldId id="308" r:id="rId28"/>
    <p:sldId id="344" r:id="rId29"/>
    <p:sldId id="345" r:id="rId30"/>
    <p:sldId id="346" r:id="rId31"/>
    <p:sldId id="347" r:id="rId32"/>
    <p:sldId id="348" r:id="rId33"/>
    <p:sldId id="359" r:id="rId34"/>
    <p:sldId id="310" r:id="rId35"/>
    <p:sldId id="339" r:id="rId36"/>
    <p:sldId id="312" r:id="rId37"/>
    <p:sldId id="340" r:id="rId38"/>
    <p:sldId id="368" r:id="rId39"/>
    <p:sldId id="313" r:id="rId40"/>
    <p:sldId id="360" r:id="rId41"/>
    <p:sldId id="284" r:id="rId42"/>
    <p:sldId id="362" r:id="rId43"/>
    <p:sldId id="288" r:id="rId44"/>
    <p:sldId id="385" r:id="rId45"/>
    <p:sldId id="289" r:id="rId46"/>
    <p:sldId id="290" r:id="rId47"/>
    <p:sldId id="291" r:id="rId48"/>
    <p:sldId id="292" r:id="rId49"/>
    <p:sldId id="293" r:id="rId50"/>
    <p:sldId id="294" r:id="rId51"/>
    <p:sldId id="295" r:id="rId52"/>
    <p:sldId id="296" r:id="rId53"/>
    <p:sldId id="297" r:id="rId54"/>
    <p:sldId id="298" r:id="rId55"/>
    <p:sldId id="363" r:id="rId56"/>
    <p:sldId id="300" r:id="rId57"/>
    <p:sldId id="257" r:id="rId58"/>
    <p:sldId id="301" r:id="rId59"/>
    <p:sldId id="302" r:id="rId60"/>
    <p:sldId id="303" r:id="rId61"/>
    <p:sldId id="304" r:id="rId62"/>
    <p:sldId id="305" r:id="rId63"/>
    <p:sldId id="306" r:id="rId64"/>
    <p:sldId id="307" r:id="rId65"/>
    <p:sldId id="366" r:id="rId66"/>
    <p:sldId id="328" r:id="rId67"/>
    <p:sldId id="369" r:id="rId68"/>
    <p:sldId id="354" r:id="rId69"/>
    <p:sldId id="361" r:id="rId70"/>
    <p:sldId id="351" r:id="rId71"/>
    <p:sldId id="352" r:id="rId72"/>
    <p:sldId id="370" r:id="rId73"/>
    <p:sldId id="324" r:id="rId74"/>
    <p:sldId id="325" r:id="rId75"/>
    <p:sldId id="371" r:id="rId76"/>
    <p:sldId id="377" r:id="rId77"/>
    <p:sldId id="332" r:id="rId78"/>
    <p:sldId id="373" r:id="rId79"/>
    <p:sldId id="334" r:id="rId80"/>
    <p:sldId id="333" r:id="rId81"/>
    <p:sldId id="386" r:id="rId82"/>
  </p:sldIdLst>
  <p:sldSz cx="18288000" cy="10287000"/>
  <p:notesSz cx="14301788" cy="9926638"/>
  <p:embeddedFontLst>
    <p:embeddedFont>
      <p:font typeface="BentonModDisp" panose="020B0604020202020204" charset="0"/>
      <p:regular r:id="rId84"/>
    </p:embeddedFont>
    <p:embeddedFont>
      <p:font typeface="BentonModDisp Bold" panose="020B0604020202020204" charset="0"/>
      <p:regular r:id="rId85"/>
    </p:embeddedFont>
    <p:embeddedFont>
      <p:font typeface="Century Gothic Paneuropean"/>
      <p:regular r:id="rId86"/>
    </p:embeddedFont>
    <p:embeddedFont>
      <p:font typeface="Century Gothic Paneuropean Bold"/>
      <p:regular r:id="rId87"/>
    </p:embeddedFont>
    <p:embeddedFont>
      <p:font typeface="Gotham" pitchFamily="50" charset="0"/>
      <p:regular r:id="rId88"/>
      <p:bold r:id="rId89"/>
      <p:italic r:id="rId90"/>
      <p:boldItalic r:id="rId91"/>
    </p:embeddedFont>
    <p:embeddedFont>
      <p:font typeface="Gotham Bold" panose="020B0604020202020204" charset="0"/>
      <p:regular r:id="rId92"/>
    </p:embeddedFont>
    <p:embeddedFont>
      <p:font typeface="Gotham Italics" panose="020B0604020202020204" charset="0"/>
      <p:regular r:id="rId9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EEA7B02-4C62-F764-DA5F-EE8942CF97BA}" name="Zandria Steyn" initials="ZS" userId="S::Zandria.Steyn@annique.com::82b3644b-5c5d-4251-848e-38512d1b6c4f" providerId="AD"/>
  <p188:author id="{9DF68BB7-208B-238F-F566-C5E4A0047B51}" name="Luzaan Botha" initials="LB" userId="S::Luzaan.Botha@annique.com::a3aa18ef-8c07-43c7-bdb6-f95fad09ecdd" providerId="AD"/>
  <p188:author id="{649A5EFC-5C02-0689-A183-79FD58E91CF5}" name="Renette Josling" initials="RJ" userId="S::Renette.Josling@annique.com::da4b16bc-b9ae-4268-a994-dba4e48856e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573B"/>
    <a:srgbClr val="911A14"/>
    <a:srgbClr val="C22D26"/>
    <a:srgbClr val="F04A29"/>
    <a:srgbClr val="F7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CBA40C-D845-4B8B-A237-B6992BDF8262}" v="8" dt="2026-06-24T08:06:09.1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1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1.fntdata"/><Relationship Id="rId89" Type="http://schemas.openxmlformats.org/officeDocument/2006/relationships/font" Target="fonts/font6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font" Target="fonts/font7.fntdata"/><Relationship Id="rId95" Type="http://schemas.openxmlformats.org/officeDocument/2006/relationships/viewProps" Target="view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font" Target="fonts/font2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notesMaster" Target="notesMasters/notesMaster1.xml"/><Relationship Id="rId88" Type="http://schemas.openxmlformats.org/officeDocument/2006/relationships/font" Target="fonts/font5.fntdata"/><Relationship Id="rId91" Type="http://schemas.openxmlformats.org/officeDocument/2006/relationships/font" Target="fonts/font8.fntdata"/><Relationship Id="rId9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font" Target="fonts/font3.fntdata"/><Relationship Id="rId94" Type="http://schemas.openxmlformats.org/officeDocument/2006/relationships/presProps" Target="presProps.xml"/><Relationship Id="rId9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font" Target="fonts/font9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4.fntdata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font" Target="fonts/font10.fntdata"/><Relationship Id="rId98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zaan Botha" userId="a3aa18ef-8c07-43c7-bdb6-f95fad09ecdd" providerId="ADAL" clId="{DF7CB9EC-0B32-46D4-B818-7E5006802C7D}"/>
    <pc:docChg chg="custSel delSld modSld">
      <pc:chgData name="Luzaan Botha" userId="a3aa18ef-8c07-43c7-bdb6-f95fad09ecdd" providerId="ADAL" clId="{DF7CB9EC-0B32-46D4-B818-7E5006802C7D}" dt="2026-06-24T08:06:12.616" v="31" actId="478"/>
      <pc:docMkLst>
        <pc:docMk/>
      </pc:docMkLst>
      <pc:sldChg chg="mod modShow">
        <pc:chgData name="Luzaan Botha" userId="a3aa18ef-8c07-43c7-bdb6-f95fad09ecdd" providerId="ADAL" clId="{DF7CB9EC-0B32-46D4-B818-7E5006802C7D}" dt="2026-06-24T07:55:30.895" v="5" actId="34476"/>
        <pc:sldMkLst>
          <pc:docMk/>
          <pc:sldMk cId="4195372722" sldId="257"/>
        </pc:sldMkLst>
      </pc:sldChg>
      <pc:sldChg chg="delSp modSp mod delAnim">
        <pc:chgData name="Luzaan Botha" userId="a3aa18ef-8c07-43c7-bdb6-f95fad09ecdd" providerId="ADAL" clId="{DF7CB9EC-0B32-46D4-B818-7E5006802C7D}" dt="2026-06-24T08:06:12.616" v="31" actId="478"/>
        <pc:sldMkLst>
          <pc:docMk/>
          <pc:sldMk cId="0" sldId="258"/>
        </pc:sldMkLst>
        <pc:spChg chg="mod">
          <ac:chgData name="Luzaan Botha" userId="a3aa18ef-8c07-43c7-bdb6-f95fad09ecdd" providerId="ADAL" clId="{DF7CB9EC-0B32-46D4-B818-7E5006802C7D}" dt="2026-06-24T08:05:56.845" v="29" actId="1076"/>
          <ac:spMkLst>
            <pc:docMk/>
            <pc:sldMk cId="0" sldId="258"/>
            <ac:spMk id="17" creationId="{00000000-0000-0000-0000-000000000000}"/>
          </ac:spMkLst>
        </pc:spChg>
        <pc:spChg chg="mod">
          <ac:chgData name="Luzaan Botha" userId="a3aa18ef-8c07-43c7-bdb6-f95fad09ecdd" providerId="ADAL" clId="{DF7CB9EC-0B32-46D4-B818-7E5006802C7D}" dt="2026-06-24T08:05:51.373" v="28" actId="1076"/>
          <ac:spMkLst>
            <pc:docMk/>
            <pc:sldMk cId="0" sldId="258"/>
            <ac:spMk id="18" creationId="{00000000-0000-0000-0000-000000000000}"/>
          </ac:spMkLst>
        </pc:spChg>
        <pc:spChg chg="mod">
          <ac:chgData name="Luzaan Botha" userId="a3aa18ef-8c07-43c7-bdb6-f95fad09ecdd" providerId="ADAL" clId="{DF7CB9EC-0B32-46D4-B818-7E5006802C7D}" dt="2026-06-24T08:05:38.541" v="27" actId="1076"/>
          <ac:spMkLst>
            <pc:docMk/>
            <pc:sldMk cId="0" sldId="258"/>
            <ac:spMk id="19" creationId="{00000000-0000-0000-0000-000000000000}"/>
          </ac:spMkLst>
        </pc:spChg>
        <pc:grpChg chg="mod">
          <ac:chgData name="Luzaan Botha" userId="a3aa18ef-8c07-43c7-bdb6-f95fad09ecdd" providerId="ADAL" clId="{DF7CB9EC-0B32-46D4-B818-7E5006802C7D}" dt="2026-06-24T08:06:03.637" v="30" actId="1076"/>
          <ac:grpSpMkLst>
            <pc:docMk/>
            <pc:sldMk cId="0" sldId="258"/>
            <ac:grpSpMk id="15" creationId="{00000000-0000-0000-0000-000000000000}"/>
          </ac:grpSpMkLst>
        </pc:grpChg>
        <pc:picChg chg="del">
          <ac:chgData name="Luzaan Botha" userId="a3aa18ef-8c07-43c7-bdb6-f95fad09ecdd" providerId="ADAL" clId="{DF7CB9EC-0B32-46D4-B818-7E5006802C7D}" dt="2026-06-24T08:06:12.616" v="31" actId="478"/>
          <ac:picMkLst>
            <pc:docMk/>
            <pc:sldMk cId="0" sldId="258"/>
            <ac:picMk id="5" creationId="{7A479058-FC3D-A6CD-94F0-234879CF933B}"/>
          </ac:picMkLst>
        </pc:picChg>
      </pc:sldChg>
      <pc:sldChg chg="del">
        <pc:chgData name="Luzaan Botha" userId="a3aa18ef-8c07-43c7-bdb6-f95fad09ecdd" providerId="ADAL" clId="{DF7CB9EC-0B32-46D4-B818-7E5006802C7D}" dt="2026-06-24T07:54:59.545" v="0" actId="47"/>
        <pc:sldMkLst>
          <pc:docMk/>
          <pc:sldMk cId="0" sldId="261"/>
        </pc:sldMkLst>
      </pc:sldChg>
      <pc:sldChg chg="del">
        <pc:chgData name="Luzaan Botha" userId="a3aa18ef-8c07-43c7-bdb6-f95fad09ecdd" providerId="ADAL" clId="{DF7CB9EC-0B32-46D4-B818-7E5006802C7D}" dt="2026-06-24T07:55:03.012" v="1" actId="47"/>
        <pc:sldMkLst>
          <pc:docMk/>
          <pc:sldMk cId="0" sldId="262"/>
        </pc:sldMkLst>
      </pc:sldChg>
      <pc:sldChg chg="del">
        <pc:chgData name="Luzaan Botha" userId="a3aa18ef-8c07-43c7-bdb6-f95fad09ecdd" providerId="ADAL" clId="{DF7CB9EC-0B32-46D4-B818-7E5006802C7D}" dt="2026-06-24T07:55:18.223" v="3" actId="47"/>
        <pc:sldMkLst>
          <pc:docMk/>
          <pc:sldMk cId="0" sldId="286"/>
        </pc:sldMkLst>
      </pc:sldChg>
      <pc:sldChg chg="addSp modSp mod">
        <pc:chgData name="Luzaan Botha" userId="a3aa18ef-8c07-43c7-bdb6-f95fad09ecdd" providerId="ADAL" clId="{DF7CB9EC-0B32-46D4-B818-7E5006802C7D}" dt="2026-06-24T07:57:45.318" v="21" actId="1076"/>
        <pc:sldMkLst>
          <pc:docMk/>
          <pc:sldMk cId="0" sldId="301"/>
        </pc:sldMkLst>
        <pc:spChg chg="mod">
          <ac:chgData name="Luzaan Botha" userId="a3aa18ef-8c07-43c7-bdb6-f95fad09ecdd" providerId="ADAL" clId="{DF7CB9EC-0B32-46D4-B818-7E5006802C7D}" dt="2026-06-24T07:57:01.130" v="16"/>
          <ac:spMkLst>
            <pc:docMk/>
            <pc:sldMk cId="0" sldId="301"/>
            <ac:spMk id="4" creationId="{601BA473-5510-5F18-B7D3-B026259098EF}"/>
          </ac:spMkLst>
        </pc:spChg>
        <pc:spChg chg="mod">
          <ac:chgData name="Luzaan Botha" userId="a3aa18ef-8c07-43c7-bdb6-f95fad09ecdd" providerId="ADAL" clId="{DF7CB9EC-0B32-46D4-B818-7E5006802C7D}" dt="2026-06-24T07:57:01.130" v="16"/>
          <ac:spMkLst>
            <pc:docMk/>
            <pc:sldMk cId="0" sldId="301"/>
            <ac:spMk id="5" creationId="{D8FB5422-4F4D-C783-6DDD-66C2BE218846}"/>
          </ac:spMkLst>
        </pc:spChg>
        <pc:spChg chg="add mod">
          <ac:chgData name="Luzaan Botha" userId="a3aa18ef-8c07-43c7-bdb6-f95fad09ecdd" providerId="ADAL" clId="{DF7CB9EC-0B32-46D4-B818-7E5006802C7D}" dt="2026-06-24T07:57:01.130" v="16"/>
          <ac:spMkLst>
            <pc:docMk/>
            <pc:sldMk cId="0" sldId="301"/>
            <ac:spMk id="6" creationId="{60488162-909D-842D-FAB7-DB519E8308B3}"/>
          </ac:spMkLst>
        </pc:spChg>
        <pc:spChg chg="add mod">
          <ac:chgData name="Luzaan Botha" userId="a3aa18ef-8c07-43c7-bdb6-f95fad09ecdd" providerId="ADAL" clId="{DF7CB9EC-0B32-46D4-B818-7E5006802C7D}" dt="2026-06-24T07:57:01.130" v="16"/>
          <ac:spMkLst>
            <pc:docMk/>
            <pc:sldMk cId="0" sldId="301"/>
            <ac:spMk id="7" creationId="{E5083691-3A7E-2A91-0285-AC0880917EF3}"/>
          </ac:spMkLst>
        </pc:spChg>
        <pc:grpChg chg="mod">
          <ac:chgData name="Luzaan Botha" userId="a3aa18ef-8c07-43c7-bdb6-f95fad09ecdd" providerId="ADAL" clId="{DF7CB9EC-0B32-46D4-B818-7E5006802C7D}" dt="2026-06-24T07:57:45.318" v="21" actId="1076"/>
          <ac:grpSpMkLst>
            <pc:docMk/>
            <pc:sldMk cId="0" sldId="301"/>
            <ac:grpSpMk id="2" creationId="{DEDE9099-0A67-30B3-486E-EEEE26083C76}"/>
          </ac:grpSpMkLst>
        </pc:grpChg>
        <pc:grpChg chg="add mod">
          <ac:chgData name="Luzaan Botha" userId="a3aa18ef-8c07-43c7-bdb6-f95fad09ecdd" providerId="ADAL" clId="{DF7CB9EC-0B32-46D4-B818-7E5006802C7D}" dt="2026-06-24T07:57:01.130" v="16"/>
          <ac:grpSpMkLst>
            <pc:docMk/>
            <pc:sldMk cId="0" sldId="301"/>
            <ac:grpSpMk id="3" creationId="{65BA2ED1-349A-E9B4-2F0A-3CE156A0DEDB}"/>
          </ac:grpSpMkLst>
        </pc:grpChg>
        <pc:grpChg chg="mod">
          <ac:chgData name="Luzaan Botha" userId="a3aa18ef-8c07-43c7-bdb6-f95fad09ecdd" providerId="ADAL" clId="{DF7CB9EC-0B32-46D4-B818-7E5006802C7D}" dt="2026-06-24T07:57:45.318" v="21" actId="1076"/>
          <ac:grpSpMkLst>
            <pc:docMk/>
            <pc:sldMk cId="0" sldId="301"/>
            <ac:grpSpMk id="13" creationId="{00000000-0000-0000-0000-000000000000}"/>
          </ac:grpSpMkLst>
        </pc:grpChg>
      </pc:sldChg>
      <pc:sldChg chg="addSp modSp mod">
        <pc:chgData name="Luzaan Botha" userId="a3aa18ef-8c07-43c7-bdb6-f95fad09ecdd" providerId="ADAL" clId="{DF7CB9EC-0B32-46D4-B818-7E5006802C7D}" dt="2026-06-24T07:57:50.038" v="22" actId="1076"/>
        <pc:sldMkLst>
          <pc:docMk/>
          <pc:sldMk cId="0" sldId="302"/>
        </pc:sldMkLst>
        <pc:spChg chg="mod">
          <ac:chgData name="Luzaan Botha" userId="a3aa18ef-8c07-43c7-bdb6-f95fad09ecdd" providerId="ADAL" clId="{DF7CB9EC-0B32-46D4-B818-7E5006802C7D}" dt="2026-06-24T07:56:59.146" v="15"/>
          <ac:spMkLst>
            <pc:docMk/>
            <pc:sldMk cId="0" sldId="302"/>
            <ac:spMk id="4" creationId="{EAB1C801-2AD1-003F-DEE1-3E434EF834D0}"/>
          </ac:spMkLst>
        </pc:spChg>
        <pc:spChg chg="mod">
          <ac:chgData name="Luzaan Botha" userId="a3aa18ef-8c07-43c7-bdb6-f95fad09ecdd" providerId="ADAL" clId="{DF7CB9EC-0B32-46D4-B818-7E5006802C7D}" dt="2026-06-24T07:56:59.146" v="15"/>
          <ac:spMkLst>
            <pc:docMk/>
            <pc:sldMk cId="0" sldId="302"/>
            <ac:spMk id="5" creationId="{5557818E-064C-B725-1B9E-384F869F68A3}"/>
          </ac:spMkLst>
        </pc:spChg>
        <pc:spChg chg="add mod">
          <ac:chgData name="Luzaan Botha" userId="a3aa18ef-8c07-43c7-bdb6-f95fad09ecdd" providerId="ADAL" clId="{DF7CB9EC-0B32-46D4-B818-7E5006802C7D}" dt="2026-06-24T07:56:59.146" v="15"/>
          <ac:spMkLst>
            <pc:docMk/>
            <pc:sldMk cId="0" sldId="302"/>
            <ac:spMk id="6" creationId="{60D983ED-7260-A847-C714-82F12C840209}"/>
          </ac:spMkLst>
        </pc:spChg>
        <pc:spChg chg="add mod">
          <ac:chgData name="Luzaan Botha" userId="a3aa18ef-8c07-43c7-bdb6-f95fad09ecdd" providerId="ADAL" clId="{DF7CB9EC-0B32-46D4-B818-7E5006802C7D}" dt="2026-06-24T07:56:59.146" v="15"/>
          <ac:spMkLst>
            <pc:docMk/>
            <pc:sldMk cId="0" sldId="302"/>
            <ac:spMk id="7" creationId="{D85398E3-5322-FC99-F24B-1F026691EBE2}"/>
          </ac:spMkLst>
        </pc:spChg>
        <pc:grpChg chg="mod">
          <ac:chgData name="Luzaan Botha" userId="a3aa18ef-8c07-43c7-bdb6-f95fad09ecdd" providerId="ADAL" clId="{DF7CB9EC-0B32-46D4-B818-7E5006802C7D}" dt="2026-06-24T07:57:50.038" v="22" actId="1076"/>
          <ac:grpSpMkLst>
            <pc:docMk/>
            <pc:sldMk cId="0" sldId="302"/>
            <ac:grpSpMk id="2" creationId="{DB27351F-28E7-C9BE-F4D5-83FB5CF809B3}"/>
          </ac:grpSpMkLst>
        </pc:grpChg>
        <pc:grpChg chg="add mod">
          <ac:chgData name="Luzaan Botha" userId="a3aa18ef-8c07-43c7-bdb6-f95fad09ecdd" providerId="ADAL" clId="{DF7CB9EC-0B32-46D4-B818-7E5006802C7D}" dt="2026-06-24T07:56:59.146" v="15"/>
          <ac:grpSpMkLst>
            <pc:docMk/>
            <pc:sldMk cId="0" sldId="302"/>
            <ac:grpSpMk id="3" creationId="{14A56B2D-3937-7A11-63B9-E1EC7A1DC643}"/>
          </ac:grpSpMkLst>
        </pc:grpChg>
        <pc:grpChg chg="mod">
          <ac:chgData name="Luzaan Botha" userId="a3aa18ef-8c07-43c7-bdb6-f95fad09ecdd" providerId="ADAL" clId="{DF7CB9EC-0B32-46D4-B818-7E5006802C7D}" dt="2026-06-24T07:57:50.038" v="22" actId="1076"/>
          <ac:grpSpMkLst>
            <pc:docMk/>
            <pc:sldMk cId="0" sldId="302"/>
            <ac:grpSpMk id="9" creationId="{00000000-0000-0000-0000-000000000000}"/>
          </ac:grpSpMkLst>
        </pc:grpChg>
      </pc:sldChg>
      <pc:sldChg chg="addSp modSp mod">
        <pc:chgData name="Luzaan Botha" userId="a3aa18ef-8c07-43c7-bdb6-f95fad09ecdd" providerId="ADAL" clId="{DF7CB9EC-0B32-46D4-B818-7E5006802C7D}" dt="2026-06-24T07:57:55.157" v="23" actId="1076"/>
        <pc:sldMkLst>
          <pc:docMk/>
          <pc:sldMk cId="0" sldId="303"/>
        </pc:sldMkLst>
        <pc:spChg chg="mod">
          <ac:chgData name="Luzaan Botha" userId="a3aa18ef-8c07-43c7-bdb6-f95fad09ecdd" providerId="ADAL" clId="{DF7CB9EC-0B32-46D4-B818-7E5006802C7D}" dt="2026-06-24T07:56:57.303" v="14"/>
          <ac:spMkLst>
            <pc:docMk/>
            <pc:sldMk cId="0" sldId="303"/>
            <ac:spMk id="4" creationId="{9AB40619-A334-7C44-F241-0D70F95166E6}"/>
          </ac:spMkLst>
        </pc:spChg>
        <pc:spChg chg="mod">
          <ac:chgData name="Luzaan Botha" userId="a3aa18ef-8c07-43c7-bdb6-f95fad09ecdd" providerId="ADAL" clId="{DF7CB9EC-0B32-46D4-B818-7E5006802C7D}" dt="2026-06-24T07:56:57.303" v="14"/>
          <ac:spMkLst>
            <pc:docMk/>
            <pc:sldMk cId="0" sldId="303"/>
            <ac:spMk id="5" creationId="{59DA6522-08D3-21A7-3552-1C28C150EA02}"/>
          </ac:spMkLst>
        </pc:spChg>
        <pc:spChg chg="add mod">
          <ac:chgData name="Luzaan Botha" userId="a3aa18ef-8c07-43c7-bdb6-f95fad09ecdd" providerId="ADAL" clId="{DF7CB9EC-0B32-46D4-B818-7E5006802C7D}" dt="2026-06-24T07:56:57.303" v="14"/>
          <ac:spMkLst>
            <pc:docMk/>
            <pc:sldMk cId="0" sldId="303"/>
            <ac:spMk id="7" creationId="{FC937930-9F1A-BCFF-9C7C-B06FBC6168B6}"/>
          </ac:spMkLst>
        </pc:spChg>
        <pc:spChg chg="add mod">
          <ac:chgData name="Luzaan Botha" userId="a3aa18ef-8c07-43c7-bdb6-f95fad09ecdd" providerId="ADAL" clId="{DF7CB9EC-0B32-46D4-B818-7E5006802C7D}" dt="2026-06-24T07:56:57.303" v="14"/>
          <ac:spMkLst>
            <pc:docMk/>
            <pc:sldMk cId="0" sldId="303"/>
            <ac:spMk id="8" creationId="{7A4E7090-D88F-EE68-1A7E-2F83C5D7FCA5}"/>
          </ac:spMkLst>
        </pc:spChg>
        <pc:grpChg chg="mod">
          <ac:chgData name="Luzaan Botha" userId="a3aa18ef-8c07-43c7-bdb6-f95fad09ecdd" providerId="ADAL" clId="{DF7CB9EC-0B32-46D4-B818-7E5006802C7D}" dt="2026-06-24T07:57:55.157" v="23" actId="1076"/>
          <ac:grpSpMkLst>
            <pc:docMk/>
            <pc:sldMk cId="0" sldId="303"/>
            <ac:grpSpMk id="2" creationId="{A8160BA1-4354-D293-FB1E-277FF1CB52FF}"/>
          </ac:grpSpMkLst>
        </pc:grpChg>
        <pc:grpChg chg="add mod">
          <ac:chgData name="Luzaan Botha" userId="a3aa18ef-8c07-43c7-bdb6-f95fad09ecdd" providerId="ADAL" clId="{DF7CB9EC-0B32-46D4-B818-7E5006802C7D}" dt="2026-06-24T07:56:57.303" v="14"/>
          <ac:grpSpMkLst>
            <pc:docMk/>
            <pc:sldMk cId="0" sldId="303"/>
            <ac:grpSpMk id="3" creationId="{EC70A0EC-F94D-8049-CE3B-63E999F40959}"/>
          </ac:grpSpMkLst>
        </pc:grpChg>
        <pc:grpChg chg="mod">
          <ac:chgData name="Luzaan Botha" userId="a3aa18ef-8c07-43c7-bdb6-f95fad09ecdd" providerId="ADAL" clId="{DF7CB9EC-0B32-46D4-B818-7E5006802C7D}" dt="2026-06-24T07:57:55.157" v="23" actId="1076"/>
          <ac:grpSpMkLst>
            <pc:docMk/>
            <pc:sldMk cId="0" sldId="303"/>
            <ac:grpSpMk id="9" creationId="{00000000-0000-0000-0000-000000000000}"/>
          </ac:grpSpMkLst>
        </pc:grpChg>
      </pc:sldChg>
      <pc:sldChg chg="addSp modSp mod">
        <pc:chgData name="Luzaan Botha" userId="a3aa18ef-8c07-43c7-bdb6-f95fad09ecdd" providerId="ADAL" clId="{DF7CB9EC-0B32-46D4-B818-7E5006802C7D}" dt="2026-06-24T07:58:04.893" v="24" actId="1076"/>
        <pc:sldMkLst>
          <pc:docMk/>
          <pc:sldMk cId="0" sldId="304"/>
        </pc:sldMkLst>
        <pc:spChg chg="mod">
          <ac:chgData name="Luzaan Botha" userId="a3aa18ef-8c07-43c7-bdb6-f95fad09ecdd" providerId="ADAL" clId="{DF7CB9EC-0B32-46D4-B818-7E5006802C7D}" dt="2026-06-24T07:56:54.201" v="13"/>
          <ac:spMkLst>
            <pc:docMk/>
            <pc:sldMk cId="0" sldId="304"/>
            <ac:spMk id="4" creationId="{CFC23CDC-0404-D01D-F430-C5F5BFAD4201}"/>
          </ac:spMkLst>
        </pc:spChg>
        <pc:spChg chg="mod">
          <ac:chgData name="Luzaan Botha" userId="a3aa18ef-8c07-43c7-bdb6-f95fad09ecdd" providerId="ADAL" clId="{DF7CB9EC-0B32-46D4-B818-7E5006802C7D}" dt="2026-06-24T07:56:54.201" v="13"/>
          <ac:spMkLst>
            <pc:docMk/>
            <pc:sldMk cId="0" sldId="304"/>
            <ac:spMk id="5" creationId="{F6A50084-87D8-C1D3-BBAC-880C534DE5E0}"/>
          </ac:spMkLst>
        </pc:spChg>
        <pc:spChg chg="add mod">
          <ac:chgData name="Luzaan Botha" userId="a3aa18ef-8c07-43c7-bdb6-f95fad09ecdd" providerId="ADAL" clId="{DF7CB9EC-0B32-46D4-B818-7E5006802C7D}" dt="2026-06-24T07:56:54.201" v="13"/>
          <ac:spMkLst>
            <pc:docMk/>
            <pc:sldMk cId="0" sldId="304"/>
            <ac:spMk id="7" creationId="{178DF747-247E-ACA2-3CC3-EE7B68D0EB70}"/>
          </ac:spMkLst>
        </pc:spChg>
        <pc:spChg chg="add mod">
          <ac:chgData name="Luzaan Botha" userId="a3aa18ef-8c07-43c7-bdb6-f95fad09ecdd" providerId="ADAL" clId="{DF7CB9EC-0B32-46D4-B818-7E5006802C7D}" dt="2026-06-24T07:56:54.201" v="13"/>
          <ac:spMkLst>
            <pc:docMk/>
            <pc:sldMk cId="0" sldId="304"/>
            <ac:spMk id="8" creationId="{A7ABA0A3-F2AE-574E-F7C7-B04103AA18A3}"/>
          </ac:spMkLst>
        </pc:spChg>
        <pc:grpChg chg="mod">
          <ac:chgData name="Luzaan Botha" userId="a3aa18ef-8c07-43c7-bdb6-f95fad09ecdd" providerId="ADAL" clId="{DF7CB9EC-0B32-46D4-B818-7E5006802C7D}" dt="2026-06-24T07:58:04.893" v="24" actId="1076"/>
          <ac:grpSpMkLst>
            <pc:docMk/>
            <pc:sldMk cId="0" sldId="304"/>
            <ac:grpSpMk id="2" creationId="{A341FB23-F5BF-A30C-A21F-F8F922AAE21F}"/>
          </ac:grpSpMkLst>
        </pc:grpChg>
        <pc:grpChg chg="add mod">
          <ac:chgData name="Luzaan Botha" userId="a3aa18ef-8c07-43c7-bdb6-f95fad09ecdd" providerId="ADAL" clId="{DF7CB9EC-0B32-46D4-B818-7E5006802C7D}" dt="2026-06-24T07:56:54.201" v="13"/>
          <ac:grpSpMkLst>
            <pc:docMk/>
            <pc:sldMk cId="0" sldId="304"/>
            <ac:grpSpMk id="3" creationId="{59CDF511-4925-3C3F-2057-5D9BAE720532}"/>
          </ac:grpSpMkLst>
        </pc:grpChg>
        <pc:grpChg chg="mod">
          <ac:chgData name="Luzaan Botha" userId="a3aa18ef-8c07-43c7-bdb6-f95fad09ecdd" providerId="ADAL" clId="{DF7CB9EC-0B32-46D4-B818-7E5006802C7D}" dt="2026-06-24T07:58:04.893" v="24" actId="1076"/>
          <ac:grpSpMkLst>
            <pc:docMk/>
            <pc:sldMk cId="0" sldId="304"/>
            <ac:grpSpMk id="9" creationId="{00000000-0000-0000-0000-000000000000}"/>
          </ac:grpSpMkLst>
        </pc:grpChg>
      </pc:sldChg>
      <pc:sldChg chg="addSp delSp modSp mod">
        <pc:chgData name="Luzaan Botha" userId="a3aa18ef-8c07-43c7-bdb6-f95fad09ecdd" providerId="ADAL" clId="{DF7CB9EC-0B32-46D4-B818-7E5006802C7D}" dt="2026-06-24T07:56:50.131" v="12" actId="22"/>
        <pc:sldMkLst>
          <pc:docMk/>
          <pc:sldMk cId="0" sldId="305"/>
        </pc:sldMkLst>
        <pc:spChg chg="add del">
          <ac:chgData name="Luzaan Botha" userId="a3aa18ef-8c07-43c7-bdb6-f95fad09ecdd" providerId="ADAL" clId="{DF7CB9EC-0B32-46D4-B818-7E5006802C7D}" dt="2026-06-24T07:56:49.349" v="11" actId="21"/>
          <ac:spMkLst>
            <pc:docMk/>
            <pc:sldMk cId="0" sldId="305"/>
            <ac:spMk id="3" creationId="{B4E83609-3D08-390F-A4F9-DAF69A642E88}"/>
          </ac:spMkLst>
        </pc:spChg>
        <pc:spChg chg="mod">
          <ac:chgData name="Luzaan Botha" userId="a3aa18ef-8c07-43c7-bdb6-f95fad09ecdd" providerId="ADAL" clId="{DF7CB9EC-0B32-46D4-B818-7E5006802C7D}" dt="2026-06-24T07:56:47.709" v="10"/>
          <ac:spMkLst>
            <pc:docMk/>
            <pc:sldMk cId="0" sldId="305"/>
            <ac:spMk id="5" creationId="{20F747B1-BE86-C652-6EA6-375CB9F86A47}"/>
          </ac:spMkLst>
        </pc:spChg>
        <pc:spChg chg="mod">
          <ac:chgData name="Luzaan Botha" userId="a3aa18ef-8c07-43c7-bdb6-f95fad09ecdd" providerId="ADAL" clId="{DF7CB9EC-0B32-46D4-B818-7E5006802C7D}" dt="2026-06-24T07:56:47.709" v="10"/>
          <ac:spMkLst>
            <pc:docMk/>
            <pc:sldMk cId="0" sldId="305"/>
            <ac:spMk id="8" creationId="{79057254-0B14-AFF1-5260-18FC3FB1C987}"/>
          </ac:spMkLst>
        </pc:spChg>
        <pc:spChg chg="add mod">
          <ac:chgData name="Luzaan Botha" userId="a3aa18ef-8c07-43c7-bdb6-f95fad09ecdd" providerId="ADAL" clId="{DF7CB9EC-0B32-46D4-B818-7E5006802C7D}" dt="2026-06-24T07:56:47.709" v="10"/>
          <ac:spMkLst>
            <pc:docMk/>
            <pc:sldMk cId="0" sldId="305"/>
            <ac:spMk id="9" creationId="{2E4942F3-FD93-2BFD-C9B6-20315B764FA9}"/>
          </ac:spMkLst>
        </pc:spChg>
        <pc:spChg chg="add">
          <ac:chgData name="Luzaan Botha" userId="a3aa18ef-8c07-43c7-bdb6-f95fad09ecdd" providerId="ADAL" clId="{DF7CB9EC-0B32-46D4-B818-7E5006802C7D}" dt="2026-06-24T07:56:50.131" v="12" actId="22"/>
          <ac:spMkLst>
            <pc:docMk/>
            <pc:sldMk cId="0" sldId="305"/>
            <ac:spMk id="16" creationId="{D31C9870-FD21-A105-CD3D-15D078604F06}"/>
          </ac:spMkLst>
        </pc:spChg>
        <pc:grpChg chg="add mod">
          <ac:chgData name="Luzaan Botha" userId="a3aa18ef-8c07-43c7-bdb6-f95fad09ecdd" providerId="ADAL" clId="{DF7CB9EC-0B32-46D4-B818-7E5006802C7D}" dt="2026-06-24T07:56:47.709" v="10"/>
          <ac:grpSpMkLst>
            <pc:docMk/>
            <pc:sldMk cId="0" sldId="305"/>
            <ac:grpSpMk id="4" creationId="{B2CF115E-0A8A-E393-C606-7FD6AC34D55F}"/>
          </ac:grpSpMkLst>
        </pc:grpChg>
      </pc:sldChg>
      <pc:sldChg chg="addSp delSp modSp mod">
        <pc:chgData name="Luzaan Botha" userId="a3aa18ef-8c07-43c7-bdb6-f95fad09ecdd" providerId="ADAL" clId="{DF7CB9EC-0B32-46D4-B818-7E5006802C7D}" dt="2026-06-24T07:58:17.674" v="25" actId="113"/>
        <pc:sldMkLst>
          <pc:docMk/>
          <pc:sldMk cId="0" sldId="324"/>
        </pc:sldMkLst>
        <pc:spChg chg="mod">
          <ac:chgData name="Luzaan Botha" userId="a3aa18ef-8c07-43c7-bdb6-f95fad09ecdd" providerId="ADAL" clId="{DF7CB9EC-0B32-46D4-B818-7E5006802C7D}" dt="2026-06-24T07:58:17.674" v="25" actId="113"/>
          <ac:spMkLst>
            <pc:docMk/>
            <pc:sldMk cId="0" sldId="324"/>
            <ac:spMk id="11" creationId="{00000000-0000-0000-0000-000000000000}"/>
          </ac:spMkLst>
        </pc:spChg>
        <pc:spChg chg="mod">
          <ac:chgData name="Luzaan Botha" userId="a3aa18ef-8c07-43c7-bdb6-f95fad09ecdd" providerId="ADAL" clId="{DF7CB9EC-0B32-46D4-B818-7E5006802C7D}" dt="2026-06-24T07:57:17.482" v="18"/>
          <ac:spMkLst>
            <pc:docMk/>
            <pc:sldMk cId="0" sldId="324"/>
            <ac:spMk id="12" creationId="{A5446830-9F66-02C2-B75A-D39494156776}"/>
          </ac:spMkLst>
        </pc:spChg>
        <pc:spChg chg="mod">
          <ac:chgData name="Luzaan Botha" userId="a3aa18ef-8c07-43c7-bdb6-f95fad09ecdd" providerId="ADAL" clId="{DF7CB9EC-0B32-46D4-B818-7E5006802C7D}" dt="2026-06-24T07:57:17.482" v="18"/>
          <ac:spMkLst>
            <pc:docMk/>
            <pc:sldMk cId="0" sldId="324"/>
            <ac:spMk id="13" creationId="{52F4B878-5D93-2955-66C5-3055F293BA64}"/>
          </ac:spMkLst>
        </pc:spChg>
        <pc:spChg chg="add mod">
          <ac:chgData name="Luzaan Botha" userId="a3aa18ef-8c07-43c7-bdb6-f95fad09ecdd" providerId="ADAL" clId="{DF7CB9EC-0B32-46D4-B818-7E5006802C7D}" dt="2026-06-24T07:57:17.482" v="18"/>
          <ac:spMkLst>
            <pc:docMk/>
            <pc:sldMk cId="0" sldId="324"/>
            <ac:spMk id="14" creationId="{6BE3A6AE-62DE-93A5-3D24-755EFB6C9C31}"/>
          </ac:spMkLst>
        </pc:spChg>
        <pc:spChg chg="add mod">
          <ac:chgData name="Luzaan Botha" userId="a3aa18ef-8c07-43c7-bdb6-f95fad09ecdd" providerId="ADAL" clId="{DF7CB9EC-0B32-46D4-B818-7E5006802C7D}" dt="2026-06-24T07:57:17.482" v="18"/>
          <ac:spMkLst>
            <pc:docMk/>
            <pc:sldMk cId="0" sldId="324"/>
            <ac:spMk id="15" creationId="{030B9F3F-34FA-B5F8-6292-56639C962A94}"/>
          </ac:spMkLst>
        </pc:spChg>
        <pc:grpChg chg="del">
          <ac:chgData name="Luzaan Botha" userId="a3aa18ef-8c07-43c7-bdb6-f95fad09ecdd" providerId="ADAL" clId="{DF7CB9EC-0B32-46D4-B818-7E5006802C7D}" dt="2026-06-24T07:57:16.727" v="17" actId="478"/>
          <ac:grpSpMkLst>
            <pc:docMk/>
            <pc:sldMk cId="0" sldId="324"/>
            <ac:grpSpMk id="2" creationId="{00000000-0000-0000-0000-000000000000}"/>
          </ac:grpSpMkLst>
        </pc:grpChg>
        <pc:grpChg chg="add mod">
          <ac:chgData name="Luzaan Botha" userId="a3aa18ef-8c07-43c7-bdb6-f95fad09ecdd" providerId="ADAL" clId="{DF7CB9EC-0B32-46D4-B818-7E5006802C7D}" dt="2026-06-24T07:57:17.482" v="18"/>
          <ac:grpSpMkLst>
            <pc:docMk/>
            <pc:sldMk cId="0" sldId="324"/>
            <ac:grpSpMk id="5" creationId="{33ED42B4-D8FD-8B1F-8B98-35420E50CC38}"/>
          </ac:grpSpMkLst>
        </pc:grpChg>
      </pc:sldChg>
      <pc:sldChg chg="addSp delSp modSp mod">
        <pc:chgData name="Luzaan Botha" userId="a3aa18ef-8c07-43c7-bdb6-f95fad09ecdd" providerId="ADAL" clId="{DF7CB9EC-0B32-46D4-B818-7E5006802C7D}" dt="2026-06-24T07:57:25.929" v="20"/>
        <pc:sldMkLst>
          <pc:docMk/>
          <pc:sldMk cId="0" sldId="325"/>
        </pc:sldMkLst>
        <pc:spChg chg="mod">
          <ac:chgData name="Luzaan Botha" userId="a3aa18ef-8c07-43c7-bdb6-f95fad09ecdd" providerId="ADAL" clId="{DF7CB9EC-0B32-46D4-B818-7E5006802C7D}" dt="2026-06-24T07:57:25.929" v="20"/>
          <ac:spMkLst>
            <pc:docMk/>
            <pc:sldMk cId="0" sldId="325"/>
            <ac:spMk id="7" creationId="{D9DCCD60-FCA9-6767-6193-510A03E3BA73}"/>
          </ac:spMkLst>
        </pc:spChg>
        <pc:spChg chg="mod">
          <ac:chgData name="Luzaan Botha" userId="a3aa18ef-8c07-43c7-bdb6-f95fad09ecdd" providerId="ADAL" clId="{DF7CB9EC-0B32-46D4-B818-7E5006802C7D}" dt="2026-06-24T07:57:25.929" v="20"/>
          <ac:spMkLst>
            <pc:docMk/>
            <pc:sldMk cId="0" sldId="325"/>
            <ac:spMk id="8" creationId="{1108ABF1-8C4B-A361-8D36-19D23D586B73}"/>
          </ac:spMkLst>
        </pc:spChg>
        <pc:spChg chg="add mod">
          <ac:chgData name="Luzaan Botha" userId="a3aa18ef-8c07-43c7-bdb6-f95fad09ecdd" providerId="ADAL" clId="{DF7CB9EC-0B32-46D4-B818-7E5006802C7D}" dt="2026-06-24T07:57:25.929" v="20"/>
          <ac:spMkLst>
            <pc:docMk/>
            <pc:sldMk cId="0" sldId="325"/>
            <ac:spMk id="9" creationId="{0F26D3FE-660C-B7DF-13D6-5143069B260E}"/>
          </ac:spMkLst>
        </pc:spChg>
        <pc:spChg chg="add mod">
          <ac:chgData name="Luzaan Botha" userId="a3aa18ef-8c07-43c7-bdb6-f95fad09ecdd" providerId="ADAL" clId="{DF7CB9EC-0B32-46D4-B818-7E5006802C7D}" dt="2026-06-24T07:57:25.929" v="20"/>
          <ac:spMkLst>
            <pc:docMk/>
            <pc:sldMk cId="0" sldId="325"/>
            <ac:spMk id="10" creationId="{96B7404F-0463-AD50-D87A-752E75E3A079}"/>
          </ac:spMkLst>
        </pc:spChg>
        <pc:spChg chg="del">
          <ac:chgData name="Luzaan Botha" userId="a3aa18ef-8c07-43c7-bdb6-f95fad09ecdd" providerId="ADAL" clId="{DF7CB9EC-0B32-46D4-B818-7E5006802C7D}" dt="2026-06-24T07:57:25.670" v="19" actId="478"/>
          <ac:spMkLst>
            <pc:docMk/>
            <pc:sldMk cId="0" sldId="325"/>
            <ac:spMk id="49" creationId="{DA144326-91CA-A62F-FF62-765B63FC975F}"/>
          </ac:spMkLst>
        </pc:spChg>
        <pc:grpChg chg="del">
          <ac:chgData name="Luzaan Botha" userId="a3aa18ef-8c07-43c7-bdb6-f95fad09ecdd" providerId="ADAL" clId="{DF7CB9EC-0B32-46D4-B818-7E5006802C7D}" dt="2026-06-24T07:57:25.670" v="19" actId="478"/>
          <ac:grpSpMkLst>
            <pc:docMk/>
            <pc:sldMk cId="0" sldId="325"/>
            <ac:grpSpMk id="2" creationId="{00000000-0000-0000-0000-000000000000}"/>
          </ac:grpSpMkLst>
        </pc:grpChg>
        <pc:grpChg chg="add mod">
          <ac:chgData name="Luzaan Botha" userId="a3aa18ef-8c07-43c7-bdb6-f95fad09ecdd" providerId="ADAL" clId="{DF7CB9EC-0B32-46D4-B818-7E5006802C7D}" dt="2026-06-24T07:57:25.929" v="20"/>
          <ac:grpSpMkLst>
            <pc:docMk/>
            <pc:sldMk cId="0" sldId="325"/>
            <ac:grpSpMk id="5" creationId="{4D605A62-E172-7D26-BE65-975565249EC7}"/>
          </ac:grpSpMkLst>
        </pc:grpChg>
      </pc:sldChg>
      <pc:sldChg chg="modSp mod">
        <pc:chgData name="Luzaan Botha" userId="a3aa18ef-8c07-43c7-bdb6-f95fad09ecdd" providerId="ADAL" clId="{DF7CB9EC-0B32-46D4-B818-7E5006802C7D}" dt="2026-06-24T08:05:26.231" v="26" actId="1076"/>
        <pc:sldMkLst>
          <pc:docMk/>
          <pc:sldMk cId="0" sldId="333"/>
        </pc:sldMkLst>
        <pc:spChg chg="mod">
          <ac:chgData name="Luzaan Botha" userId="a3aa18ef-8c07-43c7-bdb6-f95fad09ecdd" providerId="ADAL" clId="{DF7CB9EC-0B32-46D4-B818-7E5006802C7D}" dt="2026-06-24T08:05:26.231" v="26" actId="1076"/>
          <ac:spMkLst>
            <pc:docMk/>
            <pc:sldMk cId="0" sldId="333"/>
            <ac:spMk id="9" creationId="{00000000-0000-0000-0000-000000000000}"/>
          </ac:spMkLst>
        </pc:spChg>
      </pc:sldChg>
      <pc:sldChg chg="del">
        <pc:chgData name="Luzaan Botha" userId="a3aa18ef-8c07-43c7-bdb6-f95fad09ecdd" providerId="ADAL" clId="{DF7CB9EC-0B32-46D4-B818-7E5006802C7D}" dt="2026-06-24T07:54:59.545" v="0" actId="47"/>
        <pc:sldMkLst>
          <pc:docMk/>
          <pc:sldMk cId="3543641276" sldId="338"/>
        </pc:sldMkLst>
      </pc:sldChg>
      <pc:sldChg chg="del">
        <pc:chgData name="Luzaan Botha" userId="a3aa18ef-8c07-43c7-bdb6-f95fad09ecdd" providerId="ADAL" clId="{DF7CB9EC-0B32-46D4-B818-7E5006802C7D}" dt="2026-06-24T07:54:59.545" v="0" actId="47"/>
        <pc:sldMkLst>
          <pc:docMk/>
          <pc:sldMk cId="0" sldId="343"/>
        </pc:sldMkLst>
      </pc:sldChg>
      <pc:sldChg chg="del">
        <pc:chgData name="Luzaan Botha" userId="a3aa18ef-8c07-43c7-bdb6-f95fad09ecdd" providerId="ADAL" clId="{DF7CB9EC-0B32-46D4-B818-7E5006802C7D}" dt="2026-06-24T07:55:14.471" v="2" actId="47"/>
        <pc:sldMkLst>
          <pc:docMk/>
          <pc:sldMk cId="3588927041" sldId="356"/>
        </pc:sldMkLst>
      </pc:sldChg>
      <pc:sldChg chg="del">
        <pc:chgData name="Luzaan Botha" userId="a3aa18ef-8c07-43c7-bdb6-f95fad09ecdd" providerId="ADAL" clId="{DF7CB9EC-0B32-46D4-B818-7E5006802C7D}" dt="2026-06-24T07:55:54.685" v="6" actId="47"/>
        <pc:sldMkLst>
          <pc:docMk/>
          <pc:sldMk cId="758234209" sldId="372"/>
        </pc:sldMkLst>
      </pc:sldChg>
      <pc:sldChg chg="del">
        <pc:chgData name="Luzaan Botha" userId="a3aa18ef-8c07-43c7-bdb6-f95fad09ecdd" providerId="ADAL" clId="{DF7CB9EC-0B32-46D4-B818-7E5006802C7D}" dt="2026-06-24T07:55:54.685" v="6" actId="47"/>
        <pc:sldMkLst>
          <pc:docMk/>
          <pc:sldMk cId="3364147324" sldId="374"/>
        </pc:sldMkLst>
      </pc:sldChg>
      <pc:sldChg chg="del">
        <pc:chgData name="Luzaan Botha" userId="a3aa18ef-8c07-43c7-bdb6-f95fad09ecdd" providerId="ADAL" clId="{DF7CB9EC-0B32-46D4-B818-7E5006802C7D}" dt="2026-06-24T07:55:54.685" v="6" actId="47"/>
        <pc:sldMkLst>
          <pc:docMk/>
          <pc:sldMk cId="952359964" sldId="375"/>
        </pc:sldMkLst>
      </pc:sldChg>
      <pc:sldChg chg="del">
        <pc:chgData name="Luzaan Botha" userId="a3aa18ef-8c07-43c7-bdb6-f95fad09ecdd" providerId="ADAL" clId="{DF7CB9EC-0B32-46D4-B818-7E5006802C7D}" dt="2026-06-24T07:55:54.685" v="6" actId="47"/>
        <pc:sldMkLst>
          <pc:docMk/>
          <pc:sldMk cId="2362325415" sldId="376"/>
        </pc:sldMkLst>
      </pc:sldChg>
      <pc:sldChg chg="del">
        <pc:chgData name="Luzaan Botha" userId="a3aa18ef-8c07-43c7-bdb6-f95fad09ecdd" providerId="ADAL" clId="{DF7CB9EC-0B32-46D4-B818-7E5006802C7D}" dt="2026-06-24T07:55:54.685" v="6" actId="47"/>
        <pc:sldMkLst>
          <pc:docMk/>
          <pc:sldMk cId="2596344709" sldId="378"/>
        </pc:sldMkLst>
      </pc:sldChg>
      <pc:sldChg chg="del">
        <pc:chgData name="Luzaan Botha" userId="a3aa18ef-8c07-43c7-bdb6-f95fad09ecdd" providerId="ADAL" clId="{DF7CB9EC-0B32-46D4-B818-7E5006802C7D}" dt="2026-06-24T07:55:54.685" v="6" actId="47"/>
        <pc:sldMkLst>
          <pc:docMk/>
          <pc:sldMk cId="2063191315" sldId="379"/>
        </pc:sldMkLst>
      </pc:sldChg>
      <pc:sldChg chg="del">
        <pc:chgData name="Luzaan Botha" userId="a3aa18ef-8c07-43c7-bdb6-f95fad09ecdd" providerId="ADAL" clId="{DF7CB9EC-0B32-46D4-B818-7E5006802C7D}" dt="2026-06-24T07:56:01.859" v="7" actId="47"/>
        <pc:sldMkLst>
          <pc:docMk/>
          <pc:sldMk cId="4258912521" sldId="380"/>
        </pc:sldMkLst>
      </pc:sldChg>
      <pc:sldChg chg="del">
        <pc:chgData name="Luzaan Botha" userId="a3aa18ef-8c07-43c7-bdb6-f95fad09ecdd" providerId="ADAL" clId="{DF7CB9EC-0B32-46D4-B818-7E5006802C7D}" dt="2026-06-24T07:54:59.545" v="0" actId="47"/>
        <pc:sldMkLst>
          <pc:docMk/>
          <pc:sldMk cId="0" sldId="381"/>
        </pc:sldMkLst>
      </pc:sldChg>
      <pc:sldChg chg="mod modShow">
        <pc:chgData name="Luzaan Botha" userId="a3aa18ef-8c07-43c7-bdb6-f95fad09ecdd" providerId="ADAL" clId="{DF7CB9EC-0B32-46D4-B818-7E5006802C7D}" dt="2026-06-24T07:55:23.483" v="4" actId="34476"/>
        <pc:sldMkLst>
          <pc:docMk/>
          <pc:sldMk cId="0" sldId="38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6197442" cy="498057"/>
          </a:xfrm>
          <a:prstGeom prst="rect">
            <a:avLst/>
          </a:prstGeom>
        </p:spPr>
        <p:txBody>
          <a:bodyPr vert="horz" lIns="132890" tIns="66445" rIns="132890" bIns="66445" rtlCol="0"/>
          <a:lstStyle>
            <a:lvl1pPr algn="l">
              <a:defRPr sz="17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101038" y="1"/>
            <a:ext cx="6197442" cy="498057"/>
          </a:xfrm>
          <a:prstGeom prst="rect">
            <a:avLst/>
          </a:prstGeom>
        </p:spPr>
        <p:txBody>
          <a:bodyPr vert="horz" lIns="132890" tIns="66445" rIns="132890" bIns="66445" rtlCol="0"/>
          <a:lstStyle>
            <a:lvl1pPr algn="r">
              <a:defRPr sz="1700"/>
            </a:lvl1pPr>
          </a:lstStyle>
          <a:p>
            <a:fld id="{EBC11D59-47B6-41E1-A56B-7EF89D0E15AB}" type="datetimeFigureOut">
              <a:rPr lang="en-ZA" smtClean="0"/>
              <a:t>2026/06/24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3538" y="1239838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890" tIns="66445" rIns="132890" bIns="66445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430180" y="4777195"/>
            <a:ext cx="11441430" cy="3908614"/>
          </a:xfrm>
          <a:prstGeom prst="rect">
            <a:avLst/>
          </a:prstGeom>
        </p:spPr>
        <p:txBody>
          <a:bodyPr vert="horz" lIns="132890" tIns="66445" rIns="132890" bIns="6644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6197442" cy="498055"/>
          </a:xfrm>
          <a:prstGeom prst="rect">
            <a:avLst/>
          </a:prstGeom>
        </p:spPr>
        <p:txBody>
          <a:bodyPr vert="horz" lIns="132890" tIns="66445" rIns="132890" bIns="66445" rtlCol="0" anchor="b"/>
          <a:lstStyle>
            <a:lvl1pPr algn="l">
              <a:defRPr sz="17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101038" y="9428584"/>
            <a:ext cx="6197442" cy="498055"/>
          </a:xfrm>
          <a:prstGeom prst="rect">
            <a:avLst/>
          </a:prstGeom>
        </p:spPr>
        <p:txBody>
          <a:bodyPr vert="horz" lIns="132890" tIns="66445" rIns="132890" bIns="66445" rtlCol="0" anchor="b"/>
          <a:lstStyle>
            <a:lvl1pPr algn="r">
              <a:defRPr sz="1700"/>
            </a:lvl1pPr>
          </a:lstStyle>
          <a:p>
            <a:fld id="{4D919A54-4EE0-4B73-9708-A3558653B1A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75169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Eerder</a:t>
            </a:r>
            <a:r>
              <a:rPr lang="en-US"/>
              <a:t> </a:t>
            </a:r>
            <a:r>
              <a:rPr lang="en-US" err="1"/>
              <a:t>produk</a:t>
            </a:r>
            <a:r>
              <a:rPr lang="en-US"/>
              <a:t> </a:t>
            </a:r>
            <a:r>
              <a:rPr lang="en-US" err="1"/>
              <a:t>foto’s</a:t>
            </a:r>
            <a:r>
              <a:rPr lang="en-US"/>
              <a:t> </a:t>
            </a:r>
          </a:p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19A54-4EE0-4B73-9708-A3558653B1AC}" type="slidenum">
              <a:rPr lang="en-ZA" smtClean="0"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72971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Eerder</a:t>
            </a:r>
            <a:r>
              <a:rPr lang="en-US"/>
              <a:t> </a:t>
            </a:r>
            <a:r>
              <a:rPr lang="en-US" err="1"/>
              <a:t>produk</a:t>
            </a:r>
            <a:r>
              <a:rPr lang="en-US"/>
              <a:t> </a:t>
            </a:r>
            <a:r>
              <a:rPr lang="en-US" err="1"/>
              <a:t>foto’s</a:t>
            </a:r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19A54-4EE0-4B73-9708-A3558653B1AC}" type="slidenum">
              <a:rPr lang="en-ZA" smtClean="0"/>
              <a:t>17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5854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Kan </a:t>
            </a:r>
            <a:r>
              <a:rPr lang="en-US" err="1"/>
              <a:t>ons</a:t>
            </a:r>
            <a:r>
              <a:rPr lang="en-US"/>
              <a:t> </a:t>
            </a:r>
            <a:r>
              <a:rPr lang="en-US" err="1"/>
              <a:t>hierdie</a:t>
            </a:r>
            <a:r>
              <a:rPr lang="en-US"/>
              <a:t> </a:t>
            </a:r>
            <a:r>
              <a:rPr lang="en-US" err="1"/>
              <a:t>foto’s</a:t>
            </a:r>
            <a:r>
              <a:rPr lang="en-US"/>
              <a:t> </a:t>
            </a:r>
            <a:r>
              <a:rPr lang="en-US" err="1"/>
              <a:t>aan</a:t>
            </a:r>
            <a:r>
              <a:rPr lang="en-US"/>
              <a:t> die </a:t>
            </a:r>
            <a:r>
              <a:rPr lang="en-US" err="1"/>
              <a:t>regterkant</a:t>
            </a:r>
            <a:r>
              <a:rPr lang="en-US"/>
              <a:t> </a:t>
            </a:r>
            <a:r>
              <a:rPr lang="en-US" err="1"/>
              <a:t>verander</a:t>
            </a:r>
            <a:r>
              <a:rPr lang="en-US"/>
              <a:t> </a:t>
            </a:r>
            <a:r>
              <a:rPr lang="en-US" err="1"/>
              <a:t>asb</a:t>
            </a:r>
            <a:r>
              <a:rPr lang="en-US"/>
              <a:t>.</a:t>
            </a:r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19A54-4EE0-4B73-9708-A3558653B1AC}" type="slidenum">
              <a:rPr lang="en-ZA" smtClean="0"/>
              <a:t>24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64881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700"/>
              <a:t> </a:t>
            </a:r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19A54-4EE0-4B73-9708-A3558653B1AC}" type="slidenum">
              <a:rPr lang="en-ZA" smtClean="0"/>
              <a:t>25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60967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58D39-DD0F-FE57-9258-A1EFA7C48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D5A88C-CD27-17BE-C01D-3E2E237A47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781888-B166-1B5E-30B5-ED3A49856F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700"/>
              <a:t> </a:t>
            </a:r>
          </a:p>
          <a:p>
            <a:endParaRPr lang="en-ZA" sz="17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72CC5B-516C-BAE6-A4A8-33B9278736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19A54-4EE0-4B73-9708-A3558653B1AC}" type="slidenum">
              <a:rPr lang="en-ZA" smtClean="0"/>
              <a:t>26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35402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801E0-86C8-6ED9-15ED-F6F8CB1CC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9CF2F5-BE17-3FEC-F72D-1ACC4CBCE1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A574CE-EBCC-290E-7BD8-F409AEA765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700"/>
              <a:t> </a:t>
            </a:r>
          </a:p>
          <a:p>
            <a:endParaRPr lang="en-ZA" sz="17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354289-A431-CF7F-8AF9-96BB47B158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19A54-4EE0-4B73-9708-A3558653B1AC}" type="slidenum">
              <a:rPr lang="en-ZA" smtClean="0"/>
              <a:t>27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82648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2DF56-73B0-ED0E-407E-97901FD5C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5667CC-570E-9D61-BC95-DC6ED78470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F766DC-9323-95DA-959E-228E548DC6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700"/>
              <a:t> </a:t>
            </a:r>
          </a:p>
          <a:p>
            <a:endParaRPr lang="en-ZA" sz="17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87743-D074-782F-27E2-DFDB53F529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19A54-4EE0-4B73-9708-A3558653B1AC}" type="slidenum">
              <a:rPr lang="en-ZA" smtClean="0"/>
              <a:t>28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96185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11B0E-4E89-DB1B-D3FE-BE5C5BE99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19BAF2-6DFB-0138-452E-64CB277A20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0F3840-072A-EB8D-6752-79A0B0439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700"/>
              <a:t> </a:t>
            </a:r>
          </a:p>
          <a:p>
            <a:endParaRPr lang="en-ZA" sz="17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BAF721-B166-30B3-D09F-61B03B7166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19A54-4EE0-4B73-9708-A3558653B1AC}" type="slidenum">
              <a:rPr lang="en-ZA" smtClean="0"/>
              <a:t>29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25195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12" Type="http://schemas.openxmlformats.org/officeDocument/2006/relationships/image" Target="../media/image3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sv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5" Type="http://schemas.openxmlformats.org/officeDocument/2006/relationships/image" Target="../media/image32.sv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sv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531055"/>
            <a:chOff x="0" y="0"/>
            <a:chExt cx="4816593" cy="1398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8349" y="598462"/>
            <a:ext cx="9775875" cy="9220127"/>
          </a:xfrm>
          <a:custGeom>
            <a:avLst/>
            <a:gdLst/>
            <a:ahLst/>
            <a:cxnLst/>
            <a:rect l="l" t="t" r="r" b="b"/>
            <a:pathLst>
              <a:path w="13553467" h="12782966">
                <a:moveTo>
                  <a:pt x="0" y="0"/>
                </a:moveTo>
                <a:lnTo>
                  <a:pt x="13553467" y="0"/>
                </a:lnTo>
                <a:lnTo>
                  <a:pt x="13553467" y="12782966"/>
                </a:lnTo>
                <a:lnTo>
                  <a:pt x="0" y="127829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8000"/>
            </a:blip>
            <a:stretch>
              <a:fillRect t="-24933" b="-24933"/>
            </a:stretch>
          </a:blipFill>
        </p:spPr>
        <p:txBody>
          <a:bodyPr/>
          <a:lstStyle/>
          <a:p>
            <a:endParaRPr lang="en-ZA"/>
          </a:p>
        </p:txBody>
      </p:sp>
      <p:sp>
        <p:nvSpPr>
          <p:cNvPr id="10" name="AutoShape 10"/>
          <p:cNvSpPr/>
          <p:nvPr/>
        </p:nvSpPr>
        <p:spPr>
          <a:xfrm flipV="1">
            <a:off x="9775875" y="540580"/>
            <a:ext cx="0" cy="922489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1" name="AutoShape 11"/>
          <p:cNvSpPr/>
          <p:nvPr/>
        </p:nvSpPr>
        <p:spPr>
          <a:xfrm>
            <a:off x="0" y="535818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3" name="Freeform 13"/>
          <p:cNvSpPr/>
          <p:nvPr/>
        </p:nvSpPr>
        <p:spPr>
          <a:xfrm rot="196930">
            <a:off x="15736210" y="5318576"/>
            <a:ext cx="2449908" cy="3629196"/>
          </a:xfrm>
          <a:custGeom>
            <a:avLst/>
            <a:gdLst/>
            <a:ahLst/>
            <a:cxnLst/>
            <a:rect l="l" t="t" r="r" b="b"/>
            <a:pathLst>
              <a:path w="2449908" h="3629196">
                <a:moveTo>
                  <a:pt x="0" y="0"/>
                </a:moveTo>
                <a:lnTo>
                  <a:pt x="2449907" y="0"/>
                </a:lnTo>
                <a:lnTo>
                  <a:pt x="2449907" y="3629197"/>
                </a:lnTo>
                <a:lnTo>
                  <a:pt x="0" y="36291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2353"/>
            </a:stretch>
          </a:blipFill>
        </p:spPr>
        <p:txBody>
          <a:bodyPr/>
          <a:lstStyle/>
          <a:p>
            <a:endParaRPr lang="en-ZA"/>
          </a:p>
        </p:txBody>
      </p:sp>
      <p:sp>
        <p:nvSpPr>
          <p:cNvPr id="14" name="Freeform 14"/>
          <p:cNvSpPr/>
          <p:nvPr/>
        </p:nvSpPr>
        <p:spPr>
          <a:xfrm>
            <a:off x="10871919" y="737370"/>
            <a:ext cx="6387381" cy="9028100"/>
          </a:xfrm>
          <a:custGeom>
            <a:avLst/>
            <a:gdLst/>
            <a:ahLst/>
            <a:cxnLst/>
            <a:rect l="l" t="t" r="r" b="b"/>
            <a:pathLst>
              <a:path w="6387381" h="9028100">
                <a:moveTo>
                  <a:pt x="0" y="0"/>
                </a:moveTo>
                <a:lnTo>
                  <a:pt x="6387381" y="0"/>
                </a:lnTo>
                <a:lnTo>
                  <a:pt x="6387381" y="9028100"/>
                </a:lnTo>
                <a:lnTo>
                  <a:pt x="0" y="9028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  <p:grpSp>
        <p:nvGrpSpPr>
          <p:cNvPr id="15" name="Group 15"/>
          <p:cNvGrpSpPr/>
          <p:nvPr/>
        </p:nvGrpSpPr>
        <p:grpSpPr>
          <a:xfrm>
            <a:off x="138100" y="1510618"/>
            <a:ext cx="9516371" cy="7481602"/>
            <a:chOff x="0" y="-1450493"/>
            <a:chExt cx="12688495" cy="9975469"/>
          </a:xfrm>
        </p:grpSpPr>
        <p:sp>
          <p:nvSpPr>
            <p:cNvPr id="16" name="TextBox 16"/>
            <p:cNvSpPr txBox="1"/>
            <p:nvPr/>
          </p:nvSpPr>
          <p:spPr>
            <a:xfrm>
              <a:off x="0" y="4588276"/>
              <a:ext cx="12688495" cy="29934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5448"/>
                </a:lnSpc>
              </a:pPr>
              <a:r>
                <a:rPr lang="en-US" sz="15926" dirty="0">
                  <a:solidFill>
                    <a:srgbClr val="F04A29"/>
                  </a:solidFill>
                  <a:latin typeface="BentonModDisp"/>
                  <a:ea typeface="BentonModDisp"/>
                  <a:cs typeface="BentonModDisp"/>
                  <a:sym typeface="BentonModDisp"/>
                </a:rPr>
                <a:t>WELCOME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962447" y="7601951"/>
              <a:ext cx="8715914" cy="923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70"/>
                </a:lnSpc>
              </a:pPr>
              <a:r>
                <a:rPr lang="en-US" sz="4121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Tuesday, 23 June 2026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956448" y="2607655"/>
              <a:ext cx="6797862" cy="766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821"/>
                </a:lnSpc>
              </a:pPr>
              <a:r>
                <a:rPr lang="en-US" sz="3443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2026 / 2027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35927" y="-1450493"/>
              <a:ext cx="12168956" cy="40216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50"/>
                </a:lnSpc>
              </a:pPr>
              <a:r>
                <a:rPr lang="en-US" sz="4250" b="1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ABC PLAN </a:t>
              </a:r>
              <a:r>
                <a:rPr lang="en-US" sz="4250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CHANGES</a:t>
              </a:r>
            </a:p>
            <a:p>
              <a:pPr algn="ctr">
                <a:lnSpc>
                  <a:spcPts val="5950"/>
                </a:lnSpc>
              </a:pPr>
              <a:r>
                <a:rPr lang="en-US" sz="4250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NEW </a:t>
              </a:r>
              <a:r>
                <a:rPr lang="en-US" sz="4250" b="1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FAST START </a:t>
              </a:r>
              <a:r>
                <a:rPr lang="en-US" sz="4250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PROGRAMME </a:t>
              </a:r>
            </a:p>
            <a:p>
              <a:pPr algn="ctr">
                <a:lnSpc>
                  <a:spcPts val="5950"/>
                </a:lnSpc>
              </a:pPr>
              <a:r>
                <a:rPr lang="en-US" sz="4250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NEW </a:t>
              </a:r>
              <a:r>
                <a:rPr lang="en-US" sz="4250" b="1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STARTER PACKS</a:t>
              </a:r>
            </a:p>
            <a:p>
              <a:pPr algn="ctr">
                <a:lnSpc>
                  <a:spcPts val="5950"/>
                </a:lnSpc>
              </a:pPr>
              <a:r>
                <a:rPr lang="en-US" sz="4250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NEW</a:t>
              </a:r>
              <a:r>
                <a:rPr lang="en-US" sz="4250" b="1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 RRI</a:t>
              </a:r>
              <a:r>
                <a:rPr lang="en-US" sz="4250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 PROGRAMME</a:t>
              </a:r>
            </a:p>
          </p:txBody>
        </p:sp>
      </p:grpSp>
      <p:grpSp>
        <p:nvGrpSpPr>
          <p:cNvPr id="20" name="Group 5"/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1" name="Freeform 6"/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2" name="TextBox 7"/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3" name="AutoShape 12"/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278442" y="2366718"/>
            <a:ext cx="12606002" cy="2825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80"/>
              </a:lnSpc>
              <a:spcBef>
                <a:spcPct val="0"/>
              </a:spcBef>
            </a:pPr>
            <a:r>
              <a:rPr lang="en-US" sz="4292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If the new Consultant achieves Month 1, 2 &amp; 3 Sales in </a:t>
            </a:r>
            <a:r>
              <a:rPr lang="en-US" sz="5400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one month </a:t>
            </a:r>
            <a:r>
              <a:rPr lang="en-US" sz="4292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will the Sponsor and the new Consultant receive their gifts together?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193699" y="5191850"/>
            <a:ext cx="8775489" cy="4139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16"/>
              </a:lnSpc>
            </a:pPr>
            <a:r>
              <a:rPr lang="en-US" sz="6320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YES!</a:t>
            </a:r>
          </a:p>
          <a:p>
            <a:pPr algn="ctr">
              <a:lnSpc>
                <a:spcPts val="8216"/>
              </a:lnSpc>
            </a:pPr>
            <a:r>
              <a:rPr lang="en-US" sz="632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MONTH 1, 2 &amp; 3's Gift</a:t>
            </a:r>
          </a:p>
          <a:p>
            <a:pPr algn="ctr">
              <a:lnSpc>
                <a:spcPts val="8216"/>
              </a:lnSpc>
            </a:pPr>
            <a:r>
              <a:rPr lang="en-US" sz="6320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PLUS</a:t>
            </a:r>
          </a:p>
          <a:p>
            <a:pPr marL="0" lvl="0" indent="0" algn="ctr">
              <a:lnSpc>
                <a:spcPts val="8216"/>
              </a:lnSpc>
              <a:spcBef>
                <a:spcPct val="0"/>
              </a:spcBef>
            </a:pPr>
            <a:r>
              <a:rPr lang="en-US" sz="632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Booster Gift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FC130E9B-DB8B-1B7E-93B7-C0078702C0E6}"/>
              </a:ext>
            </a:extLst>
          </p:cNvPr>
          <p:cNvSpPr txBox="1"/>
          <p:nvPr/>
        </p:nvSpPr>
        <p:spPr>
          <a:xfrm>
            <a:off x="210862" y="91591"/>
            <a:ext cx="12741164" cy="20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 &amp; Answer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616BF4C3-7C5B-8C07-27FC-4FB73E0323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517" r="22737"/>
          <a:stretch>
            <a:fillRect/>
          </a:stretch>
        </p:blipFill>
        <p:spPr>
          <a:xfrm>
            <a:off x="13215359" y="0"/>
            <a:ext cx="5072641" cy="10021472"/>
          </a:xfrm>
          <a:prstGeom prst="rect">
            <a:avLst/>
          </a:prstGeom>
        </p:spPr>
      </p:pic>
      <p:sp>
        <p:nvSpPr>
          <p:cNvPr id="18" name="AutoShape 8">
            <a:extLst>
              <a:ext uri="{FF2B5EF4-FFF2-40B4-BE49-F238E27FC236}">
                <a16:creationId xmlns:a16="http://schemas.microsoft.com/office/drawing/2014/main" id="{0067B8F2-0C9F-BEBB-7C1C-8E843B550AA8}"/>
              </a:ext>
            </a:extLst>
          </p:cNvPr>
          <p:cNvSpPr/>
          <p:nvPr/>
        </p:nvSpPr>
        <p:spPr>
          <a:xfrm flipV="1">
            <a:off x="13210596" y="503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9" name="Group 4"/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0" name="Freeform 5"/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1" name="TextBox 6"/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2" name="AutoShape 7"/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23" name="Freeform 12"/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"/>
            <a:ext cx="18288000" cy="1490156"/>
            <a:chOff x="0" y="0"/>
            <a:chExt cx="4816593" cy="5392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-4" y="1490157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7" name="Freeform 7"/>
          <p:cNvSpPr/>
          <p:nvPr/>
        </p:nvSpPr>
        <p:spPr>
          <a:xfrm rot="871591">
            <a:off x="12252660" y="2613073"/>
            <a:ext cx="5435936" cy="9047327"/>
          </a:xfrm>
          <a:custGeom>
            <a:avLst/>
            <a:gdLst/>
            <a:ahLst/>
            <a:cxnLst/>
            <a:rect l="l" t="t" r="r" b="b"/>
            <a:pathLst>
              <a:path w="5435936" h="9047327">
                <a:moveTo>
                  <a:pt x="0" y="0"/>
                </a:moveTo>
                <a:lnTo>
                  <a:pt x="5435936" y="0"/>
                </a:lnTo>
                <a:lnTo>
                  <a:pt x="5435936" y="9047327"/>
                </a:lnTo>
                <a:lnTo>
                  <a:pt x="0" y="90473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0DFBE7-1646-02B3-1AE7-0BF58F7A1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516" y="2075943"/>
            <a:ext cx="16132959" cy="7090133"/>
          </a:xfrm>
          <a:prstGeom prst="rect">
            <a:avLst/>
          </a:prstGeom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7AA734D3-251B-155F-B50C-5FE28A94DDF1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SUMMARY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"/>
            <a:ext cx="18288000" cy="1460078"/>
            <a:chOff x="0" y="0"/>
            <a:chExt cx="4816593" cy="5392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-4" y="1460078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6" name="Freeform 6"/>
          <p:cNvSpPr/>
          <p:nvPr/>
        </p:nvSpPr>
        <p:spPr>
          <a:xfrm rot="871591">
            <a:off x="12252660" y="2613073"/>
            <a:ext cx="5435936" cy="9047327"/>
          </a:xfrm>
          <a:custGeom>
            <a:avLst/>
            <a:gdLst/>
            <a:ahLst/>
            <a:cxnLst/>
            <a:rect l="l" t="t" r="r" b="b"/>
            <a:pathLst>
              <a:path w="5435936" h="9047327">
                <a:moveTo>
                  <a:pt x="0" y="0"/>
                </a:moveTo>
                <a:lnTo>
                  <a:pt x="5435936" y="0"/>
                </a:lnTo>
                <a:lnTo>
                  <a:pt x="5435936" y="9047327"/>
                </a:lnTo>
                <a:lnTo>
                  <a:pt x="0" y="90473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76A0F8-D696-3535-4CEF-E3AF1F6AA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533" y="1807276"/>
            <a:ext cx="14978933" cy="78671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C6867D2-0ED1-A20A-693A-A46127CE1F73}"/>
              </a:ext>
            </a:extLst>
          </p:cNvPr>
          <p:cNvSpPr txBox="1"/>
          <p:nvPr/>
        </p:nvSpPr>
        <p:spPr>
          <a:xfrm>
            <a:off x="1654533" y="4052546"/>
            <a:ext cx="14978932" cy="5066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77"/>
              </a:lnSpc>
              <a:spcBef>
                <a:spcPct val="0"/>
              </a:spcBef>
            </a:pPr>
            <a:r>
              <a:rPr lang="en-US" sz="2400" b="1" i="1">
                <a:solidFill>
                  <a:srgbClr val="911A14"/>
                </a:solidFill>
                <a:latin typeface="Gotham"/>
                <a:ea typeface="Gotham"/>
                <a:cs typeface="Gotham"/>
                <a:sym typeface="Gotham"/>
              </a:rPr>
              <a:t>Based on Sponsor having Manager Title - Below will differ based on Sponsor Title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CD7531C6-1377-59E8-210A-6D41421805BC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SUMMARY – SPONSOR GIFTS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15359" y="0"/>
            <a:ext cx="5072641" cy="10021472"/>
            <a:chOff x="0" y="0"/>
            <a:chExt cx="6763522" cy="1336196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2689" t="13293" r="28024"/>
            <a:stretch>
              <a:fillRect/>
            </a:stretch>
          </p:blipFill>
          <p:spPr>
            <a:xfrm>
              <a:off x="0" y="0"/>
              <a:ext cx="6763522" cy="13361963"/>
            </a:xfrm>
            <a:prstGeom prst="rect">
              <a:avLst/>
            </a:prstGeom>
          </p:spPr>
        </p:pic>
      </p:grpSp>
      <p:sp>
        <p:nvSpPr>
          <p:cNvPr id="8" name="AutoShape 8"/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9" name="TextBox 9"/>
          <p:cNvSpPr txBox="1"/>
          <p:nvPr/>
        </p:nvSpPr>
        <p:spPr>
          <a:xfrm>
            <a:off x="210862" y="91591"/>
            <a:ext cx="12741164" cy="20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 &amp; Answer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8443" y="2339361"/>
            <a:ext cx="12606002" cy="1971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51"/>
              </a:lnSpc>
              <a:spcBef>
                <a:spcPct val="0"/>
              </a:spcBef>
            </a:pPr>
            <a:r>
              <a:rPr lang="en-US" sz="6039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When does the </a:t>
            </a:r>
            <a:r>
              <a:rPr lang="en-US" sz="6039" b="1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Programme</a:t>
            </a:r>
            <a:r>
              <a:rPr lang="en-US" sz="6039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start?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8443" y="4431204"/>
            <a:ext cx="12606002" cy="1393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80"/>
              </a:lnSpc>
              <a:spcBef>
                <a:spcPct val="0"/>
              </a:spcBef>
            </a:pPr>
            <a:r>
              <a:rPr lang="en-US" sz="4292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The first day the new Consultant's order is invoiced.  Month 1, 2 &amp; 3 are calendar months.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037941" y="6060083"/>
            <a:ext cx="7087005" cy="839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97"/>
              </a:lnSpc>
              <a:spcBef>
                <a:spcPct val="0"/>
              </a:spcBef>
            </a:pPr>
            <a:r>
              <a:rPr lang="en-US" sz="5228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For Example 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25112" y="6871169"/>
            <a:ext cx="10112664" cy="550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77"/>
              </a:lnSpc>
              <a:spcBef>
                <a:spcPct val="0"/>
              </a:spcBef>
            </a:pPr>
            <a:r>
              <a:rPr lang="en-US" sz="3443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DAY 1 = 10 JUNE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25112" y="7392817"/>
            <a:ext cx="10112664" cy="550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77"/>
              </a:lnSpc>
              <a:spcBef>
                <a:spcPct val="0"/>
              </a:spcBef>
            </a:pPr>
            <a:r>
              <a:rPr lang="en-US" sz="3443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End of Month 1 = 09 July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25111" y="8183198"/>
            <a:ext cx="10112664" cy="1108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77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Special Note : </a:t>
            </a:r>
            <a:r>
              <a:rPr lang="en-US" sz="3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Subject to month-end, cut-off dates as communicated per monthly newsletter</a:t>
            </a:r>
          </a:p>
        </p:txBody>
      </p:sp>
      <p:grpSp>
        <p:nvGrpSpPr>
          <p:cNvPr id="16" name="Group 4">
            <a:extLst>
              <a:ext uri="{FF2B5EF4-FFF2-40B4-BE49-F238E27FC236}">
                <a16:creationId xmlns:a16="http://schemas.microsoft.com/office/drawing/2014/main" id="{586BC5F1-195A-46BF-4EF1-B0999A2A3B8A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794F202-DA31-6A87-D1D3-3362E9D5FDC1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ADCF55F4-3E73-F0EF-8CEB-E92564CF9A83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9" name="AutoShape 7">
            <a:extLst>
              <a:ext uri="{FF2B5EF4-FFF2-40B4-BE49-F238E27FC236}">
                <a16:creationId xmlns:a16="http://schemas.microsoft.com/office/drawing/2014/main" id="{0BC0E144-F30F-92A3-39A1-4DD46938FA59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210862" y="91591"/>
            <a:ext cx="12741164" cy="20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 &amp; Answer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78443" y="2261899"/>
            <a:ext cx="12606002" cy="2961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51"/>
              </a:lnSpc>
              <a:spcBef>
                <a:spcPct val="0"/>
              </a:spcBef>
            </a:pPr>
            <a:r>
              <a:rPr lang="en-US" sz="6039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Which Annique Rooibos products can you purchase to qualify for the reward 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46025" y="5328243"/>
            <a:ext cx="12606002" cy="4212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0"/>
              </a:lnSpc>
            </a:pPr>
            <a:r>
              <a:rPr lang="en-US" sz="4292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Starter Packs</a:t>
            </a:r>
          </a:p>
          <a:p>
            <a:pPr algn="ctr">
              <a:lnSpc>
                <a:spcPts val="5580"/>
              </a:lnSpc>
            </a:pPr>
            <a:r>
              <a:rPr lang="en-US" sz="4292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Any Special Offers</a:t>
            </a:r>
          </a:p>
          <a:p>
            <a:pPr algn="ctr">
              <a:lnSpc>
                <a:spcPts val="5580"/>
              </a:lnSpc>
            </a:pPr>
            <a:r>
              <a:rPr lang="en-US" sz="4292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Standard Line Products</a:t>
            </a:r>
          </a:p>
          <a:p>
            <a:pPr algn="ctr">
              <a:lnSpc>
                <a:spcPts val="5580"/>
              </a:lnSpc>
            </a:pPr>
            <a:r>
              <a:rPr lang="en-US" sz="4292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Variable Discountable Products</a:t>
            </a:r>
          </a:p>
          <a:p>
            <a:pPr marL="0" lvl="0" indent="0" algn="ctr">
              <a:lnSpc>
                <a:spcPts val="5580"/>
              </a:lnSpc>
              <a:spcBef>
                <a:spcPct val="0"/>
              </a:spcBef>
            </a:pPr>
            <a:r>
              <a:rPr lang="en-US" sz="4292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Online Shop Sales of Customers on the personalised link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12A70B1B-7636-4378-2FAD-DAF64DDB0F30}"/>
              </a:ext>
            </a:extLst>
          </p:cNvPr>
          <p:cNvGrpSpPr/>
          <p:nvPr/>
        </p:nvGrpSpPr>
        <p:grpSpPr>
          <a:xfrm>
            <a:off x="13215359" y="0"/>
            <a:ext cx="5072641" cy="10021472"/>
            <a:chOff x="0" y="0"/>
            <a:chExt cx="6763522" cy="13361963"/>
          </a:xfrm>
        </p:grpSpPr>
        <p:pic>
          <p:nvPicPr>
            <p:cNvPr id="12" name="Picture 3">
              <a:extLst>
                <a:ext uri="{FF2B5EF4-FFF2-40B4-BE49-F238E27FC236}">
                  <a16:creationId xmlns:a16="http://schemas.microsoft.com/office/drawing/2014/main" id="{8FD2CE90-4C89-BCA1-0CD2-CF7A29179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2689" t="13293" r="28024"/>
            <a:stretch>
              <a:fillRect/>
            </a:stretch>
          </p:blipFill>
          <p:spPr>
            <a:xfrm>
              <a:off x="0" y="0"/>
              <a:ext cx="6763522" cy="13361963"/>
            </a:xfrm>
            <a:prstGeom prst="rect">
              <a:avLst/>
            </a:prstGeom>
          </p:spPr>
        </p:pic>
      </p:grpSp>
      <p:sp>
        <p:nvSpPr>
          <p:cNvPr id="17" name="AutoShape 8">
            <a:extLst>
              <a:ext uri="{FF2B5EF4-FFF2-40B4-BE49-F238E27FC236}">
                <a16:creationId xmlns:a16="http://schemas.microsoft.com/office/drawing/2014/main" id="{25179788-D9B8-E344-0FD9-CB77479334AE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8" name="Group 4">
            <a:extLst>
              <a:ext uri="{FF2B5EF4-FFF2-40B4-BE49-F238E27FC236}">
                <a16:creationId xmlns:a16="http://schemas.microsoft.com/office/drawing/2014/main" id="{B574120F-93D8-B4CB-A43B-BF2808C84FF6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26F21D9D-F6A1-7590-D448-910464C264FB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0" name="TextBox 6">
              <a:extLst>
                <a:ext uri="{FF2B5EF4-FFF2-40B4-BE49-F238E27FC236}">
                  <a16:creationId xmlns:a16="http://schemas.microsoft.com/office/drawing/2014/main" id="{EB285A25-6F1D-F0FF-8760-561BA9B2EFDC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1" name="AutoShape 7">
            <a:extLst>
              <a:ext uri="{FF2B5EF4-FFF2-40B4-BE49-F238E27FC236}">
                <a16:creationId xmlns:a16="http://schemas.microsoft.com/office/drawing/2014/main" id="{1F7CF796-4158-62E3-08F9-54CB86E1DB59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278443" y="5105348"/>
            <a:ext cx="12606002" cy="2355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0"/>
              </a:lnSpc>
            </a:pPr>
            <a:r>
              <a:rPr lang="en-US" sz="4292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Daily</a:t>
            </a:r>
            <a:r>
              <a:rPr lang="en-US" sz="4292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 at the end of each business day.</a:t>
            </a:r>
          </a:p>
          <a:p>
            <a:pPr algn="ctr">
              <a:lnSpc>
                <a:spcPts val="2070"/>
              </a:lnSpc>
            </a:pPr>
            <a:r>
              <a:rPr lang="en-US" sz="1593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</a:p>
          <a:p>
            <a:pPr marL="0" lvl="0" indent="0" algn="ctr">
              <a:lnSpc>
                <a:spcPts val="5580"/>
              </a:lnSpc>
              <a:spcBef>
                <a:spcPct val="0"/>
              </a:spcBef>
            </a:pPr>
            <a:r>
              <a:rPr lang="en-US" sz="4292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Will show on the New Consultant's and Sponsor's VDS Statement the next morning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0862" y="91591"/>
            <a:ext cx="12741164" cy="20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 &amp; Answer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4653" y="2759904"/>
            <a:ext cx="12606002" cy="1971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51"/>
              </a:lnSpc>
              <a:spcBef>
                <a:spcPct val="0"/>
              </a:spcBef>
            </a:pPr>
            <a:r>
              <a:rPr lang="en-US" sz="6039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When does Home Office calculate the Rewards ?</a:t>
            </a:r>
          </a:p>
        </p:txBody>
      </p:sp>
      <p:sp>
        <p:nvSpPr>
          <p:cNvPr id="12" name="Freeform 12"/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  <p:grpSp>
        <p:nvGrpSpPr>
          <p:cNvPr id="13" name="Group 2">
            <a:extLst>
              <a:ext uri="{FF2B5EF4-FFF2-40B4-BE49-F238E27FC236}">
                <a16:creationId xmlns:a16="http://schemas.microsoft.com/office/drawing/2014/main" id="{E597CF22-6F01-61C6-6D11-64BC06E333D0}"/>
              </a:ext>
            </a:extLst>
          </p:cNvPr>
          <p:cNvGrpSpPr/>
          <p:nvPr/>
        </p:nvGrpSpPr>
        <p:grpSpPr>
          <a:xfrm>
            <a:off x="13215359" y="0"/>
            <a:ext cx="5072641" cy="10021472"/>
            <a:chOff x="0" y="0"/>
            <a:chExt cx="6763522" cy="13361963"/>
          </a:xfrm>
        </p:grpSpPr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72FC0000-2858-0DF7-06E9-CABD5F7AF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2689" t="13293" r="28024"/>
            <a:stretch>
              <a:fillRect/>
            </a:stretch>
          </p:blipFill>
          <p:spPr>
            <a:xfrm>
              <a:off x="0" y="0"/>
              <a:ext cx="6763522" cy="13361963"/>
            </a:xfrm>
            <a:prstGeom prst="rect">
              <a:avLst/>
            </a:prstGeom>
          </p:spPr>
        </p:pic>
      </p:grpSp>
      <p:sp>
        <p:nvSpPr>
          <p:cNvPr id="19" name="AutoShape 8">
            <a:extLst>
              <a:ext uri="{FF2B5EF4-FFF2-40B4-BE49-F238E27FC236}">
                <a16:creationId xmlns:a16="http://schemas.microsoft.com/office/drawing/2014/main" id="{821177D3-301B-E269-B87D-60EC9AE292D1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20" name="Group 4">
            <a:extLst>
              <a:ext uri="{FF2B5EF4-FFF2-40B4-BE49-F238E27FC236}">
                <a16:creationId xmlns:a16="http://schemas.microsoft.com/office/drawing/2014/main" id="{63D1698D-9E18-0134-C36E-28C576D1071D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7060EC9F-A12D-568B-7BED-D264EE5A5D6E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id="{4FEF0BCD-91D0-E6C7-D4EA-F71298E0D6A2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3" name="AutoShape 7">
            <a:extLst>
              <a:ext uri="{FF2B5EF4-FFF2-40B4-BE49-F238E27FC236}">
                <a16:creationId xmlns:a16="http://schemas.microsoft.com/office/drawing/2014/main" id="{1583B2F2-C110-8B26-EAB4-F09E44360B51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10862" y="91591"/>
            <a:ext cx="12741164" cy="20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 &amp; Answer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2651" y="2119380"/>
            <a:ext cx="13105165" cy="695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807"/>
              </a:lnSpc>
              <a:spcBef>
                <a:spcPct val="0"/>
              </a:spcBef>
            </a:pPr>
            <a:r>
              <a:rPr lang="en-US" sz="4467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When will the Rewards be available to claim?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8443" y="3260267"/>
            <a:ext cx="12673583" cy="6296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31"/>
              </a:lnSpc>
            </a:pPr>
            <a:r>
              <a:rPr lang="en-US" sz="5177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New Consultant  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The DAY AFTER qualifying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Must claim the total of the Reward once-off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Redeem the Reward in a 2-month period after qualifying (not - redeem - forfeit) </a:t>
            </a:r>
          </a:p>
          <a:p>
            <a:pPr algn="ctr">
              <a:lnSpc>
                <a:spcPts val="6734"/>
              </a:lnSpc>
            </a:pPr>
            <a:r>
              <a:rPr lang="en-US" sz="5180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Sponsor</a:t>
            </a:r>
          </a:p>
          <a:p>
            <a:pPr algn="ctr">
              <a:lnSpc>
                <a:spcPts val="4458"/>
              </a:lnSpc>
            </a:pPr>
            <a:r>
              <a:rPr lang="en-US" sz="342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Once Additional Discount Qualified the Sponsor can claim</a:t>
            </a:r>
          </a:p>
          <a:p>
            <a:pPr algn="ctr">
              <a:lnSpc>
                <a:spcPts val="4458"/>
              </a:lnSpc>
            </a:pPr>
            <a:r>
              <a:rPr lang="en-US" sz="342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Must claim the total of the Reward once-off</a:t>
            </a:r>
          </a:p>
          <a:p>
            <a:pPr marL="0" lvl="0" indent="0" algn="ctr">
              <a:lnSpc>
                <a:spcPts val="4458"/>
              </a:lnSpc>
              <a:spcBef>
                <a:spcPct val="0"/>
              </a:spcBef>
            </a:pPr>
            <a:r>
              <a:rPr lang="en-US" sz="342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Redeem the Reward in a 2-month period after qualifying (not - redeem – forfeit and not ADQ in the month - forfeit) </a:t>
            </a:r>
          </a:p>
        </p:txBody>
      </p:sp>
      <p:grpSp>
        <p:nvGrpSpPr>
          <p:cNvPr id="18" name="Group 2">
            <a:extLst>
              <a:ext uri="{FF2B5EF4-FFF2-40B4-BE49-F238E27FC236}">
                <a16:creationId xmlns:a16="http://schemas.microsoft.com/office/drawing/2014/main" id="{3E483BD7-5AF6-8374-7FCE-1C054E17954D}"/>
              </a:ext>
            </a:extLst>
          </p:cNvPr>
          <p:cNvGrpSpPr/>
          <p:nvPr/>
        </p:nvGrpSpPr>
        <p:grpSpPr>
          <a:xfrm>
            <a:off x="13215359" y="0"/>
            <a:ext cx="5072641" cy="10021472"/>
            <a:chOff x="0" y="0"/>
            <a:chExt cx="6763522" cy="13361963"/>
          </a:xfrm>
        </p:grpSpPr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5FDFEC0E-B369-5345-EA66-6095467AF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2689" t="13293" r="28024"/>
            <a:stretch>
              <a:fillRect/>
            </a:stretch>
          </p:blipFill>
          <p:spPr>
            <a:xfrm>
              <a:off x="0" y="0"/>
              <a:ext cx="6763522" cy="13361963"/>
            </a:xfrm>
            <a:prstGeom prst="rect">
              <a:avLst/>
            </a:prstGeom>
          </p:spPr>
        </p:pic>
      </p:grpSp>
      <p:sp>
        <p:nvSpPr>
          <p:cNvPr id="24" name="AutoShape 8">
            <a:extLst>
              <a:ext uri="{FF2B5EF4-FFF2-40B4-BE49-F238E27FC236}">
                <a16:creationId xmlns:a16="http://schemas.microsoft.com/office/drawing/2014/main" id="{CA7ED123-3E6E-F570-0A15-9C673DC53E08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25" name="Group 4">
            <a:extLst>
              <a:ext uri="{FF2B5EF4-FFF2-40B4-BE49-F238E27FC236}">
                <a16:creationId xmlns:a16="http://schemas.microsoft.com/office/drawing/2014/main" id="{209B8D25-3D2F-AE4B-B35C-85CAC67A4896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EA209F18-1889-EA5A-DEB6-57B687D186A9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7" name="TextBox 6">
              <a:extLst>
                <a:ext uri="{FF2B5EF4-FFF2-40B4-BE49-F238E27FC236}">
                  <a16:creationId xmlns:a16="http://schemas.microsoft.com/office/drawing/2014/main" id="{6A05EAA7-DF24-7FF6-D4F9-88E1AC816A60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8" name="AutoShape 7">
            <a:extLst>
              <a:ext uri="{FF2B5EF4-FFF2-40B4-BE49-F238E27FC236}">
                <a16:creationId xmlns:a16="http://schemas.microsoft.com/office/drawing/2014/main" id="{08B50503-2D6F-495F-A70E-54AB6A435E9F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10862" y="91591"/>
            <a:ext cx="12741164" cy="20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 &amp; Answer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8443" y="2292029"/>
            <a:ext cx="12606002" cy="2961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51"/>
              </a:lnSpc>
              <a:spcBef>
                <a:spcPct val="0"/>
              </a:spcBef>
            </a:pPr>
            <a:r>
              <a:rPr lang="en-US" sz="6039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Must the New Consultant place one order of R 3 000 to qualify for the Reward?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10862" y="5540961"/>
            <a:ext cx="12741164" cy="3851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16"/>
              </a:lnSpc>
            </a:pPr>
            <a:r>
              <a:rPr lang="en-US" sz="6320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NO,</a:t>
            </a:r>
            <a:r>
              <a:rPr lang="en-US" sz="6320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</a:p>
          <a:p>
            <a:pPr algn="ctr">
              <a:lnSpc>
                <a:spcPts val="4706"/>
              </a:lnSpc>
            </a:pPr>
            <a:r>
              <a:rPr lang="en-US" sz="362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the New Consultant can place cumulative orders to the value (within the month)</a:t>
            </a:r>
          </a:p>
          <a:p>
            <a:pPr algn="ctr">
              <a:lnSpc>
                <a:spcPts val="8216"/>
              </a:lnSpc>
            </a:pPr>
            <a:r>
              <a:rPr lang="en-US" sz="6320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EXAMPLE</a:t>
            </a:r>
          </a:p>
          <a:p>
            <a:pPr marL="0" lvl="0" indent="0" algn="ctr">
              <a:lnSpc>
                <a:spcPts val="4706"/>
              </a:lnSpc>
              <a:spcBef>
                <a:spcPct val="0"/>
              </a:spcBef>
            </a:pPr>
            <a:r>
              <a:rPr lang="en-US" sz="362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He / She can place 2 orders of R 1 500 each in Month 1</a:t>
            </a: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93B7C497-3150-C74E-AA9C-7CDC08A56C67}"/>
              </a:ext>
            </a:extLst>
          </p:cNvPr>
          <p:cNvGrpSpPr/>
          <p:nvPr/>
        </p:nvGrpSpPr>
        <p:grpSpPr>
          <a:xfrm>
            <a:off x="13215359" y="0"/>
            <a:ext cx="5072641" cy="10021472"/>
            <a:chOff x="0" y="0"/>
            <a:chExt cx="6763522" cy="13361963"/>
          </a:xfrm>
        </p:grpSpPr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23EF6D7B-F14C-686A-984A-1117258DF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2689" t="13293" r="28024"/>
            <a:stretch>
              <a:fillRect/>
            </a:stretch>
          </p:blipFill>
          <p:spPr>
            <a:xfrm>
              <a:off x="0" y="0"/>
              <a:ext cx="6763522" cy="13361963"/>
            </a:xfrm>
            <a:prstGeom prst="rect">
              <a:avLst/>
            </a:prstGeom>
          </p:spPr>
        </p:pic>
      </p:grpSp>
      <p:sp>
        <p:nvSpPr>
          <p:cNvPr id="18" name="AutoShape 8">
            <a:extLst>
              <a:ext uri="{FF2B5EF4-FFF2-40B4-BE49-F238E27FC236}">
                <a16:creationId xmlns:a16="http://schemas.microsoft.com/office/drawing/2014/main" id="{DAE5C9FE-75B0-2E2D-67CB-2C00231FF494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9" name="Group 4">
            <a:extLst>
              <a:ext uri="{FF2B5EF4-FFF2-40B4-BE49-F238E27FC236}">
                <a16:creationId xmlns:a16="http://schemas.microsoft.com/office/drawing/2014/main" id="{02A53FCF-AF34-60D0-D53D-40323A4F9B76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16A8B312-9BAB-D583-C286-BE307425D3A8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1" name="TextBox 6">
              <a:extLst>
                <a:ext uri="{FF2B5EF4-FFF2-40B4-BE49-F238E27FC236}">
                  <a16:creationId xmlns:a16="http://schemas.microsoft.com/office/drawing/2014/main" id="{23D45210-9653-95C7-C865-700D5CF71EAD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2" name="AutoShape 7">
            <a:extLst>
              <a:ext uri="{FF2B5EF4-FFF2-40B4-BE49-F238E27FC236}">
                <a16:creationId xmlns:a16="http://schemas.microsoft.com/office/drawing/2014/main" id="{4138ED36-D56A-F1A7-913A-464E0E1CB325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10862" y="91591"/>
            <a:ext cx="12741164" cy="20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 &amp; Answer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8443" y="2290537"/>
            <a:ext cx="12673583" cy="2395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27"/>
              </a:lnSpc>
              <a:spcBef>
                <a:spcPct val="0"/>
              </a:spcBef>
            </a:pPr>
            <a:r>
              <a:rPr lang="en-US" sz="4867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If the New Consultant does not achieve the R 3 000 in Month 1, can he/she still qualify in Month 2 and 3 for gifts?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8443" y="4853831"/>
            <a:ext cx="12673583" cy="4442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31"/>
              </a:lnSpc>
            </a:pPr>
            <a:r>
              <a:rPr lang="en-US" sz="5177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YES, 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only when the New Consultant achieves Sales of </a:t>
            </a:r>
            <a:r>
              <a:rPr lang="en-US" sz="3433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 6 500</a:t>
            </a: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(accumulative) in Month 2.</a:t>
            </a:r>
          </a:p>
          <a:p>
            <a:pPr algn="ctr">
              <a:lnSpc>
                <a:spcPts val="6731"/>
              </a:lnSpc>
            </a:pPr>
            <a:r>
              <a:rPr lang="en-US" sz="5177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GIFT will be</a:t>
            </a:r>
          </a:p>
          <a:p>
            <a:pPr algn="ctr">
              <a:lnSpc>
                <a:spcPts val="4463"/>
              </a:lnSpc>
            </a:pPr>
            <a:r>
              <a:rPr lang="en-US" sz="3433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 800</a:t>
            </a: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Annique Rooibos Products 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(Not Month 1 GIFT - only Month 2 GIFT)</a:t>
            </a:r>
          </a:p>
          <a:p>
            <a:pPr marL="0" lvl="0" indent="0" algn="ctr">
              <a:lnSpc>
                <a:spcPts val="3773"/>
              </a:lnSpc>
              <a:spcBef>
                <a:spcPct val="0"/>
              </a:spcBef>
            </a:pPr>
            <a:r>
              <a:rPr lang="en-US" sz="2902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(Applicable to the Sponsor as well)</a:t>
            </a: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656E7F87-647F-C648-C6A4-79B91A09D7D1}"/>
              </a:ext>
            </a:extLst>
          </p:cNvPr>
          <p:cNvGrpSpPr/>
          <p:nvPr/>
        </p:nvGrpSpPr>
        <p:grpSpPr>
          <a:xfrm>
            <a:off x="13215359" y="0"/>
            <a:ext cx="5072641" cy="10021472"/>
            <a:chOff x="0" y="0"/>
            <a:chExt cx="6763522" cy="13361963"/>
          </a:xfrm>
        </p:grpSpPr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1B8A23F5-66B0-DE55-2BC5-FC5276338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2689" t="13293" r="28024"/>
            <a:stretch>
              <a:fillRect/>
            </a:stretch>
          </p:blipFill>
          <p:spPr>
            <a:xfrm>
              <a:off x="0" y="0"/>
              <a:ext cx="6763522" cy="13361963"/>
            </a:xfrm>
            <a:prstGeom prst="rect">
              <a:avLst/>
            </a:prstGeom>
          </p:spPr>
        </p:pic>
      </p:grpSp>
      <p:sp>
        <p:nvSpPr>
          <p:cNvPr id="18" name="AutoShape 8">
            <a:extLst>
              <a:ext uri="{FF2B5EF4-FFF2-40B4-BE49-F238E27FC236}">
                <a16:creationId xmlns:a16="http://schemas.microsoft.com/office/drawing/2014/main" id="{D10B71A8-40A0-A1D4-5980-F55426F2E1AE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9" name="Group 4">
            <a:extLst>
              <a:ext uri="{FF2B5EF4-FFF2-40B4-BE49-F238E27FC236}">
                <a16:creationId xmlns:a16="http://schemas.microsoft.com/office/drawing/2014/main" id="{C4D5555B-1AEE-BFDD-C67C-BBEC263F3E46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8FD3F8EC-3A74-6168-CC52-DD0F075996FB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1" name="TextBox 6">
              <a:extLst>
                <a:ext uri="{FF2B5EF4-FFF2-40B4-BE49-F238E27FC236}">
                  <a16:creationId xmlns:a16="http://schemas.microsoft.com/office/drawing/2014/main" id="{98475FBA-9B82-F094-B7A3-D79A45F0B655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2" name="AutoShape 7">
            <a:extLst>
              <a:ext uri="{FF2B5EF4-FFF2-40B4-BE49-F238E27FC236}">
                <a16:creationId xmlns:a16="http://schemas.microsoft.com/office/drawing/2014/main" id="{14884CA3-8FD7-2690-ED15-F315378DE561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10862" y="91591"/>
            <a:ext cx="12741164" cy="20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 &amp; Answer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8443" y="2290537"/>
            <a:ext cx="12673583" cy="2200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07"/>
              </a:lnSpc>
              <a:spcBef>
                <a:spcPct val="0"/>
              </a:spcBef>
            </a:pPr>
            <a:r>
              <a:rPr lang="en-US" sz="4467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If the new Consultant does not achieve the R3 000 in Month 1 and R 3 500 in Month 2, can she still qualify in Month 3 for the gifts?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8443" y="4853831"/>
            <a:ext cx="12673583" cy="4442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31"/>
              </a:lnSpc>
            </a:pPr>
            <a:r>
              <a:rPr lang="en-US" sz="5177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YES, 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only when the New Consultant 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achieves Sales of </a:t>
            </a:r>
            <a:r>
              <a:rPr lang="en-US" sz="3433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 11 000</a:t>
            </a: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(accumulative) in Month 3.</a:t>
            </a:r>
          </a:p>
          <a:p>
            <a:pPr algn="ctr">
              <a:lnSpc>
                <a:spcPts val="6731"/>
              </a:lnSpc>
            </a:pPr>
            <a:r>
              <a:rPr lang="en-US" sz="5177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GIFT will be</a:t>
            </a:r>
          </a:p>
          <a:p>
            <a:pPr algn="ctr">
              <a:lnSpc>
                <a:spcPts val="4463"/>
              </a:lnSpc>
            </a:pPr>
            <a:r>
              <a:rPr lang="en-US" sz="3433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 1 800</a:t>
            </a: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Annique Rooibos Products 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(Not Month 1 &amp; Month 2 GIFT - only Month 3 GIFT)</a:t>
            </a:r>
          </a:p>
          <a:p>
            <a:pPr marL="0" lvl="0" indent="0" algn="ctr">
              <a:lnSpc>
                <a:spcPts val="3773"/>
              </a:lnSpc>
              <a:spcBef>
                <a:spcPct val="0"/>
              </a:spcBef>
            </a:pPr>
            <a:r>
              <a:rPr lang="en-US" sz="2902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(Applicable to the Sponsor as well)</a:t>
            </a:r>
          </a:p>
        </p:txBody>
      </p:sp>
      <p:grpSp>
        <p:nvGrpSpPr>
          <p:cNvPr id="27" name="Group 2">
            <a:extLst>
              <a:ext uri="{FF2B5EF4-FFF2-40B4-BE49-F238E27FC236}">
                <a16:creationId xmlns:a16="http://schemas.microsoft.com/office/drawing/2014/main" id="{1D3CCBC9-031F-79AB-2A65-B744801DA819}"/>
              </a:ext>
            </a:extLst>
          </p:cNvPr>
          <p:cNvGrpSpPr/>
          <p:nvPr/>
        </p:nvGrpSpPr>
        <p:grpSpPr>
          <a:xfrm>
            <a:off x="13215359" y="0"/>
            <a:ext cx="5072641" cy="10021472"/>
            <a:chOff x="0" y="0"/>
            <a:chExt cx="6763522" cy="13361963"/>
          </a:xfrm>
        </p:grpSpPr>
        <p:pic>
          <p:nvPicPr>
            <p:cNvPr id="28" name="Picture 3">
              <a:extLst>
                <a:ext uri="{FF2B5EF4-FFF2-40B4-BE49-F238E27FC236}">
                  <a16:creationId xmlns:a16="http://schemas.microsoft.com/office/drawing/2014/main" id="{DA67DB37-2F87-7560-D215-6D8A12385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2689" t="13293" r="28024"/>
            <a:stretch>
              <a:fillRect/>
            </a:stretch>
          </p:blipFill>
          <p:spPr>
            <a:xfrm>
              <a:off x="0" y="0"/>
              <a:ext cx="6763522" cy="13361963"/>
            </a:xfrm>
            <a:prstGeom prst="rect">
              <a:avLst/>
            </a:prstGeom>
          </p:spPr>
        </p:pic>
      </p:grpSp>
      <p:sp>
        <p:nvSpPr>
          <p:cNvPr id="29" name="AutoShape 8">
            <a:extLst>
              <a:ext uri="{FF2B5EF4-FFF2-40B4-BE49-F238E27FC236}">
                <a16:creationId xmlns:a16="http://schemas.microsoft.com/office/drawing/2014/main" id="{D0CB75BB-BEB0-47DD-9E30-602E8CF11961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30" name="Group 4">
            <a:extLst>
              <a:ext uri="{FF2B5EF4-FFF2-40B4-BE49-F238E27FC236}">
                <a16:creationId xmlns:a16="http://schemas.microsoft.com/office/drawing/2014/main" id="{C39016D7-4C72-42FB-F758-647AE6F7155F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D0069C49-FF3E-A805-37ED-43FC48CFE8F8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32" name="TextBox 6">
              <a:extLst>
                <a:ext uri="{FF2B5EF4-FFF2-40B4-BE49-F238E27FC236}">
                  <a16:creationId xmlns:a16="http://schemas.microsoft.com/office/drawing/2014/main" id="{D44DC7C3-A574-9940-91AA-A9F4FE820D1C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33" name="AutoShape 7">
            <a:extLst>
              <a:ext uri="{FF2B5EF4-FFF2-40B4-BE49-F238E27FC236}">
                <a16:creationId xmlns:a16="http://schemas.microsoft.com/office/drawing/2014/main" id="{18E83772-087B-3BC4-DB06-7E891E0C62DB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flipV="1">
            <a:off x="9148762" y="17991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0" name="Group 10"/>
          <p:cNvGrpSpPr/>
          <p:nvPr/>
        </p:nvGrpSpPr>
        <p:grpSpPr>
          <a:xfrm>
            <a:off x="22430" y="6896"/>
            <a:ext cx="9116807" cy="9726188"/>
            <a:chOff x="0" y="0"/>
            <a:chExt cx="12132186" cy="1296825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132186" cy="12081320"/>
            </a:xfrm>
            <a:custGeom>
              <a:avLst/>
              <a:gdLst/>
              <a:ahLst/>
              <a:cxnLst/>
              <a:rect l="l" t="t" r="r" b="b"/>
              <a:pathLst>
                <a:path w="12132186" h="12081320">
                  <a:moveTo>
                    <a:pt x="0" y="0"/>
                  </a:moveTo>
                  <a:lnTo>
                    <a:pt x="12132186" y="0"/>
                  </a:lnTo>
                  <a:lnTo>
                    <a:pt x="12132186" y="12081320"/>
                  </a:lnTo>
                  <a:lnTo>
                    <a:pt x="0" y="1208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41937"/>
              </a:stretch>
            </a:blipFill>
          </p:spPr>
          <p:txBody>
            <a:bodyPr/>
            <a:lstStyle/>
            <a:p>
              <a:endParaRPr lang="en-ZA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12081320"/>
              <a:ext cx="12132186" cy="886932"/>
            </a:xfrm>
            <a:custGeom>
              <a:avLst/>
              <a:gdLst/>
              <a:ahLst/>
              <a:cxnLst/>
              <a:rect l="l" t="t" r="r" b="b"/>
              <a:pathLst>
                <a:path w="12132186" h="886932">
                  <a:moveTo>
                    <a:pt x="0" y="0"/>
                  </a:moveTo>
                  <a:lnTo>
                    <a:pt x="12132186" y="0"/>
                  </a:lnTo>
                  <a:lnTo>
                    <a:pt x="12132186" y="886931"/>
                  </a:lnTo>
                  <a:lnTo>
                    <a:pt x="0" y="886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833403"/>
              </a:stretch>
            </a:blipFill>
          </p:spPr>
          <p:txBody>
            <a:bodyPr/>
            <a:lstStyle/>
            <a:p>
              <a:endParaRPr lang="en-ZA"/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Box 13"/>
          <p:cNvSpPr txBox="1"/>
          <p:nvPr/>
        </p:nvSpPr>
        <p:spPr>
          <a:xfrm>
            <a:off x="9677763" y="378250"/>
            <a:ext cx="8122562" cy="117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26"/>
              </a:lnSpc>
              <a:spcBef>
                <a:spcPct val="0"/>
              </a:spcBef>
            </a:pPr>
            <a:r>
              <a:rPr lang="en-US" sz="6943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ABC SUCCESS PLAN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325758" y="3987237"/>
            <a:ext cx="6085445" cy="75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121"/>
              </a:lnSpc>
              <a:spcBef>
                <a:spcPct val="0"/>
              </a:spcBef>
            </a:pPr>
            <a:r>
              <a:rPr lang="en-US" sz="4372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The levels increased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347230" y="3321226"/>
            <a:ext cx="2748194" cy="5908499"/>
            <a:chOff x="0" y="0"/>
            <a:chExt cx="723804" cy="155614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23804" cy="1556148"/>
            </a:xfrm>
            <a:custGeom>
              <a:avLst/>
              <a:gdLst/>
              <a:ahLst/>
              <a:cxnLst/>
              <a:rect l="l" t="t" r="r" b="b"/>
              <a:pathLst>
                <a:path w="723804" h="1556148">
                  <a:moveTo>
                    <a:pt x="143672" y="0"/>
                  </a:moveTo>
                  <a:lnTo>
                    <a:pt x="580132" y="0"/>
                  </a:lnTo>
                  <a:cubicBezTo>
                    <a:pt x="659480" y="0"/>
                    <a:pt x="723804" y="64324"/>
                    <a:pt x="723804" y="143672"/>
                  </a:cubicBezTo>
                  <a:lnTo>
                    <a:pt x="723804" y="1412476"/>
                  </a:lnTo>
                  <a:cubicBezTo>
                    <a:pt x="723804" y="1450580"/>
                    <a:pt x="708667" y="1487124"/>
                    <a:pt x="681724" y="1514068"/>
                  </a:cubicBezTo>
                  <a:cubicBezTo>
                    <a:pt x="654780" y="1541011"/>
                    <a:pt x="618236" y="1556148"/>
                    <a:pt x="580132" y="1556148"/>
                  </a:cubicBezTo>
                  <a:lnTo>
                    <a:pt x="143672" y="1556148"/>
                  </a:lnTo>
                  <a:cubicBezTo>
                    <a:pt x="105568" y="1556148"/>
                    <a:pt x="69024" y="1541011"/>
                    <a:pt x="42080" y="1514068"/>
                  </a:cubicBezTo>
                  <a:cubicBezTo>
                    <a:pt x="15137" y="1487124"/>
                    <a:pt x="0" y="1450580"/>
                    <a:pt x="0" y="1412476"/>
                  </a:cubicBezTo>
                  <a:lnTo>
                    <a:pt x="0" y="143672"/>
                  </a:lnTo>
                  <a:cubicBezTo>
                    <a:pt x="0" y="64324"/>
                    <a:pt x="64324" y="0"/>
                    <a:pt x="143672" y="0"/>
                  </a:cubicBezTo>
                  <a:close/>
                </a:path>
              </a:pathLst>
            </a:custGeom>
            <a:ln w="95250" cap="rnd">
              <a:solidFill>
                <a:srgbClr val="F04A29"/>
              </a:solidFill>
              <a:prstDash val="solid"/>
              <a:rou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723804" cy="15847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8" name="AutoShape 18"/>
          <p:cNvSpPr/>
          <p:nvPr/>
        </p:nvSpPr>
        <p:spPr>
          <a:xfrm>
            <a:off x="3095424" y="4386678"/>
            <a:ext cx="7032890" cy="0"/>
          </a:xfrm>
          <a:prstGeom prst="line">
            <a:avLst/>
          </a:prstGeom>
          <a:ln w="95250" cap="flat">
            <a:solidFill>
              <a:srgbClr val="F04A29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ZA"/>
          </a:p>
        </p:txBody>
      </p:sp>
      <p:grpSp>
        <p:nvGrpSpPr>
          <p:cNvPr id="19" name="Group 19"/>
          <p:cNvGrpSpPr/>
          <p:nvPr/>
        </p:nvGrpSpPr>
        <p:grpSpPr>
          <a:xfrm>
            <a:off x="3197903" y="8990019"/>
            <a:ext cx="2748194" cy="648526"/>
            <a:chOff x="0" y="0"/>
            <a:chExt cx="723804" cy="17080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3804" cy="170805"/>
            </a:xfrm>
            <a:custGeom>
              <a:avLst/>
              <a:gdLst/>
              <a:ahLst/>
              <a:cxnLst/>
              <a:rect l="l" t="t" r="r" b="b"/>
              <a:pathLst>
                <a:path w="723804" h="170805">
                  <a:moveTo>
                    <a:pt x="70427" y="0"/>
                  </a:moveTo>
                  <a:lnTo>
                    <a:pt x="653377" y="0"/>
                  </a:lnTo>
                  <a:cubicBezTo>
                    <a:pt x="692273" y="0"/>
                    <a:pt x="723804" y="31531"/>
                    <a:pt x="723804" y="70427"/>
                  </a:cubicBezTo>
                  <a:lnTo>
                    <a:pt x="723804" y="100378"/>
                  </a:lnTo>
                  <a:cubicBezTo>
                    <a:pt x="723804" y="119056"/>
                    <a:pt x="716384" y="136970"/>
                    <a:pt x="703176" y="150177"/>
                  </a:cubicBezTo>
                  <a:cubicBezTo>
                    <a:pt x="689969" y="163385"/>
                    <a:pt x="672055" y="170805"/>
                    <a:pt x="653377" y="170805"/>
                  </a:cubicBezTo>
                  <a:lnTo>
                    <a:pt x="70427" y="170805"/>
                  </a:lnTo>
                  <a:cubicBezTo>
                    <a:pt x="51749" y="170805"/>
                    <a:pt x="33835" y="163385"/>
                    <a:pt x="20628" y="150177"/>
                  </a:cubicBezTo>
                  <a:cubicBezTo>
                    <a:pt x="7420" y="136970"/>
                    <a:pt x="0" y="119056"/>
                    <a:pt x="0" y="100378"/>
                  </a:cubicBezTo>
                  <a:lnTo>
                    <a:pt x="0" y="70427"/>
                  </a:lnTo>
                  <a:cubicBezTo>
                    <a:pt x="0" y="51749"/>
                    <a:pt x="7420" y="33835"/>
                    <a:pt x="20628" y="20628"/>
                  </a:cubicBezTo>
                  <a:cubicBezTo>
                    <a:pt x="33835" y="7420"/>
                    <a:pt x="51749" y="0"/>
                    <a:pt x="70427" y="0"/>
                  </a:cubicBezTo>
                  <a:close/>
                </a:path>
              </a:pathLst>
            </a:custGeom>
            <a:ln w="95250" cap="rnd">
              <a:solidFill>
                <a:srgbClr val="F04A29"/>
              </a:solidFill>
              <a:prstDash val="solid"/>
              <a:rou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3804" cy="199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2" name="AutoShape 22"/>
          <p:cNvSpPr/>
          <p:nvPr/>
        </p:nvSpPr>
        <p:spPr>
          <a:xfrm flipV="1">
            <a:off x="5902643" y="6795283"/>
            <a:ext cx="4423116" cy="2564719"/>
          </a:xfrm>
          <a:prstGeom prst="line">
            <a:avLst/>
          </a:prstGeom>
          <a:ln w="95250" cap="flat">
            <a:solidFill>
              <a:srgbClr val="F04A29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ZA"/>
          </a:p>
        </p:txBody>
      </p:sp>
      <p:sp>
        <p:nvSpPr>
          <p:cNvPr id="24" name="TextBox 24"/>
          <p:cNvSpPr txBox="1"/>
          <p:nvPr/>
        </p:nvSpPr>
        <p:spPr>
          <a:xfrm>
            <a:off x="10325758" y="5983970"/>
            <a:ext cx="6085445" cy="1527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21"/>
              </a:lnSpc>
            </a:pPr>
            <a:r>
              <a:rPr lang="en-US" sz="4372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Implementation date</a:t>
            </a:r>
          </a:p>
          <a:p>
            <a:pPr marL="0" lvl="0" indent="0" algn="l">
              <a:lnSpc>
                <a:spcPts val="6121"/>
              </a:lnSpc>
              <a:spcBef>
                <a:spcPct val="0"/>
              </a:spcBef>
            </a:pPr>
            <a:r>
              <a:rPr lang="en-US" sz="4372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1 July 2026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10862" y="91591"/>
            <a:ext cx="12741164" cy="20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 &amp; Answer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8443" y="2290537"/>
            <a:ext cx="12673583" cy="159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27"/>
              </a:lnSpc>
              <a:spcBef>
                <a:spcPct val="0"/>
              </a:spcBef>
            </a:pPr>
            <a:r>
              <a:rPr lang="en-US" sz="4867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How does the new Consultant qualify for the Booster GIFT of R 2 000?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56860" y="4588495"/>
            <a:ext cx="12116750" cy="2654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7"/>
              </a:lnSpc>
            </a:pPr>
            <a:r>
              <a:rPr lang="en-US" sz="4075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The new Consultant must achieve the Sales of </a:t>
            </a:r>
          </a:p>
          <a:p>
            <a:pPr algn="ctr">
              <a:lnSpc>
                <a:spcPts val="5297"/>
              </a:lnSpc>
            </a:pPr>
            <a:r>
              <a:rPr lang="en-US" sz="4075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 3 000 </a:t>
            </a:r>
            <a:r>
              <a:rPr lang="en-US" sz="4075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in Month 1</a:t>
            </a:r>
          </a:p>
          <a:p>
            <a:pPr algn="ctr">
              <a:lnSpc>
                <a:spcPts val="5297"/>
              </a:lnSpc>
            </a:pPr>
            <a:r>
              <a:rPr lang="en-US" sz="4075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 3 500</a:t>
            </a:r>
            <a:r>
              <a:rPr lang="en-US" sz="4075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in Month 2</a:t>
            </a:r>
          </a:p>
          <a:p>
            <a:pPr marL="0" lvl="0" indent="0" algn="ctr">
              <a:lnSpc>
                <a:spcPts val="5297"/>
              </a:lnSpc>
              <a:spcBef>
                <a:spcPct val="0"/>
              </a:spcBef>
            </a:pPr>
            <a:r>
              <a:rPr lang="en-US" sz="4075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 4 500</a:t>
            </a:r>
            <a:r>
              <a:rPr lang="en-US" sz="4075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in Month 3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7" y="7433004"/>
            <a:ext cx="12673583" cy="942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3"/>
              </a:lnSpc>
              <a:spcBef>
                <a:spcPct val="0"/>
              </a:spcBef>
            </a:pPr>
            <a:r>
              <a:rPr lang="en-US" sz="2902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(The Sponsor will only qualify for Booster Gift if Consultant achieved Sales of Month 1, 2 and 3)</a:t>
            </a:r>
          </a:p>
        </p:txBody>
      </p:sp>
      <p:grpSp>
        <p:nvGrpSpPr>
          <p:cNvPr id="13" name="Group 2">
            <a:extLst>
              <a:ext uri="{FF2B5EF4-FFF2-40B4-BE49-F238E27FC236}">
                <a16:creationId xmlns:a16="http://schemas.microsoft.com/office/drawing/2014/main" id="{5C56E7F7-7075-5994-A56D-27367BF516C1}"/>
              </a:ext>
            </a:extLst>
          </p:cNvPr>
          <p:cNvGrpSpPr/>
          <p:nvPr/>
        </p:nvGrpSpPr>
        <p:grpSpPr>
          <a:xfrm>
            <a:off x="13215359" y="0"/>
            <a:ext cx="5072641" cy="10021472"/>
            <a:chOff x="0" y="0"/>
            <a:chExt cx="6763522" cy="13361963"/>
          </a:xfrm>
        </p:grpSpPr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ADE2D09D-6BA3-2592-92DC-12C9EB2B1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2689" t="13293" r="28024"/>
            <a:stretch>
              <a:fillRect/>
            </a:stretch>
          </p:blipFill>
          <p:spPr>
            <a:xfrm>
              <a:off x="0" y="0"/>
              <a:ext cx="6763522" cy="13361963"/>
            </a:xfrm>
            <a:prstGeom prst="rect">
              <a:avLst/>
            </a:prstGeom>
          </p:spPr>
        </p:pic>
      </p:grpSp>
      <p:sp>
        <p:nvSpPr>
          <p:cNvPr id="15" name="AutoShape 8">
            <a:extLst>
              <a:ext uri="{FF2B5EF4-FFF2-40B4-BE49-F238E27FC236}">
                <a16:creationId xmlns:a16="http://schemas.microsoft.com/office/drawing/2014/main" id="{007044DA-9A3D-B81B-5453-C9959988897F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6" name="Group 4">
            <a:extLst>
              <a:ext uri="{FF2B5EF4-FFF2-40B4-BE49-F238E27FC236}">
                <a16:creationId xmlns:a16="http://schemas.microsoft.com/office/drawing/2014/main" id="{DD994DFD-1C8D-5ED0-C80F-BDEB0FAEC1D7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6F67E86F-5478-4FB0-1D98-515D37B98317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9E23D446-1F08-4137-8F63-2C7021E95DC9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9" name="AutoShape 7">
            <a:extLst>
              <a:ext uri="{FF2B5EF4-FFF2-40B4-BE49-F238E27FC236}">
                <a16:creationId xmlns:a16="http://schemas.microsoft.com/office/drawing/2014/main" id="{5CD335BA-0806-B3FE-0F29-6F8762071A65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10862" y="91591"/>
            <a:ext cx="12741164" cy="20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 &amp; Answer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8443" y="2290537"/>
            <a:ext cx="12673583" cy="2200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07"/>
              </a:lnSpc>
            </a:pPr>
            <a:r>
              <a:rPr lang="en-US" sz="4467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If the Sales of the new Consultant is </a:t>
            </a:r>
          </a:p>
          <a:p>
            <a:pPr marL="0" lvl="0" indent="0" algn="ctr">
              <a:lnSpc>
                <a:spcPts val="5807"/>
              </a:lnSpc>
              <a:spcBef>
                <a:spcPct val="0"/>
              </a:spcBef>
            </a:pPr>
            <a:r>
              <a:rPr lang="en-US" sz="4467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R 11 000 in Month 1 will he / she qualify for all the GIFTS?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8443" y="4853831"/>
            <a:ext cx="12673583" cy="4548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31"/>
              </a:lnSpc>
            </a:pPr>
            <a:r>
              <a:rPr lang="en-US" sz="5177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YES, 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the New Consultant will qualify for 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Month 1's GIFT = </a:t>
            </a:r>
            <a:r>
              <a:rPr lang="en-US" sz="3433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 600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Month 2's GIFT = </a:t>
            </a:r>
            <a:r>
              <a:rPr lang="en-US" sz="3433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 800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Month 3's GIFT =</a:t>
            </a:r>
            <a:r>
              <a:rPr lang="en-US" sz="3433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 R 1 800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Booster GIFT =</a:t>
            </a:r>
            <a:r>
              <a:rPr lang="en-US" sz="3433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 R 2 000</a:t>
            </a:r>
          </a:p>
          <a:p>
            <a:pPr marL="0" lvl="0" indent="0" algn="ctr">
              <a:lnSpc>
                <a:spcPts val="6731"/>
              </a:lnSpc>
              <a:spcBef>
                <a:spcPct val="0"/>
              </a:spcBef>
            </a:pPr>
            <a:r>
              <a:rPr lang="en-US" sz="5177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TOTAL = R 5 200</a:t>
            </a:r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8950D805-5B73-1877-A4E5-42803EBDFE60}"/>
              </a:ext>
            </a:extLst>
          </p:cNvPr>
          <p:cNvGrpSpPr/>
          <p:nvPr/>
        </p:nvGrpSpPr>
        <p:grpSpPr>
          <a:xfrm>
            <a:off x="13215359" y="0"/>
            <a:ext cx="5072641" cy="10021472"/>
            <a:chOff x="0" y="0"/>
            <a:chExt cx="6763522" cy="13361963"/>
          </a:xfrm>
        </p:grpSpPr>
        <p:pic>
          <p:nvPicPr>
            <p:cNvPr id="17" name="Picture 3">
              <a:extLst>
                <a:ext uri="{FF2B5EF4-FFF2-40B4-BE49-F238E27FC236}">
                  <a16:creationId xmlns:a16="http://schemas.microsoft.com/office/drawing/2014/main" id="{96AE5ECA-C355-1538-470F-DFFAF8AE9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2689" t="13293" r="28024"/>
            <a:stretch>
              <a:fillRect/>
            </a:stretch>
          </p:blipFill>
          <p:spPr>
            <a:xfrm>
              <a:off x="0" y="0"/>
              <a:ext cx="6763522" cy="13361963"/>
            </a:xfrm>
            <a:prstGeom prst="rect">
              <a:avLst/>
            </a:prstGeom>
          </p:spPr>
        </p:pic>
      </p:grpSp>
      <p:sp>
        <p:nvSpPr>
          <p:cNvPr id="18" name="AutoShape 8">
            <a:extLst>
              <a:ext uri="{FF2B5EF4-FFF2-40B4-BE49-F238E27FC236}">
                <a16:creationId xmlns:a16="http://schemas.microsoft.com/office/drawing/2014/main" id="{B7F908A0-2A2C-7B9B-B9FB-66184BB37AA4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9" name="Group 4">
            <a:extLst>
              <a:ext uri="{FF2B5EF4-FFF2-40B4-BE49-F238E27FC236}">
                <a16:creationId xmlns:a16="http://schemas.microsoft.com/office/drawing/2014/main" id="{2E85EF26-7E2E-75D6-E283-629E037068C6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0D1F43F-4900-09B4-0161-25658B7D6762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1" name="TextBox 6">
              <a:extLst>
                <a:ext uri="{FF2B5EF4-FFF2-40B4-BE49-F238E27FC236}">
                  <a16:creationId xmlns:a16="http://schemas.microsoft.com/office/drawing/2014/main" id="{C644A983-2863-2DA7-B6C8-7D6B4C612EC7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2" name="AutoShape 7">
            <a:extLst>
              <a:ext uri="{FF2B5EF4-FFF2-40B4-BE49-F238E27FC236}">
                <a16:creationId xmlns:a16="http://schemas.microsoft.com/office/drawing/2014/main" id="{27175B90-737B-F02D-3AF2-C56741CD83A5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DBDEAC-0CFB-A495-ACCC-D3903DACF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>
            <a:extLst>
              <a:ext uri="{FF2B5EF4-FFF2-40B4-BE49-F238E27FC236}">
                <a16:creationId xmlns:a16="http://schemas.microsoft.com/office/drawing/2014/main" id="{ED75F7CF-F832-FE6E-A0D7-1A55AB1FAE0F}"/>
              </a:ext>
            </a:extLst>
          </p:cNvPr>
          <p:cNvSpPr txBox="1"/>
          <p:nvPr/>
        </p:nvSpPr>
        <p:spPr>
          <a:xfrm>
            <a:off x="210862" y="91591"/>
            <a:ext cx="12741164" cy="20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 &amp; Answer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38618F8-3624-B749-12BC-45F927ADFA61}"/>
              </a:ext>
            </a:extLst>
          </p:cNvPr>
          <p:cNvSpPr txBox="1"/>
          <p:nvPr/>
        </p:nvSpPr>
        <p:spPr>
          <a:xfrm>
            <a:off x="699783" y="2221651"/>
            <a:ext cx="11973800" cy="3670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07"/>
              </a:lnSpc>
            </a:pPr>
            <a:r>
              <a:rPr lang="en-US" sz="4467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If the new Consultant had no Sales in Month 1 and 2 and R11 000 Sales in Month 3</a:t>
            </a:r>
          </a:p>
          <a:p>
            <a:pPr marL="0" lvl="0" indent="0" algn="ctr">
              <a:lnSpc>
                <a:spcPts val="5807"/>
              </a:lnSpc>
              <a:spcBef>
                <a:spcPct val="0"/>
              </a:spcBef>
            </a:pPr>
            <a:r>
              <a:rPr lang="en-US" sz="4467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will he / she still qualify for the BOOSTER GIFT?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9975813D-8B07-9FFB-8B1C-65C225D2C5FC}"/>
              </a:ext>
            </a:extLst>
          </p:cNvPr>
          <p:cNvSpPr txBox="1"/>
          <p:nvPr/>
        </p:nvSpPr>
        <p:spPr>
          <a:xfrm>
            <a:off x="0" y="6385097"/>
            <a:ext cx="12673583" cy="1974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31"/>
              </a:lnSpc>
            </a:pPr>
            <a:r>
              <a:rPr lang="en-US" sz="5177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NO, </a:t>
            </a:r>
          </a:p>
          <a:p>
            <a:pPr algn="ctr">
              <a:lnSpc>
                <a:spcPts val="4463"/>
              </a:lnSpc>
            </a:pPr>
            <a:r>
              <a:rPr lang="en-US" sz="343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to qualify for the Booster Gift, new Consultant must achieve Month 1, 2 and 3 Rewards.</a:t>
            </a: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51D42961-1AF5-4488-5BD7-88DAC263B1D4}"/>
              </a:ext>
            </a:extLst>
          </p:cNvPr>
          <p:cNvGrpSpPr/>
          <p:nvPr/>
        </p:nvGrpSpPr>
        <p:grpSpPr>
          <a:xfrm>
            <a:off x="13215359" y="0"/>
            <a:ext cx="5072641" cy="10021472"/>
            <a:chOff x="0" y="0"/>
            <a:chExt cx="6763522" cy="13361963"/>
          </a:xfrm>
        </p:grpSpPr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EE89031D-83F3-6363-BC44-92E09C4CF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2689" t="13293" r="28024"/>
            <a:stretch>
              <a:fillRect/>
            </a:stretch>
          </p:blipFill>
          <p:spPr>
            <a:xfrm>
              <a:off x="0" y="0"/>
              <a:ext cx="6763522" cy="13361963"/>
            </a:xfrm>
            <a:prstGeom prst="rect">
              <a:avLst/>
            </a:prstGeom>
          </p:spPr>
        </p:pic>
      </p:grpSp>
      <p:sp>
        <p:nvSpPr>
          <p:cNvPr id="14" name="AutoShape 8">
            <a:extLst>
              <a:ext uri="{FF2B5EF4-FFF2-40B4-BE49-F238E27FC236}">
                <a16:creationId xmlns:a16="http://schemas.microsoft.com/office/drawing/2014/main" id="{2C0CBD3E-4F15-C9C3-D9A5-4B12F9FB8213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5" name="Group 4">
            <a:extLst>
              <a:ext uri="{FF2B5EF4-FFF2-40B4-BE49-F238E27FC236}">
                <a16:creationId xmlns:a16="http://schemas.microsoft.com/office/drawing/2014/main" id="{2A2AF9B4-7944-9966-D73F-D81567CE46DE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733F660-BF23-8B32-228C-AA3F6E213470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7" name="TextBox 6">
              <a:extLst>
                <a:ext uri="{FF2B5EF4-FFF2-40B4-BE49-F238E27FC236}">
                  <a16:creationId xmlns:a16="http://schemas.microsoft.com/office/drawing/2014/main" id="{63B84D29-86E2-5CF8-4254-171EC278BA84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8" name="AutoShape 7">
            <a:extLst>
              <a:ext uri="{FF2B5EF4-FFF2-40B4-BE49-F238E27FC236}">
                <a16:creationId xmlns:a16="http://schemas.microsoft.com/office/drawing/2014/main" id="{63174756-9B7E-5D90-16C5-37F4AFD1F319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22360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15359" y="0"/>
            <a:ext cx="5072641" cy="10021472"/>
            <a:chOff x="0" y="0"/>
            <a:chExt cx="6763522" cy="1336196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4259" r="21953"/>
            <a:stretch>
              <a:fillRect/>
            </a:stretch>
          </p:blipFill>
          <p:spPr>
            <a:xfrm>
              <a:off x="0" y="0"/>
              <a:ext cx="6763522" cy="13361963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AutoShape 7"/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AutoShape 8"/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2191999" y="4457699"/>
            <a:ext cx="2400679" cy="6141481"/>
          </a:xfrm>
          <a:custGeom>
            <a:avLst/>
            <a:gdLst/>
            <a:ahLst/>
            <a:cxnLst/>
            <a:rect l="l" t="t" r="r" b="b"/>
            <a:pathLst>
              <a:path w="2764166" h="6857336">
                <a:moveTo>
                  <a:pt x="0" y="0"/>
                </a:moveTo>
                <a:lnTo>
                  <a:pt x="2764166" y="0"/>
                </a:lnTo>
                <a:lnTo>
                  <a:pt x="2764166" y="6857336"/>
                </a:lnTo>
                <a:lnTo>
                  <a:pt x="0" y="68573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759" b="-1079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209802" y="6476434"/>
            <a:ext cx="810865" cy="731528"/>
            <a:chOff x="0" y="0"/>
            <a:chExt cx="900952" cy="812800"/>
          </a:xfrm>
        </p:grpSpPr>
        <p:sp>
          <p:nvSpPr>
            <p:cNvPr id="11" name="Freeform 10"/>
            <p:cNvSpPr/>
            <p:nvPr/>
          </p:nvSpPr>
          <p:spPr>
            <a:xfrm>
              <a:off x="0" y="0"/>
              <a:ext cx="900952" cy="812800"/>
            </a:xfrm>
            <a:custGeom>
              <a:avLst/>
              <a:gdLst/>
              <a:ahLst/>
              <a:cxnLst/>
              <a:rect l="l" t="t" r="r" b="b"/>
              <a:pathLst>
                <a:path w="900952" h="812800">
                  <a:moveTo>
                    <a:pt x="619404" y="0"/>
                  </a:moveTo>
                  <a:lnTo>
                    <a:pt x="281547" y="0"/>
                  </a:lnTo>
                  <a:lnTo>
                    <a:pt x="281547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81547" y="558800"/>
                  </a:lnTo>
                  <a:lnTo>
                    <a:pt x="281547" y="812800"/>
                  </a:lnTo>
                  <a:lnTo>
                    <a:pt x="619404" y="812800"/>
                  </a:lnTo>
                  <a:lnTo>
                    <a:pt x="619404" y="558800"/>
                  </a:lnTo>
                  <a:lnTo>
                    <a:pt x="900952" y="558800"/>
                  </a:lnTo>
                  <a:lnTo>
                    <a:pt x="900952" y="254000"/>
                  </a:lnTo>
                  <a:lnTo>
                    <a:pt x="619404" y="254000"/>
                  </a:lnTo>
                  <a:lnTo>
                    <a:pt x="619404" y="0"/>
                  </a:lnTo>
                  <a:close/>
                </a:path>
              </a:pathLst>
            </a:custGeom>
            <a:solidFill>
              <a:srgbClr val="F04A29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1161" y="161925"/>
              <a:ext cx="478631" cy="460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176012" y="7953211"/>
            <a:ext cx="810865" cy="731528"/>
            <a:chOff x="0" y="0"/>
            <a:chExt cx="900952" cy="812800"/>
          </a:xfrm>
        </p:grpSpPr>
        <p:sp>
          <p:nvSpPr>
            <p:cNvPr id="14" name="Freeform 13"/>
            <p:cNvSpPr/>
            <p:nvPr/>
          </p:nvSpPr>
          <p:spPr>
            <a:xfrm>
              <a:off x="0" y="0"/>
              <a:ext cx="900952" cy="812800"/>
            </a:xfrm>
            <a:custGeom>
              <a:avLst/>
              <a:gdLst/>
              <a:ahLst/>
              <a:cxnLst/>
              <a:rect l="l" t="t" r="r" b="b"/>
              <a:pathLst>
                <a:path w="900952" h="812800">
                  <a:moveTo>
                    <a:pt x="619404" y="0"/>
                  </a:moveTo>
                  <a:lnTo>
                    <a:pt x="281547" y="0"/>
                  </a:lnTo>
                  <a:lnTo>
                    <a:pt x="281547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81547" y="558800"/>
                  </a:lnTo>
                  <a:lnTo>
                    <a:pt x="281547" y="812800"/>
                  </a:lnTo>
                  <a:lnTo>
                    <a:pt x="619404" y="812800"/>
                  </a:lnTo>
                  <a:lnTo>
                    <a:pt x="619404" y="558800"/>
                  </a:lnTo>
                  <a:lnTo>
                    <a:pt x="900952" y="558800"/>
                  </a:lnTo>
                  <a:lnTo>
                    <a:pt x="900952" y="254000"/>
                  </a:lnTo>
                  <a:lnTo>
                    <a:pt x="619404" y="254000"/>
                  </a:lnTo>
                  <a:lnTo>
                    <a:pt x="619404" y="0"/>
                  </a:lnTo>
                  <a:close/>
                </a:path>
              </a:pathLst>
            </a:custGeom>
            <a:solidFill>
              <a:srgbClr val="F04A29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1161" y="161925"/>
              <a:ext cx="478631" cy="460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210862" y="91591"/>
            <a:ext cx="12741164" cy="20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 &amp; Answer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8443" y="2290537"/>
            <a:ext cx="12673583" cy="1467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07"/>
              </a:lnSpc>
              <a:spcBef>
                <a:spcPct val="0"/>
              </a:spcBef>
            </a:pPr>
            <a:r>
              <a:rPr lang="en-US" sz="4467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Which Annique Rooibos Products can the new Consultant and Sponsor claim?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8443" y="4029909"/>
            <a:ext cx="12673583" cy="2313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95"/>
              </a:lnSpc>
            </a:pPr>
            <a:r>
              <a:rPr lang="en-US" sz="3996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Any Annique Rooibos Products to the RSP Value as advertised</a:t>
            </a:r>
          </a:p>
          <a:p>
            <a:pPr algn="ctr">
              <a:lnSpc>
                <a:spcPts val="4026"/>
              </a:lnSpc>
            </a:pPr>
            <a:r>
              <a:rPr lang="en-US" sz="3097" b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Example:</a:t>
            </a:r>
            <a:r>
              <a:rPr lang="en-US" sz="3097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97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Resque</a:t>
            </a:r>
            <a:r>
              <a:rPr lang="en-US" sz="3097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Hair Nutrition+ pricelist price = R 289 </a:t>
            </a:r>
          </a:p>
          <a:p>
            <a:pPr marL="0" lvl="0" indent="0" algn="ctr">
              <a:lnSpc>
                <a:spcPts val="4026"/>
              </a:lnSpc>
              <a:spcBef>
                <a:spcPct val="0"/>
              </a:spcBef>
            </a:pPr>
            <a:r>
              <a:rPr lang="en-US" sz="3097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On Special Offer the price = R 179 (claim for this price)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4653" y="7169861"/>
            <a:ext cx="12673583" cy="640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95"/>
              </a:lnSpc>
              <a:spcBef>
                <a:spcPct val="0"/>
              </a:spcBef>
            </a:pPr>
            <a:r>
              <a:rPr lang="en-US" sz="3996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Any Variable Discountable Products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8443" y="8751414"/>
            <a:ext cx="12673583" cy="640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95"/>
              </a:lnSpc>
              <a:spcBef>
                <a:spcPct val="0"/>
              </a:spcBef>
            </a:pPr>
            <a:r>
              <a:rPr lang="en-US" sz="3996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Standard Line Products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6C3E52-3F45-C2CF-9013-6E2E5C213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>
            <a:extLst>
              <a:ext uri="{FF2B5EF4-FFF2-40B4-BE49-F238E27FC236}">
                <a16:creationId xmlns:a16="http://schemas.microsoft.com/office/drawing/2014/main" id="{57FEEE86-7CDC-23FD-CC6C-229BB98E6E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521" t="45758" r="30628" b="1541"/>
          <a:stretch>
            <a:fillRect/>
          </a:stretch>
        </p:blipFill>
        <p:spPr>
          <a:xfrm>
            <a:off x="13210596" y="19043"/>
            <a:ext cx="5077403" cy="9736902"/>
          </a:xfrm>
          <a:prstGeom prst="rect">
            <a:avLst/>
          </a:prstGeom>
        </p:spPr>
      </p:pic>
      <p:sp>
        <p:nvSpPr>
          <p:cNvPr id="8" name="AutoShape 8">
            <a:extLst>
              <a:ext uri="{FF2B5EF4-FFF2-40B4-BE49-F238E27FC236}">
                <a16:creationId xmlns:a16="http://schemas.microsoft.com/office/drawing/2014/main" id="{2CDFE9DB-9430-7F9F-A424-BADA9F1AB8E0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757054C-528B-CFE5-3973-B620E9D0A51D}"/>
              </a:ext>
            </a:extLst>
          </p:cNvPr>
          <p:cNvSpPr txBox="1"/>
          <p:nvPr/>
        </p:nvSpPr>
        <p:spPr>
          <a:xfrm>
            <a:off x="232335" y="1935274"/>
            <a:ext cx="12741164" cy="5813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New Consultants who joined from January 2026</a:t>
            </a: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18CEAB45-92A2-D6DF-8A36-8E8380F08F1E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4661E6B1-61D3-1650-1AE0-1CDE1E64472A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1" name="TextBox 6">
              <a:extLst>
                <a:ext uri="{FF2B5EF4-FFF2-40B4-BE49-F238E27FC236}">
                  <a16:creationId xmlns:a16="http://schemas.microsoft.com/office/drawing/2014/main" id="{EE3194B2-FD6A-825D-3062-B4187A42B373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2" name="AutoShape 7">
            <a:extLst>
              <a:ext uri="{FF2B5EF4-FFF2-40B4-BE49-F238E27FC236}">
                <a16:creationId xmlns:a16="http://schemas.microsoft.com/office/drawing/2014/main" id="{13D0D367-D555-9B2F-0D4D-74202010701B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20728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C3AE69A-7493-5B82-A60E-CF8694B8EC9C}"/>
              </a:ext>
            </a:extLst>
          </p:cNvPr>
          <p:cNvSpPr txBox="1"/>
          <p:nvPr/>
        </p:nvSpPr>
        <p:spPr>
          <a:xfrm>
            <a:off x="278443" y="2290537"/>
            <a:ext cx="13048937" cy="2182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807"/>
              </a:lnSpc>
              <a:spcBef>
                <a:spcPct val="0"/>
              </a:spcBef>
            </a:pPr>
            <a:r>
              <a:rPr lang="en-US" sz="4467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How will it work for new Consultants who joined on the previous Fast Start </a:t>
            </a:r>
            <a:r>
              <a:rPr lang="en-US" sz="4467" b="1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Programme</a:t>
            </a:r>
            <a:r>
              <a:rPr lang="en-US" sz="4467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7771BF-4DFE-D22A-943B-AD1A24ED01FA}"/>
              </a:ext>
            </a:extLst>
          </p:cNvPr>
          <p:cNvSpPr txBox="1"/>
          <p:nvPr/>
        </p:nvSpPr>
        <p:spPr>
          <a:xfrm>
            <a:off x="278443" y="4892734"/>
            <a:ext cx="12317417" cy="2646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Month 1-4 :</a:t>
            </a:r>
          </a:p>
          <a:p>
            <a:pPr algn="ctr"/>
            <a:r>
              <a:rPr lang="en-US" sz="3200">
                <a:solidFill>
                  <a:srgbClr val="000000"/>
                </a:solidFill>
                <a:latin typeface="Gotham" pitchFamily="50" charset="0"/>
                <a:ea typeface="Gotham"/>
                <a:cs typeface="Gotham" pitchFamily="50" charset="0"/>
                <a:sym typeface="Gotham"/>
              </a:rPr>
              <a:t>Will fall away as from July 2026  </a:t>
            </a:r>
          </a:p>
          <a:p>
            <a:pPr algn="ctr"/>
            <a:endParaRPr lang="en-US" sz="3200">
              <a:solidFill>
                <a:srgbClr val="000000"/>
              </a:solidFill>
              <a:latin typeface="Gotham" pitchFamily="50" charset="0"/>
              <a:ea typeface="Gotham"/>
              <a:cs typeface="Gotham" pitchFamily="50" charset="0"/>
              <a:sym typeface="Gotham"/>
            </a:endParaRPr>
          </a:p>
          <a:p>
            <a:pPr algn="ctr"/>
            <a:r>
              <a:rPr lang="en-US" sz="3600" b="1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Month 5-7 :</a:t>
            </a:r>
          </a:p>
          <a:p>
            <a:pPr algn="ctr"/>
            <a:r>
              <a:rPr lang="en-US" sz="3200">
                <a:solidFill>
                  <a:srgbClr val="000000"/>
                </a:solidFill>
                <a:latin typeface="Gotham" pitchFamily="50" charset="0"/>
                <a:ea typeface="Gotham"/>
                <a:cs typeface="Gotham" pitchFamily="50" charset="0"/>
                <a:sym typeface="Gotham"/>
              </a:rPr>
              <a:t>Will run until finished on previous Fast Start </a:t>
            </a:r>
            <a:r>
              <a:rPr lang="en-US" sz="3200" err="1">
                <a:solidFill>
                  <a:srgbClr val="000000"/>
                </a:solidFill>
                <a:latin typeface="Gotham" pitchFamily="50" charset="0"/>
                <a:ea typeface="Gotham"/>
                <a:cs typeface="Gotham" pitchFamily="50" charset="0"/>
                <a:sym typeface="Gotham"/>
              </a:rPr>
              <a:t>Programme</a:t>
            </a:r>
            <a:endParaRPr lang="en-US" sz="3200">
              <a:solidFill>
                <a:srgbClr val="000000"/>
              </a:solidFill>
              <a:latin typeface="Gotham" pitchFamily="50" charset="0"/>
              <a:ea typeface="Gotham"/>
              <a:cs typeface="Gotham" pitchFamily="50" charset="0"/>
              <a:sym typeface="Gotham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29C9B4-4673-EC0F-E3B2-689392D60A89}"/>
              </a:ext>
            </a:extLst>
          </p:cNvPr>
          <p:cNvSpPr txBox="1"/>
          <p:nvPr/>
        </p:nvSpPr>
        <p:spPr>
          <a:xfrm>
            <a:off x="210862" y="91591"/>
            <a:ext cx="12741164" cy="20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 &amp; Answer</a:t>
            </a: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id="{B5B582D9-81F7-D671-54FC-BB55ED1342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521" t="45758" r="30628" b="1541"/>
          <a:stretch>
            <a:fillRect/>
          </a:stretch>
        </p:blipFill>
        <p:spPr>
          <a:xfrm>
            <a:off x="13210596" y="19043"/>
            <a:ext cx="5077403" cy="9736902"/>
          </a:xfrm>
          <a:prstGeom prst="rect">
            <a:avLst/>
          </a:prstGeom>
        </p:spPr>
      </p:pic>
      <p:sp>
        <p:nvSpPr>
          <p:cNvPr id="25" name="AutoShape 8">
            <a:extLst>
              <a:ext uri="{FF2B5EF4-FFF2-40B4-BE49-F238E27FC236}">
                <a16:creationId xmlns:a16="http://schemas.microsoft.com/office/drawing/2014/main" id="{8338F303-C21E-97E7-2F27-4644B0D614A6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26" name="Group 4">
            <a:extLst>
              <a:ext uri="{FF2B5EF4-FFF2-40B4-BE49-F238E27FC236}">
                <a16:creationId xmlns:a16="http://schemas.microsoft.com/office/drawing/2014/main" id="{826DD854-A96F-5D8D-218D-257247F7D08A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6A7F601A-0774-4641-05C8-E24BC75DDD0A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8" name="TextBox 6">
              <a:extLst>
                <a:ext uri="{FF2B5EF4-FFF2-40B4-BE49-F238E27FC236}">
                  <a16:creationId xmlns:a16="http://schemas.microsoft.com/office/drawing/2014/main" id="{A669F10E-C6DD-CF7B-8CD0-7A8758A963A2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9" name="AutoShape 7">
            <a:extLst>
              <a:ext uri="{FF2B5EF4-FFF2-40B4-BE49-F238E27FC236}">
                <a16:creationId xmlns:a16="http://schemas.microsoft.com/office/drawing/2014/main" id="{A58F25BB-214E-C6DE-16FF-48BF1EB07698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31" name="Freeform 12">
            <a:extLst>
              <a:ext uri="{FF2B5EF4-FFF2-40B4-BE49-F238E27FC236}">
                <a16:creationId xmlns:a16="http://schemas.microsoft.com/office/drawing/2014/main" id="{5A608449-CB69-237A-A1C7-FECCD033C040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FD80B-6DB4-BB3A-B203-4AA250FAB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6F4A22A-09A2-2438-0D9C-A9DB0EBB9221}"/>
              </a:ext>
            </a:extLst>
          </p:cNvPr>
          <p:cNvSpPr txBox="1"/>
          <p:nvPr/>
        </p:nvSpPr>
        <p:spPr>
          <a:xfrm>
            <a:off x="389972" y="2260365"/>
            <a:ext cx="12317417" cy="2092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Month 5-7 : </a:t>
            </a:r>
          </a:p>
          <a:p>
            <a:pPr algn="ctr"/>
            <a:r>
              <a:rPr lang="en-US" sz="3200">
                <a:solidFill>
                  <a:srgbClr val="000000"/>
                </a:solidFill>
                <a:latin typeface="Gotham" pitchFamily="50" charset="0"/>
                <a:ea typeface="Gotham"/>
                <a:cs typeface="Gotham" pitchFamily="50" charset="0"/>
                <a:sym typeface="Gotham"/>
              </a:rPr>
              <a:t>Consultants who joined from January 2026 until June 2026 will complete Fast Start Month 5-7 on previous Fast Start </a:t>
            </a:r>
            <a:r>
              <a:rPr lang="en-US" sz="3200" err="1">
                <a:solidFill>
                  <a:srgbClr val="000000"/>
                </a:solidFill>
                <a:latin typeface="Gotham" pitchFamily="50" charset="0"/>
                <a:ea typeface="Gotham"/>
                <a:cs typeface="Gotham" pitchFamily="50" charset="0"/>
                <a:sym typeface="Gotham"/>
              </a:rPr>
              <a:t>Programme</a:t>
            </a:r>
            <a:r>
              <a:rPr lang="en-US" sz="3200">
                <a:solidFill>
                  <a:srgbClr val="000000"/>
                </a:solidFill>
                <a:latin typeface="Gotham" pitchFamily="50" charset="0"/>
                <a:ea typeface="Gotham"/>
                <a:cs typeface="Gotham" pitchFamily="50" charset="0"/>
                <a:sym typeface="Gotham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56BAA0-F9B0-965B-65F4-0AB1BA478E01}"/>
              </a:ext>
            </a:extLst>
          </p:cNvPr>
          <p:cNvSpPr txBox="1"/>
          <p:nvPr/>
        </p:nvSpPr>
        <p:spPr>
          <a:xfrm>
            <a:off x="210862" y="91591"/>
            <a:ext cx="12741164" cy="183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Example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A72EA547-4AF2-0506-3FAF-FD972653ED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521" t="45758" r="30628" b="1541"/>
          <a:stretch>
            <a:fillRect/>
          </a:stretch>
        </p:blipFill>
        <p:spPr>
          <a:xfrm>
            <a:off x="13210596" y="19043"/>
            <a:ext cx="5077403" cy="9736902"/>
          </a:xfrm>
          <a:prstGeom prst="rect">
            <a:avLst/>
          </a:prstGeom>
        </p:spPr>
      </p:pic>
      <p:sp>
        <p:nvSpPr>
          <p:cNvPr id="8" name="AutoShape 8">
            <a:extLst>
              <a:ext uri="{FF2B5EF4-FFF2-40B4-BE49-F238E27FC236}">
                <a16:creationId xmlns:a16="http://schemas.microsoft.com/office/drawing/2014/main" id="{FFE102A6-5A00-6505-CEE0-5ABC68B050C9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B8E25D06-EBD8-4110-8E37-83799587EE53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8863452F-A0F5-B13F-E06E-1D13581EEB5C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2" name="TextBox 6">
              <a:extLst>
                <a:ext uri="{FF2B5EF4-FFF2-40B4-BE49-F238E27FC236}">
                  <a16:creationId xmlns:a16="http://schemas.microsoft.com/office/drawing/2014/main" id="{2A35D641-F51B-2B11-96C8-59E8636FAE64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3" name="AutoShape 7">
            <a:extLst>
              <a:ext uri="{FF2B5EF4-FFF2-40B4-BE49-F238E27FC236}">
                <a16:creationId xmlns:a16="http://schemas.microsoft.com/office/drawing/2014/main" id="{ED8A599D-F60E-AEFE-AF13-EF0EF95F6A1C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316C4E81-585D-8003-7964-FA10D729CCFF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D32DD84A-DE82-A3B4-2CD7-3A91CE8C5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2" y="4748792"/>
            <a:ext cx="12719322" cy="2657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760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D19689-7EC5-48F6-4B41-52EE42FC3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14470B6-3D9E-89FD-27F4-C62505FB1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74" y="2704370"/>
            <a:ext cx="12705215" cy="4878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671085-F68D-1F62-F99C-9DCAAA4AAF9E}"/>
              </a:ext>
            </a:extLst>
          </p:cNvPr>
          <p:cNvSpPr txBox="1"/>
          <p:nvPr/>
        </p:nvSpPr>
        <p:spPr>
          <a:xfrm>
            <a:off x="210862" y="91591"/>
            <a:ext cx="12741164" cy="183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Example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5020ED56-110D-BD36-7E4E-CBE706853C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521" t="45758" r="30628" b="1541"/>
          <a:stretch>
            <a:fillRect/>
          </a:stretch>
        </p:blipFill>
        <p:spPr>
          <a:xfrm>
            <a:off x="13210596" y="19043"/>
            <a:ext cx="5077403" cy="9736902"/>
          </a:xfrm>
          <a:prstGeom prst="rect">
            <a:avLst/>
          </a:prstGeom>
        </p:spPr>
      </p:pic>
      <p:sp>
        <p:nvSpPr>
          <p:cNvPr id="9" name="AutoShape 8">
            <a:extLst>
              <a:ext uri="{FF2B5EF4-FFF2-40B4-BE49-F238E27FC236}">
                <a16:creationId xmlns:a16="http://schemas.microsoft.com/office/drawing/2014/main" id="{228A93B2-3E8D-11CE-1CF1-2B4969AEC30E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9D9F8908-84B6-0EF5-9028-0D5FEB471268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8096250F-0173-A166-3491-572E5D92B80F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3" name="TextBox 6">
              <a:extLst>
                <a:ext uri="{FF2B5EF4-FFF2-40B4-BE49-F238E27FC236}">
                  <a16:creationId xmlns:a16="http://schemas.microsoft.com/office/drawing/2014/main" id="{846CAB81-EBE3-39C3-0359-BF36EA30E080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4" name="AutoShape 7">
            <a:extLst>
              <a:ext uri="{FF2B5EF4-FFF2-40B4-BE49-F238E27FC236}">
                <a16:creationId xmlns:a16="http://schemas.microsoft.com/office/drawing/2014/main" id="{973B3A67-EBB3-401C-5B5E-998C9C16B14A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24" name="Freeform 12">
            <a:extLst>
              <a:ext uri="{FF2B5EF4-FFF2-40B4-BE49-F238E27FC236}">
                <a16:creationId xmlns:a16="http://schemas.microsoft.com/office/drawing/2014/main" id="{AEA6684C-0C38-60BD-6E66-E2FAD802FF11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027955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0193EA-5EF0-CE7E-1144-07ED9FE4A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26568075-BE9A-7951-8CD4-9392E618A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2" y="2616289"/>
            <a:ext cx="12705214" cy="5054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72E552-5089-67CD-9CCE-806F0174BD8F}"/>
              </a:ext>
            </a:extLst>
          </p:cNvPr>
          <p:cNvSpPr txBox="1"/>
          <p:nvPr/>
        </p:nvSpPr>
        <p:spPr>
          <a:xfrm>
            <a:off x="210862" y="91591"/>
            <a:ext cx="12741164" cy="183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Example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DB8922F7-02B3-E6CA-3E95-D7625879A5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521" t="45758" r="30628" b="1541"/>
          <a:stretch>
            <a:fillRect/>
          </a:stretch>
        </p:blipFill>
        <p:spPr>
          <a:xfrm>
            <a:off x="13210596" y="19043"/>
            <a:ext cx="5077403" cy="9736902"/>
          </a:xfrm>
          <a:prstGeom prst="rect">
            <a:avLst/>
          </a:prstGeom>
        </p:spPr>
      </p:pic>
      <p:sp>
        <p:nvSpPr>
          <p:cNvPr id="11" name="AutoShape 8">
            <a:extLst>
              <a:ext uri="{FF2B5EF4-FFF2-40B4-BE49-F238E27FC236}">
                <a16:creationId xmlns:a16="http://schemas.microsoft.com/office/drawing/2014/main" id="{29F210A6-EA89-6832-C6A1-74CA7600A611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55926B8F-7EAB-28D9-A26B-6FB9717D7F13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51ADA13F-7F9A-A8F8-B153-3324BDEFA387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CF58B382-ED19-70FC-917F-FED3BEC4CD7D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5" name="AutoShape 7">
            <a:extLst>
              <a:ext uri="{FF2B5EF4-FFF2-40B4-BE49-F238E27FC236}">
                <a16:creationId xmlns:a16="http://schemas.microsoft.com/office/drawing/2014/main" id="{842013B8-08D7-0C42-B676-B5839688BD1F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23" name="Freeform 12">
            <a:extLst>
              <a:ext uri="{FF2B5EF4-FFF2-40B4-BE49-F238E27FC236}">
                <a16:creationId xmlns:a16="http://schemas.microsoft.com/office/drawing/2014/main" id="{C77E3A59-4C8C-86E9-2ED0-986A1D30D266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73219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2BC2AE-738E-EBA2-764B-A00B5F88A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5AF743E3-E244-6D2F-9805-8551410E8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62" y="3778733"/>
            <a:ext cx="12691764" cy="2729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E5F408-1AC2-71AA-4296-4DFADD88EDA6}"/>
              </a:ext>
            </a:extLst>
          </p:cNvPr>
          <p:cNvSpPr txBox="1"/>
          <p:nvPr/>
        </p:nvSpPr>
        <p:spPr>
          <a:xfrm>
            <a:off x="210862" y="91591"/>
            <a:ext cx="12741164" cy="183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Example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533979BE-ABD4-ED9C-4FE6-2CB69FAAA3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521" t="45758" r="30628" b="1541"/>
          <a:stretch>
            <a:fillRect/>
          </a:stretch>
        </p:blipFill>
        <p:spPr>
          <a:xfrm>
            <a:off x="13210596" y="19043"/>
            <a:ext cx="5077403" cy="9736902"/>
          </a:xfrm>
          <a:prstGeom prst="rect">
            <a:avLst/>
          </a:prstGeom>
        </p:spPr>
      </p:pic>
      <p:sp>
        <p:nvSpPr>
          <p:cNvPr id="9" name="AutoShape 8">
            <a:extLst>
              <a:ext uri="{FF2B5EF4-FFF2-40B4-BE49-F238E27FC236}">
                <a16:creationId xmlns:a16="http://schemas.microsoft.com/office/drawing/2014/main" id="{55FC1900-C97B-09DD-FD3E-7AF7F879C185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89E22AD6-C51E-27C1-1DE4-A7C5C9AE4264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443EC32-1CD3-D83D-3091-E5E8295E4F67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3" name="TextBox 6">
              <a:extLst>
                <a:ext uri="{FF2B5EF4-FFF2-40B4-BE49-F238E27FC236}">
                  <a16:creationId xmlns:a16="http://schemas.microsoft.com/office/drawing/2014/main" id="{AC924539-875D-D1AA-9B00-670B0A91C5F3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4" name="AutoShape 7">
            <a:extLst>
              <a:ext uri="{FF2B5EF4-FFF2-40B4-BE49-F238E27FC236}">
                <a16:creationId xmlns:a16="http://schemas.microsoft.com/office/drawing/2014/main" id="{72F922EC-A567-872A-2290-F520E704F202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A5D57D3D-702E-A545-F6D2-165C33A6CE2D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99575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/>
          <p:nvPr/>
        </p:nvSpPr>
        <p:spPr>
          <a:xfrm>
            <a:off x="322233" y="-9525"/>
            <a:ext cx="8499534" cy="9755945"/>
          </a:xfrm>
          <a:custGeom>
            <a:avLst/>
            <a:gdLst/>
            <a:ahLst/>
            <a:cxnLst/>
            <a:rect l="l" t="t" r="r" b="b"/>
            <a:pathLst>
              <a:path w="8499534" h="9755945">
                <a:moveTo>
                  <a:pt x="0" y="0"/>
                </a:moveTo>
                <a:lnTo>
                  <a:pt x="8499534" y="0"/>
                </a:lnTo>
                <a:lnTo>
                  <a:pt x="8499534" y="9755945"/>
                </a:lnTo>
                <a:lnTo>
                  <a:pt x="0" y="97559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3140"/>
            </a:stretch>
          </a:blipFill>
        </p:spPr>
        <p:txBody>
          <a:bodyPr/>
          <a:lstStyle/>
          <a:p>
            <a:endParaRPr lang="en-ZA"/>
          </a:p>
        </p:txBody>
      </p:sp>
      <p:sp>
        <p:nvSpPr>
          <p:cNvPr id="10" name="TextBox 10"/>
          <p:cNvSpPr txBox="1"/>
          <p:nvPr/>
        </p:nvSpPr>
        <p:spPr>
          <a:xfrm>
            <a:off x="9937625" y="2009769"/>
            <a:ext cx="8305321" cy="573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25"/>
              </a:lnSpc>
              <a:spcBef>
                <a:spcPct val="0"/>
              </a:spcBef>
            </a:pPr>
            <a:r>
              <a:rPr lang="en-US" sz="3303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Group Sales</a:t>
            </a:r>
            <a:r>
              <a:rPr lang="en-US" sz="330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qualified amount changed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677763" y="378250"/>
            <a:ext cx="8122562" cy="117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26"/>
              </a:lnSpc>
              <a:spcBef>
                <a:spcPct val="0"/>
              </a:spcBef>
            </a:pPr>
            <a:r>
              <a:rPr lang="en-US" sz="6943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ABC SUCCESS PLAN</a:t>
            </a:r>
          </a:p>
        </p:txBody>
      </p:sp>
      <p:sp>
        <p:nvSpPr>
          <p:cNvPr id="12" name="AutoShape 12"/>
          <p:cNvSpPr/>
          <p:nvPr/>
        </p:nvSpPr>
        <p:spPr>
          <a:xfrm flipV="1">
            <a:off x="9125316" y="-6627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3" name="AutoShape 13"/>
          <p:cNvSpPr/>
          <p:nvPr/>
        </p:nvSpPr>
        <p:spPr>
          <a:xfrm flipV="1">
            <a:off x="8569886" y="2334555"/>
            <a:ext cx="1367739" cy="1252127"/>
          </a:xfrm>
          <a:prstGeom prst="line">
            <a:avLst/>
          </a:prstGeom>
          <a:ln w="95250" cap="flat">
            <a:solidFill>
              <a:srgbClr val="F04A29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ZA"/>
          </a:p>
        </p:txBody>
      </p:sp>
      <p:grpSp>
        <p:nvGrpSpPr>
          <p:cNvPr id="14" name="Group 14"/>
          <p:cNvGrpSpPr/>
          <p:nvPr/>
        </p:nvGrpSpPr>
        <p:grpSpPr>
          <a:xfrm>
            <a:off x="2591734" y="6319903"/>
            <a:ext cx="1355900" cy="842264"/>
            <a:chOff x="0" y="-28575"/>
            <a:chExt cx="357109" cy="22183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17784" cy="193256"/>
            </a:xfrm>
            <a:custGeom>
              <a:avLst/>
              <a:gdLst/>
              <a:ahLst/>
              <a:cxnLst/>
              <a:rect l="l" t="t" r="r" b="b"/>
              <a:pathLst>
                <a:path w="357109" h="193256">
                  <a:moveTo>
                    <a:pt x="96628" y="0"/>
                  </a:moveTo>
                  <a:lnTo>
                    <a:pt x="260482" y="0"/>
                  </a:lnTo>
                  <a:cubicBezTo>
                    <a:pt x="286109" y="0"/>
                    <a:pt x="310687" y="10180"/>
                    <a:pt x="328808" y="28302"/>
                  </a:cubicBezTo>
                  <a:cubicBezTo>
                    <a:pt x="346929" y="46423"/>
                    <a:pt x="357109" y="71001"/>
                    <a:pt x="357109" y="96628"/>
                  </a:cubicBezTo>
                  <a:lnTo>
                    <a:pt x="357109" y="96628"/>
                  </a:lnTo>
                  <a:cubicBezTo>
                    <a:pt x="357109" y="122255"/>
                    <a:pt x="346929" y="146833"/>
                    <a:pt x="328808" y="164954"/>
                  </a:cubicBezTo>
                  <a:cubicBezTo>
                    <a:pt x="310687" y="183075"/>
                    <a:pt x="286109" y="193256"/>
                    <a:pt x="260482" y="193256"/>
                  </a:cubicBezTo>
                  <a:lnTo>
                    <a:pt x="96628" y="193256"/>
                  </a:lnTo>
                  <a:cubicBezTo>
                    <a:pt x="71001" y="193256"/>
                    <a:pt x="46423" y="183075"/>
                    <a:pt x="28302" y="164954"/>
                  </a:cubicBezTo>
                  <a:cubicBezTo>
                    <a:pt x="10180" y="146833"/>
                    <a:pt x="0" y="122255"/>
                    <a:pt x="0" y="96628"/>
                  </a:cubicBezTo>
                  <a:lnTo>
                    <a:pt x="0" y="96628"/>
                  </a:lnTo>
                  <a:cubicBezTo>
                    <a:pt x="0" y="71001"/>
                    <a:pt x="10180" y="46423"/>
                    <a:pt x="28302" y="28302"/>
                  </a:cubicBezTo>
                  <a:cubicBezTo>
                    <a:pt x="46423" y="10180"/>
                    <a:pt x="71001" y="0"/>
                    <a:pt x="96628" y="0"/>
                  </a:cubicBezTo>
                  <a:close/>
                </a:path>
              </a:pathLst>
            </a:custGeom>
            <a:ln w="95250" cap="rnd">
              <a:solidFill>
                <a:srgbClr val="F04A29"/>
              </a:solidFill>
              <a:prstDash val="solid"/>
              <a:rou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357109" cy="2218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7" name="AutoShape 17"/>
          <p:cNvSpPr/>
          <p:nvPr/>
        </p:nvSpPr>
        <p:spPr>
          <a:xfrm>
            <a:off x="3418634" y="6807242"/>
            <a:ext cx="6518990" cy="1133118"/>
          </a:xfrm>
          <a:prstGeom prst="line">
            <a:avLst/>
          </a:prstGeom>
          <a:ln w="95250" cap="flat">
            <a:solidFill>
              <a:srgbClr val="F04A29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ZA"/>
          </a:p>
        </p:txBody>
      </p:sp>
      <p:sp>
        <p:nvSpPr>
          <p:cNvPr id="18" name="AutoShape 18"/>
          <p:cNvSpPr/>
          <p:nvPr/>
        </p:nvSpPr>
        <p:spPr>
          <a:xfrm flipV="1">
            <a:off x="8569886" y="3722126"/>
            <a:ext cx="1367739" cy="432578"/>
          </a:xfrm>
          <a:prstGeom prst="line">
            <a:avLst/>
          </a:prstGeom>
          <a:ln w="95250" cap="flat">
            <a:solidFill>
              <a:srgbClr val="F04A29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ZA"/>
          </a:p>
        </p:txBody>
      </p:sp>
      <p:sp>
        <p:nvSpPr>
          <p:cNvPr id="19" name="AutoShape 19"/>
          <p:cNvSpPr/>
          <p:nvPr/>
        </p:nvSpPr>
        <p:spPr>
          <a:xfrm flipV="1">
            <a:off x="8569886" y="5543339"/>
            <a:ext cx="1367739" cy="648571"/>
          </a:xfrm>
          <a:prstGeom prst="line">
            <a:avLst/>
          </a:prstGeom>
          <a:ln w="95250" cap="flat">
            <a:solidFill>
              <a:srgbClr val="F04A29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ZA"/>
          </a:p>
        </p:txBody>
      </p:sp>
      <p:sp>
        <p:nvSpPr>
          <p:cNvPr id="20" name="TextBox 20"/>
          <p:cNvSpPr txBox="1"/>
          <p:nvPr/>
        </p:nvSpPr>
        <p:spPr>
          <a:xfrm>
            <a:off x="9937625" y="3106794"/>
            <a:ext cx="8305321" cy="1154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25"/>
              </a:lnSpc>
              <a:spcBef>
                <a:spcPct val="0"/>
              </a:spcBef>
            </a:pPr>
            <a:r>
              <a:rPr lang="en-US" sz="330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ADQ </a:t>
            </a:r>
            <a:r>
              <a:rPr lang="en-US" sz="3303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Personal Sales</a:t>
            </a:r>
            <a:r>
              <a:rPr lang="en-US" sz="330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qualified amount changed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937625" y="4928007"/>
            <a:ext cx="8305321" cy="1154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25"/>
              </a:lnSpc>
              <a:spcBef>
                <a:spcPct val="0"/>
              </a:spcBef>
            </a:pPr>
            <a:r>
              <a:rPr lang="en-US" sz="330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ADQ Personal Sales qualified amount changed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937625" y="7615574"/>
            <a:ext cx="1637306" cy="54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25"/>
              </a:lnSpc>
              <a:spcBef>
                <a:spcPct val="0"/>
              </a:spcBef>
            </a:pPr>
            <a:r>
              <a:rPr lang="en-US" sz="330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AC  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834874" y="7325028"/>
            <a:ext cx="4336329" cy="1154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25"/>
              </a:lnSpc>
              <a:spcBef>
                <a:spcPct val="0"/>
              </a:spcBef>
            </a:pPr>
            <a:r>
              <a:rPr lang="en-US" sz="330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Team Building 1 &amp; 2 % changed</a:t>
            </a:r>
          </a:p>
        </p:txBody>
      </p:sp>
      <p:sp>
        <p:nvSpPr>
          <p:cNvPr id="24" name="AutoShape 24"/>
          <p:cNvSpPr/>
          <p:nvPr/>
        </p:nvSpPr>
        <p:spPr>
          <a:xfrm>
            <a:off x="11689230" y="7940360"/>
            <a:ext cx="1080635" cy="0"/>
          </a:xfrm>
          <a:prstGeom prst="line">
            <a:avLst/>
          </a:prstGeom>
          <a:ln w="47625" cap="flat">
            <a:solidFill>
              <a:srgbClr val="F04A29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ZA"/>
          </a:p>
        </p:txBody>
      </p:sp>
      <p:grpSp>
        <p:nvGrpSpPr>
          <p:cNvPr id="25" name="Group 5"/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6" name="Freeform 6"/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7" name="TextBox 7"/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8" name="AutoShape 8"/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30A1D7-6A79-72D0-EA84-356168455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235D87F-DF76-EB48-54A9-2EA1005B8FFB}"/>
              </a:ext>
            </a:extLst>
          </p:cNvPr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664C4BA-019C-749D-FB59-06008DF89864}"/>
                </a:ext>
              </a:extLst>
            </p:cNvPr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7E77BCB-6EE5-0FD5-15A6-254CFDE3BA4F}"/>
                </a:ext>
              </a:extLst>
            </p:cNvPr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08B4117A-0DE9-7057-82AC-09C8E9B5A7B8}"/>
              </a:ext>
            </a:extLst>
          </p:cNvPr>
          <p:cNvSpPr txBox="1"/>
          <p:nvPr/>
        </p:nvSpPr>
        <p:spPr>
          <a:xfrm>
            <a:off x="3742358" y="173405"/>
            <a:ext cx="11162362" cy="1068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02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943" b="1" i="0" u="none" strike="noStrike" kern="1200" cap="none" spc="0" normalizeH="0" baseline="0" noProof="0">
                <a:ln>
                  <a:noFill/>
                </a:ln>
                <a:solidFill>
                  <a:srgbClr val="FAF7FA"/>
                </a:solidFill>
                <a:effectLst/>
                <a:uLnTx/>
                <a:uFillTx/>
                <a:latin typeface="BentonModDisp Bold"/>
                <a:ea typeface="BentonModDisp Bold"/>
                <a:cs typeface="BentonModDisp Bold"/>
                <a:sym typeface="BentonModDisp Bold"/>
              </a:rPr>
              <a:t>NEW  STARTER  PACKS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D6B61D1-5B96-819D-13B1-2D9912A784CD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5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50" b="0" i="0" u="none" strike="noStrike" kern="1200" cap="none" spc="0" normalizeH="0" baseline="0" noProof="0">
                <a:ln>
                  <a:noFill/>
                </a:ln>
                <a:solidFill>
                  <a:srgbClr val="FAF7FA"/>
                </a:solidFill>
                <a:effectLst/>
                <a:uLnTx/>
                <a:uFillTx/>
                <a:latin typeface="Gotham"/>
                <a:ea typeface="Gotham"/>
                <a:cs typeface="Gotham"/>
                <a:sym typeface="Gotham"/>
              </a:rPr>
              <a:t>for </a:t>
            </a:r>
            <a:r>
              <a:rPr lang="en-US" sz="3250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New</a:t>
            </a:r>
            <a:r>
              <a:rPr kumimoji="0" lang="en-US" sz="3250" b="0" i="0" u="none" strike="noStrike" kern="1200" cap="none" spc="0" normalizeH="0" baseline="0" noProof="0">
                <a:ln>
                  <a:noFill/>
                </a:ln>
                <a:solidFill>
                  <a:srgbClr val="FAF7FA"/>
                </a:solidFill>
                <a:effectLst/>
                <a:uLnTx/>
                <a:uFillTx/>
                <a:latin typeface="Gotham"/>
                <a:ea typeface="Gotham"/>
                <a:cs typeface="Gotham"/>
                <a:sym typeface="Gotham"/>
              </a:rPr>
              <a:t> Consultants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9D5C355-39B6-DACF-6F59-2C7526113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20700">
            <a:off x="8956660" y="2605938"/>
            <a:ext cx="5489563" cy="77810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9562E7-C35B-9894-787D-A6AF75D3DA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840" y="2032160"/>
            <a:ext cx="5792423" cy="8186874"/>
          </a:xfrm>
          <a:prstGeom prst="rect">
            <a:avLst/>
          </a:prstGeom>
        </p:spPr>
      </p:pic>
      <p:sp>
        <p:nvSpPr>
          <p:cNvPr id="13" name="AutoShape 5">
            <a:extLst>
              <a:ext uri="{FF2B5EF4-FFF2-40B4-BE49-F238E27FC236}">
                <a16:creationId xmlns:a16="http://schemas.microsoft.com/office/drawing/2014/main" id="{5AAB60CD-8074-1D46-AD6B-17DA6F038286}"/>
              </a:ext>
            </a:extLst>
          </p:cNvPr>
          <p:cNvSpPr/>
          <p:nvPr/>
        </p:nvSpPr>
        <p:spPr>
          <a:xfrm>
            <a:off x="0" y="203216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35700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93C508-C5A2-4216-3F6A-5D35D38DF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>
            <a:extLst>
              <a:ext uri="{FF2B5EF4-FFF2-40B4-BE49-F238E27FC236}">
                <a16:creationId xmlns:a16="http://schemas.microsoft.com/office/drawing/2014/main" id="{572C4638-AC16-D4F4-D182-51E6476CC77A}"/>
              </a:ext>
            </a:extLst>
          </p:cNvPr>
          <p:cNvSpPr txBox="1"/>
          <p:nvPr/>
        </p:nvSpPr>
        <p:spPr>
          <a:xfrm>
            <a:off x="210862" y="91591"/>
            <a:ext cx="12741164" cy="183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1191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New Starter Packs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FD616777-B523-29DC-49EC-BF374C5BDDD8}"/>
              </a:ext>
            </a:extLst>
          </p:cNvPr>
          <p:cNvSpPr txBox="1"/>
          <p:nvPr/>
        </p:nvSpPr>
        <p:spPr>
          <a:xfrm>
            <a:off x="0" y="4243633"/>
            <a:ext cx="12673583" cy="1439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07"/>
              </a:lnSpc>
              <a:spcBef>
                <a:spcPct val="0"/>
              </a:spcBef>
            </a:pPr>
            <a:r>
              <a:rPr lang="en-US" sz="4467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New Starter Packs for newly registered Consultants from 1 July 2026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54008A12-AC6F-5F92-B5C3-C0668F478B31}"/>
              </a:ext>
            </a:extLst>
          </p:cNvPr>
          <p:cNvSpPr txBox="1"/>
          <p:nvPr/>
        </p:nvSpPr>
        <p:spPr>
          <a:xfrm>
            <a:off x="278443" y="6260023"/>
            <a:ext cx="12673583" cy="623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95"/>
              </a:lnSpc>
            </a:pPr>
            <a:r>
              <a:rPr lang="en-US" sz="3996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All Starter Packs are 5% Variable Discountable</a:t>
            </a:r>
            <a:endParaRPr lang="en-US" sz="3097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A0A3FDD0-987F-A4E6-22AA-B170B65892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521" t="45758" r="30628" b="1541"/>
          <a:stretch>
            <a:fillRect/>
          </a:stretch>
        </p:blipFill>
        <p:spPr>
          <a:xfrm>
            <a:off x="13210596" y="19043"/>
            <a:ext cx="5077403" cy="9736902"/>
          </a:xfrm>
          <a:prstGeom prst="rect">
            <a:avLst/>
          </a:prstGeom>
        </p:spPr>
      </p:pic>
      <p:sp>
        <p:nvSpPr>
          <p:cNvPr id="19" name="AutoShape 8">
            <a:extLst>
              <a:ext uri="{FF2B5EF4-FFF2-40B4-BE49-F238E27FC236}">
                <a16:creationId xmlns:a16="http://schemas.microsoft.com/office/drawing/2014/main" id="{D87C18DA-336E-CE6C-89F5-31356CE9D355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20" name="Group 4">
            <a:extLst>
              <a:ext uri="{FF2B5EF4-FFF2-40B4-BE49-F238E27FC236}">
                <a16:creationId xmlns:a16="http://schemas.microsoft.com/office/drawing/2014/main" id="{233D3CF8-BBA7-52B9-10AF-0A70216F1762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D609A81B-E9D6-2F8F-93BB-CCD2D6C78AE2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id="{BC80BFB4-CB1A-15DF-51E1-61965D50797C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3" name="AutoShape 7">
            <a:extLst>
              <a:ext uri="{FF2B5EF4-FFF2-40B4-BE49-F238E27FC236}">
                <a16:creationId xmlns:a16="http://schemas.microsoft.com/office/drawing/2014/main" id="{94AEA71C-49C8-4519-FB5D-74A7ACA17163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24" name="Freeform 12">
            <a:extLst>
              <a:ext uri="{FF2B5EF4-FFF2-40B4-BE49-F238E27FC236}">
                <a16:creationId xmlns:a16="http://schemas.microsoft.com/office/drawing/2014/main" id="{381CAFDF-CF6F-0151-5639-514A1633ED6C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737574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E24981-4901-4BAF-0FCF-3093EA756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5">
            <a:extLst>
              <a:ext uri="{FF2B5EF4-FFF2-40B4-BE49-F238E27FC236}">
                <a16:creationId xmlns:a16="http://schemas.microsoft.com/office/drawing/2014/main" id="{71DA31CE-6C88-8264-717E-18397C7E1AD2}"/>
              </a:ext>
            </a:extLst>
          </p:cNvPr>
          <p:cNvSpPr txBox="1"/>
          <p:nvPr/>
        </p:nvSpPr>
        <p:spPr>
          <a:xfrm>
            <a:off x="2405422" y="42106"/>
            <a:ext cx="1274116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800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Emergency Starter Pack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ACCC129-0357-4788-3F90-283C580C9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7865" y="1221270"/>
            <a:ext cx="8156277" cy="84261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EBD089-0371-5890-C6B8-377392C9F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20700">
            <a:off x="12826289" y="3085998"/>
            <a:ext cx="5489563" cy="7781080"/>
          </a:xfrm>
          <a:prstGeom prst="rect">
            <a:avLst/>
          </a:prstGeom>
        </p:spPr>
      </p:pic>
      <p:grpSp>
        <p:nvGrpSpPr>
          <p:cNvPr id="13" name="Group 4">
            <a:extLst>
              <a:ext uri="{FF2B5EF4-FFF2-40B4-BE49-F238E27FC236}">
                <a16:creationId xmlns:a16="http://schemas.microsoft.com/office/drawing/2014/main" id="{C404156B-EFC0-D85D-F213-3A3DDB003D76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3FFA3E20-FA31-651F-7F38-3037F072B0F5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6" name="TextBox 6">
              <a:extLst>
                <a:ext uri="{FF2B5EF4-FFF2-40B4-BE49-F238E27FC236}">
                  <a16:creationId xmlns:a16="http://schemas.microsoft.com/office/drawing/2014/main" id="{16C52406-4F7F-7290-C4F0-341D9E5B3BAD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8" name="AutoShape 7">
            <a:extLst>
              <a:ext uri="{FF2B5EF4-FFF2-40B4-BE49-F238E27FC236}">
                <a16:creationId xmlns:a16="http://schemas.microsoft.com/office/drawing/2014/main" id="{6E41E5AF-3D1E-B1A7-FFE2-F860BAADEE3E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89628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CD417D-F4D7-DDFF-0CBE-78C017F0D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E39A12A-ABA8-4450-15EE-70A14628E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20700">
            <a:off x="12826289" y="3085998"/>
            <a:ext cx="5489563" cy="7781080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7F57406A-537C-5C1E-8553-DF6A5A16B49C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52BEFB2-23C8-802B-4DF2-32AF446A6A95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8681D9D8-A710-295E-B199-3C955DD705A5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7" name="AutoShape 7">
            <a:extLst>
              <a:ext uri="{FF2B5EF4-FFF2-40B4-BE49-F238E27FC236}">
                <a16:creationId xmlns:a16="http://schemas.microsoft.com/office/drawing/2014/main" id="{2C94EA2E-4BAA-2B51-032F-390AB131E62C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3A9F4E9F-F346-0524-7DF3-207FCD686278}"/>
              </a:ext>
            </a:extLst>
          </p:cNvPr>
          <p:cNvSpPr txBox="1"/>
          <p:nvPr/>
        </p:nvSpPr>
        <p:spPr>
          <a:xfrm>
            <a:off x="2565442" y="32582"/>
            <a:ext cx="1274116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800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Basic Skin Care Starter Pack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3F268D-37D1-5E9E-38EC-85C84BEA7A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884" y="1211746"/>
            <a:ext cx="8156279" cy="842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776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368BF0-293F-7951-73C8-4E175A552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F381631-BBD7-CE2D-C97B-7A9A93EFC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20700">
            <a:off x="12826289" y="3085998"/>
            <a:ext cx="5489563" cy="7781080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4BF97EEA-9375-749D-6923-F49122BF5206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A04199C-0939-F91C-BCC1-FDD5261407D5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39FAF6E4-ED47-4326-F90A-6CA2194E3F0C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7" name="AutoShape 7">
            <a:extLst>
              <a:ext uri="{FF2B5EF4-FFF2-40B4-BE49-F238E27FC236}">
                <a16:creationId xmlns:a16="http://schemas.microsoft.com/office/drawing/2014/main" id="{FB0E4586-F3FF-CBAA-85FD-FB00F1DE3602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7F64EFF9-3596-AC30-3511-464BA19ABD2A}"/>
              </a:ext>
            </a:extLst>
          </p:cNvPr>
          <p:cNvSpPr txBox="1"/>
          <p:nvPr/>
        </p:nvSpPr>
        <p:spPr>
          <a:xfrm>
            <a:off x="2428282" y="42107"/>
            <a:ext cx="1274116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800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Lifestyle Starter Pack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0DE201-3FB4-00F1-6701-B811B23D0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0725" y="1221271"/>
            <a:ext cx="8156277" cy="842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2949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0C3A58-799C-F1D7-DDB8-D0BDC8EB6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68A7CF1-2AB1-8547-83F0-CD1AEA211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20700">
            <a:off x="12826289" y="3085998"/>
            <a:ext cx="5489563" cy="7781080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18519109-2857-37DE-7DDD-4943F9B0D7CE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DD7458D-0C0A-6A9F-8E8E-8873050C4609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4D191B63-A5A7-78AB-A233-9BD186A88EFD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7" name="AutoShape 7">
            <a:extLst>
              <a:ext uri="{FF2B5EF4-FFF2-40B4-BE49-F238E27FC236}">
                <a16:creationId xmlns:a16="http://schemas.microsoft.com/office/drawing/2014/main" id="{EDB2079A-2871-1213-5B83-22856349DEE6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04FA7DD5-4D4E-5CF6-13D8-4302EA5FE4E3}"/>
              </a:ext>
            </a:extLst>
          </p:cNvPr>
          <p:cNvSpPr txBox="1"/>
          <p:nvPr/>
        </p:nvSpPr>
        <p:spPr>
          <a:xfrm>
            <a:off x="2268262" y="42107"/>
            <a:ext cx="1274116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7200" b="1" dirty="0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Advanced Skin Care Starter Pack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46C614-4345-0B86-8479-02B49CFD2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0705" y="1221271"/>
            <a:ext cx="8156276" cy="842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124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1502D1-C6A9-3C13-0D56-98B86BBD8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6">
            <a:extLst>
              <a:ext uri="{FF2B5EF4-FFF2-40B4-BE49-F238E27FC236}">
                <a16:creationId xmlns:a16="http://schemas.microsoft.com/office/drawing/2014/main" id="{6DC5C19C-5CAD-30AE-7FCD-BF36BCB753B2}"/>
              </a:ext>
            </a:extLst>
          </p:cNvPr>
          <p:cNvSpPr txBox="1"/>
          <p:nvPr/>
        </p:nvSpPr>
        <p:spPr>
          <a:xfrm>
            <a:off x="926755" y="2096512"/>
            <a:ext cx="12034865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>
                <a:latin typeface="Gotham Bold" panose="020B0604020202020204" charset="0"/>
                <a:cs typeface="Gotham Bold" panose="020B0604020202020204" charset="0"/>
              </a:rPr>
              <a:t>Only one Starter Pack of each option per Consultant per first order - the packs are </a:t>
            </a:r>
            <a:r>
              <a:rPr lang="en-ZA" sz="3600" dirty="0">
                <a:latin typeface="Gotham Bold" panose="020B0604020202020204" charset="0"/>
                <a:cs typeface="Gotham Bold" panose="020B0604020202020204" charset="0"/>
              </a:rPr>
              <a:t>not compulsory.</a:t>
            </a:r>
          </a:p>
          <a:p>
            <a:pPr marL="342900" indent="-342900">
              <a:buAutoNum type="arabicPeriod"/>
            </a:pPr>
            <a:endParaRPr lang="en-ZA" sz="3600" dirty="0">
              <a:latin typeface="Gotham Bold" panose="020B0604020202020204" charset="0"/>
              <a:cs typeface="Gotham Bold" panose="020B060402020202020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600" dirty="0">
                <a:latin typeface="Gotham Bold" panose="020B0604020202020204" charset="0"/>
                <a:cs typeface="Gotham Bold" panose="020B0604020202020204" charset="0"/>
              </a:rPr>
              <a:t>Only available to newly registered </a:t>
            </a:r>
            <a:r>
              <a:rPr lang="en-ZA" sz="3600" dirty="0">
                <a:latin typeface="Gotham Bold" panose="020B0604020202020204" charset="0"/>
                <a:cs typeface="Gotham Bold" panose="020B0604020202020204" charset="0"/>
              </a:rPr>
              <a:t>Consultants.</a:t>
            </a:r>
            <a:r>
              <a:rPr lang="en-US" sz="3600" dirty="0">
                <a:solidFill>
                  <a:srgbClr val="000000"/>
                </a:solidFill>
                <a:latin typeface="Gotham Bold" panose="020B0604020202020204" charset="0"/>
                <a:ea typeface="Gotham Bold"/>
                <a:cs typeface="Gotham Bold" panose="020B0604020202020204" charset="0"/>
                <a:sym typeface="Gotham Bold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endParaRPr lang="en-US" sz="3600" dirty="0">
              <a:solidFill>
                <a:srgbClr val="000000"/>
              </a:solidFill>
              <a:latin typeface="Gotham Bold" panose="020B0604020202020204" charset="0"/>
              <a:ea typeface="Gotham Bold"/>
              <a:cs typeface="Gotham Bold" panose="020B0604020202020204" charset="0"/>
              <a:sym typeface="Gotham Bold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Gotham Bold" panose="020B0604020202020204" charset="0"/>
                <a:ea typeface="Gotham Bold"/>
                <a:cs typeface="Gotham Bold" panose="020B0604020202020204" charset="0"/>
                <a:sym typeface="Gotham Bold"/>
              </a:rPr>
              <a:t>Only available on first order.</a:t>
            </a:r>
          </a:p>
          <a:p>
            <a:pPr marL="514350" indent="-514350">
              <a:buFont typeface="+mj-lt"/>
              <a:buAutoNum type="arabicPeriod"/>
            </a:pPr>
            <a:endParaRPr lang="en-US" sz="3600" dirty="0">
              <a:solidFill>
                <a:srgbClr val="000000"/>
              </a:solidFill>
              <a:latin typeface="Gotham Bold" panose="020B0604020202020204" charset="0"/>
              <a:ea typeface="Gotham Bold"/>
              <a:cs typeface="Gotham Bold" panose="020B0604020202020204" charset="0"/>
              <a:sym typeface="Gotham Bold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600" dirty="0">
                <a:latin typeface="Gotham Bold" panose="020B0604020202020204" charset="0"/>
                <a:cs typeface="Gotham Bold" panose="020B0604020202020204" charset="0"/>
              </a:rPr>
              <a:t>New Consultants can order all four of the Starter Packs or just one, two, three or four with their first</a:t>
            </a:r>
            <a:r>
              <a:rPr lang="en-US" sz="3600" dirty="0">
                <a:solidFill>
                  <a:srgbClr val="000000"/>
                </a:solidFill>
                <a:latin typeface="Gotham Bold" panose="020B0604020202020204" charset="0"/>
                <a:cs typeface="Gotham Bold" panose="020B0604020202020204" charset="0"/>
                <a:sym typeface="Gotham Bold"/>
              </a:rPr>
              <a:t> order.</a:t>
            </a:r>
            <a:endParaRPr lang="en-US" sz="3600" dirty="0">
              <a:latin typeface="Gotham Bold" panose="020B0604020202020204" charset="0"/>
              <a:cs typeface="Gotham Bold" panose="020B0604020202020204" charset="0"/>
            </a:endParaRPr>
          </a:p>
        </p:txBody>
      </p:sp>
      <p:grpSp>
        <p:nvGrpSpPr>
          <p:cNvPr id="20" name="Group 4">
            <a:extLst>
              <a:ext uri="{FF2B5EF4-FFF2-40B4-BE49-F238E27FC236}">
                <a16:creationId xmlns:a16="http://schemas.microsoft.com/office/drawing/2014/main" id="{FD79558D-8FFA-69BC-33E0-0E336B441EBB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3180688A-A5A6-4566-9507-BB0E084FF0E8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id="{3E16DAD7-207E-C785-6350-D1E400690596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3" name="AutoShape 7">
            <a:extLst>
              <a:ext uri="{FF2B5EF4-FFF2-40B4-BE49-F238E27FC236}">
                <a16:creationId xmlns:a16="http://schemas.microsoft.com/office/drawing/2014/main" id="{0ECDA884-1884-5671-0ED6-DAAE650BC9CA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F47B8F-C2DC-094A-D434-40DB7EA5C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20700">
            <a:off x="12826289" y="3085998"/>
            <a:ext cx="5489563" cy="7781080"/>
          </a:xfrm>
          <a:prstGeom prst="rect">
            <a:avLst/>
          </a:prstGeom>
        </p:spPr>
      </p:pic>
      <p:sp>
        <p:nvSpPr>
          <p:cNvPr id="6" name="TextBox 15">
            <a:extLst>
              <a:ext uri="{FF2B5EF4-FFF2-40B4-BE49-F238E27FC236}">
                <a16:creationId xmlns:a16="http://schemas.microsoft.com/office/drawing/2014/main" id="{0D7CBCE1-B4A1-632F-7396-138D8CEE8A10}"/>
              </a:ext>
            </a:extLst>
          </p:cNvPr>
          <p:cNvSpPr txBox="1"/>
          <p:nvPr/>
        </p:nvSpPr>
        <p:spPr>
          <a:xfrm>
            <a:off x="2268262" y="42107"/>
            <a:ext cx="1274116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7200" b="1" dirty="0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Starter Packs Information </a:t>
            </a:r>
          </a:p>
        </p:txBody>
      </p:sp>
    </p:spTree>
    <p:extLst>
      <p:ext uri="{BB962C8B-B14F-4D97-AF65-F5344CB8AC3E}">
        <p14:creationId xmlns:p14="http://schemas.microsoft.com/office/powerpoint/2010/main" val="37946995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7241A3-EF75-1940-A955-6754071CF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1087252-43C4-346D-B194-1EB1C499A49D}"/>
              </a:ext>
            </a:extLst>
          </p:cNvPr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E76D514-D5E8-9698-4762-E0DCB87A3CF9}"/>
                </a:ext>
              </a:extLst>
            </p:cNvPr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A6F70C0-F3F1-B9F3-9A9D-7FEE23429F51}"/>
                </a:ext>
              </a:extLst>
            </p:cNvPr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7417CD4B-78DC-DBE6-D787-C34973BFF914}"/>
              </a:ext>
            </a:extLst>
          </p:cNvPr>
          <p:cNvSpPr/>
          <p:nvPr/>
        </p:nvSpPr>
        <p:spPr>
          <a:xfrm>
            <a:off x="0" y="203216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2244840-BDAC-8BB5-971C-F65C1871A980}"/>
              </a:ext>
            </a:extLst>
          </p:cNvPr>
          <p:cNvSpPr txBox="1"/>
          <p:nvPr/>
        </p:nvSpPr>
        <p:spPr>
          <a:xfrm>
            <a:off x="304800" y="173405"/>
            <a:ext cx="17449800" cy="1077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9165"/>
              </a:lnSpc>
              <a:spcBef>
                <a:spcPct val="0"/>
              </a:spcBef>
            </a:pPr>
            <a:r>
              <a:rPr lang="en-US" sz="6600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REWARDS &amp; RECOGNITION PROGRAMME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6059CD5-9C9B-5C48-0624-784B72E57EC1}"/>
              </a:ext>
            </a:extLst>
          </p:cNvPr>
          <p:cNvSpPr txBox="1"/>
          <p:nvPr/>
        </p:nvSpPr>
        <p:spPr>
          <a:xfrm>
            <a:off x="3742358" y="1287799"/>
            <a:ext cx="10803285" cy="579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5"/>
              </a:lnSpc>
            </a:pPr>
            <a:r>
              <a:rPr lang="en-US" sz="3200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2026 / 2027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E03333E-89FB-39B8-7FC4-AD88210E9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20700">
            <a:off x="9699607" y="2590383"/>
            <a:ext cx="5489563" cy="77810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BA9DBC-00A3-96A3-1C56-04BB300545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789" y="2084571"/>
            <a:ext cx="5792423" cy="818687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0B929E6-A733-A073-E4D9-17ED375D62A2}"/>
              </a:ext>
            </a:extLst>
          </p:cNvPr>
          <p:cNvGrpSpPr/>
          <p:nvPr/>
        </p:nvGrpSpPr>
        <p:grpSpPr>
          <a:xfrm>
            <a:off x="3168847" y="5801737"/>
            <a:ext cx="3683823" cy="3683823"/>
            <a:chOff x="0" y="0"/>
            <a:chExt cx="4911764" cy="491176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2EC561C-024C-D1AC-E826-0F870C29A419}"/>
                </a:ext>
              </a:extLst>
            </p:cNvPr>
            <p:cNvGrpSpPr/>
            <p:nvPr/>
          </p:nvGrpSpPr>
          <p:grpSpPr>
            <a:xfrm>
              <a:off x="0" y="0"/>
              <a:ext cx="4911764" cy="4911764"/>
              <a:chOff x="0" y="0"/>
              <a:chExt cx="812800" cy="812800"/>
            </a:xfrm>
          </p:grpSpPr>
          <p:sp>
            <p:nvSpPr>
              <p:cNvPr id="15" name="Freeform 13">
                <a:extLst>
                  <a:ext uri="{FF2B5EF4-FFF2-40B4-BE49-F238E27FC236}">
                    <a16:creationId xmlns:a16="http://schemas.microsoft.com/office/drawing/2014/main" id="{848C0DDB-CE51-87F8-E122-BEA7393E226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6573B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648C61-028E-8D5D-56B8-0C4F7BF5C4A5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49"/>
                  </a:lnSpc>
                </a:pPr>
                <a:endParaRPr/>
              </a:p>
            </p:txBody>
          </p:sp>
        </p:grpSp>
        <p:sp>
          <p:nvSpPr>
            <p:cNvPr id="14" name="TextBox 15">
              <a:extLst>
                <a:ext uri="{FF2B5EF4-FFF2-40B4-BE49-F238E27FC236}">
                  <a16:creationId xmlns:a16="http://schemas.microsoft.com/office/drawing/2014/main" id="{6E293E8C-40D5-6102-FEF1-41571368ABE0}"/>
                </a:ext>
              </a:extLst>
            </p:cNvPr>
            <p:cNvSpPr txBox="1"/>
            <p:nvPr/>
          </p:nvSpPr>
          <p:spPr>
            <a:xfrm>
              <a:off x="558703" y="920389"/>
              <a:ext cx="3794359" cy="3083237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62"/>
                </a:lnSpc>
                <a:spcBef>
                  <a:spcPct val="0"/>
                </a:spcBef>
              </a:pPr>
              <a:r>
                <a:rPr lang="en-US" sz="3258">
                  <a:solidFill>
                    <a:srgbClr val="FAF7FA"/>
                  </a:solidFill>
                  <a:latin typeface="Gotham"/>
                  <a:ea typeface="Gotham"/>
                  <a:cs typeface="Gotham"/>
                  <a:sym typeface="Gotham"/>
                </a:rPr>
                <a:t>Total Rewards to the value of   </a:t>
              </a:r>
              <a:r>
                <a:rPr lang="en-US" sz="3258" b="1">
                  <a:solidFill>
                    <a:srgbClr val="FAF7FA"/>
                  </a:solidFill>
                  <a:latin typeface="Gotham"/>
                  <a:ea typeface="Gotham"/>
                  <a:cs typeface="Gotham"/>
                  <a:sym typeface="Gotham"/>
                </a:rPr>
                <a:t>R 2.7 Million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930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37822" y="1470792"/>
            <a:ext cx="4906628" cy="8432748"/>
          </a:xfrm>
          <a:custGeom>
            <a:avLst/>
            <a:gdLst/>
            <a:ahLst/>
            <a:cxnLst/>
            <a:rect l="l" t="t" r="r" b="b"/>
            <a:pathLst>
              <a:path w="3846614" h="6402132">
                <a:moveTo>
                  <a:pt x="0" y="0"/>
                </a:moveTo>
                <a:lnTo>
                  <a:pt x="3846614" y="0"/>
                </a:lnTo>
                <a:lnTo>
                  <a:pt x="3846614" y="6402131"/>
                </a:lnTo>
                <a:lnTo>
                  <a:pt x="0" y="64021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2231222-5286-BB0E-C825-B727A9A66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230" y="0"/>
            <a:ext cx="1452354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724C38-484F-825A-14FE-028B0878D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0F2D41B-74A5-1648-94AB-94414ADB6CCB}"/>
              </a:ext>
            </a:extLst>
          </p:cNvPr>
          <p:cNvSpPr/>
          <p:nvPr/>
        </p:nvSpPr>
        <p:spPr>
          <a:xfrm>
            <a:off x="13137822" y="1470792"/>
            <a:ext cx="4906628" cy="8432748"/>
          </a:xfrm>
          <a:custGeom>
            <a:avLst/>
            <a:gdLst/>
            <a:ahLst/>
            <a:cxnLst/>
            <a:rect l="l" t="t" r="r" b="b"/>
            <a:pathLst>
              <a:path w="3846614" h="6402132">
                <a:moveTo>
                  <a:pt x="0" y="0"/>
                </a:moveTo>
                <a:lnTo>
                  <a:pt x="3846614" y="0"/>
                </a:lnTo>
                <a:lnTo>
                  <a:pt x="3846614" y="6402131"/>
                </a:lnTo>
                <a:lnTo>
                  <a:pt x="0" y="64021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614DAC3-8767-A96F-1260-BC5D50147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3969" y="0"/>
            <a:ext cx="14560062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836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2C0B76-30A6-C81C-90D2-E9C7F3885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8B4688BD-9B50-42D8-2563-E16CDD4404CA}"/>
              </a:ext>
            </a:extLst>
          </p:cNvPr>
          <p:cNvSpPr/>
          <p:nvPr/>
        </p:nvSpPr>
        <p:spPr>
          <a:xfrm>
            <a:off x="322233" y="-9525"/>
            <a:ext cx="8499534" cy="9755945"/>
          </a:xfrm>
          <a:custGeom>
            <a:avLst/>
            <a:gdLst/>
            <a:ahLst/>
            <a:cxnLst/>
            <a:rect l="l" t="t" r="r" b="b"/>
            <a:pathLst>
              <a:path w="8499534" h="9755945">
                <a:moveTo>
                  <a:pt x="0" y="0"/>
                </a:moveTo>
                <a:lnTo>
                  <a:pt x="8499534" y="0"/>
                </a:lnTo>
                <a:lnTo>
                  <a:pt x="8499534" y="9755945"/>
                </a:lnTo>
                <a:lnTo>
                  <a:pt x="0" y="97559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3140"/>
            </a:stretch>
          </a:blipFill>
        </p:spPr>
        <p:txBody>
          <a:bodyPr/>
          <a:lstStyle/>
          <a:p>
            <a:endParaRPr lang="en-ZA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ABD99F7-96B3-3F66-1FA4-3742D9F94CD8}"/>
              </a:ext>
            </a:extLst>
          </p:cNvPr>
          <p:cNvSpPr txBox="1"/>
          <p:nvPr/>
        </p:nvSpPr>
        <p:spPr>
          <a:xfrm>
            <a:off x="9495004" y="3096786"/>
            <a:ext cx="8305321" cy="4093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25"/>
              </a:lnSpc>
              <a:spcBef>
                <a:spcPct val="0"/>
              </a:spcBef>
            </a:pPr>
            <a:r>
              <a:rPr lang="en-US" sz="5400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Training Manual</a:t>
            </a:r>
          </a:p>
          <a:p>
            <a:pPr marL="0" lvl="0" indent="0" algn="ctr">
              <a:lnSpc>
                <a:spcPts val="4625"/>
              </a:lnSpc>
              <a:spcBef>
                <a:spcPct val="0"/>
              </a:spcBef>
            </a:pPr>
            <a:endParaRPr lang="en-US" sz="5400" b="1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  <a:p>
            <a:pPr marL="0" lvl="0" indent="0" algn="ctr">
              <a:lnSpc>
                <a:spcPts val="4625"/>
              </a:lnSpc>
              <a:spcBef>
                <a:spcPct val="0"/>
              </a:spcBef>
            </a:pPr>
            <a:r>
              <a:rPr lang="en-US" sz="5400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Videos</a:t>
            </a:r>
          </a:p>
          <a:p>
            <a:pPr marL="0" lvl="0" indent="0" algn="ctr">
              <a:lnSpc>
                <a:spcPts val="4625"/>
              </a:lnSpc>
              <a:spcBef>
                <a:spcPct val="0"/>
              </a:spcBef>
            </a:pPr>
            <a:endParaRPr lang="en-US" sz="5400" b="1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  <a:p>
            <a:pPr marL="0" lvl="0" indent="0" algn="ctr">
              <a:lnSpc>
                <a:spcPts val="4625"/>
              </a:lnSpc>
              <a:spcBef>
                <a:spcPct val="0"/>
              </a:spcBef>
            </a:pPr>
            <a:r>
              <a:rPr lang="en-US" sz="5400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Business Booklet</a:t>
            </a:r>
          </a:p>
          <a:p>
            <a:pPr marL="0" lvl="0" indent="0" algn="ctr">
              <a:lnSpc>
                <a:spcPts val="4625"/>
              </a:lnSpc>
              <a:spcBef>
                <a:spcPct val="0"/>
              </a:spcBef>
            </a:pPr>
            <a:endParaRPr lang="en-US" sz="5400" b="1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  <a:p>
            <a:pPr marL="0" lvl="0" indent="0" algn="ctr"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*  </a:t>
            </a:r>
            <a:r>
              <a:rPr lang="en-US" sz="3600" i="1">
                <a:solidFill>
                  <a:srgbClr val="000000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Will communicate when available</a:t>
            </a:r>
            <a:endParaRPr lang="en-US" sz="200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7646621-E9AE-2609-1E25-C2B1A84B9357}"/>
              </a:ext>
            </a:extLst>
          </p:cNvPr>
          <p:cNvSpPr txBox="1"/>
          <p:nvPr/>
        </p:nvSpPr>
        <p:spPr>
          <a:xfrm>
            <a:off x="9677763" y="378250"/>
            <a:ext cx="8122562" cy="117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26"/>
              </a:lnSpc>
              <a:spcBef>
                <a:spcPct val="0"/>
              </a:spcBef>
            </a:pPr>
            <a:r>
              <a:rPr lang="en-US" sz="6943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ABC SUCCESS PLAN</a:t>
            </a:r>
          </a:p>
        </p:txBody>
      </p:sp>
      <p:sp>
        <p:nvSpPr>
          <p:cNvPr id="12" name="AutoShape 12">
            <a:extLst>
              <a:ext uri="{FF2B5EF4-FFF2-40B4-BE49-F238E27FC236}">
                <a16:creationId xmlns:a16="http://schemas.microsoft.com/office/drawing/2014/main" id="{1120E396-609F-F884-A30B-AE2BC895A56B}"/>
              </a:ext>
            </a:extLst>
          </p:cNvPr>
          <p:cNvSpPr/>
          <p:nvPr/>
        </p:nvSpPr>
        <p:spPr>
          <a:xfrm flipV="1">
            <a:off x="9148762" y="40851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3" name="Group 5">
            <a:extLst>
              <a:ext uri="{FF2B5EF4-FFF2-40B4-BE49-F238E27FC236}">
                <a16:creationId xmlns:a16="http://schemas.microsoft.com/office/drawing/2014/main" id="{8AB1F001-03C1-C79C-A8A7-F240E6F89E75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8D5D1D28-4A49-1FD2-B4CC-80A0BF8BE25B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F1E2B315-7214-7611-CD51-C8DC848AF84A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6" name="AutoShape 8">
            <a:extLst>
              <a:ext uri="{FF2B5EF4-FFF2-40B4-BE49-F238E27FC236}">
                <a16:creationId xmlns:a16="http://schemas.microsoft.com/office/drawing/2014/main" id="{DECE730E-D99E-D621-4B71-821C78AE0B30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490763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654693" y="6937109"/>
            <a:ext cx="8033161" cy="3014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41"/>
              </a:lnSpc>
            </a:pPr>
            <a:r>
              <a:rPr lang="en-US" sz="4723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Quarter 1 </a:t>
            </a:r>
          </a:p>
          <a:p>
            <a:pPr algn="ctr">
              <a:lnSpc>
                <a:spcPts val="4497"/>
              </a:lnSpc>
            </a:pP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3 Month-period</a:t>
            </a:r>
          </a:p>
          <a:p>
            <a:pPr algn="ctr">
              <a:lnSpc>
                <a:spcPts val="4497"/>
              </a:lnSpc>
            </a:pP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1 July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2026</a:t>
            </a: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- 30 September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2026</a:t>
            </a:r>
          </a:p>
          <a:p>
            <a:pPr algn="ctr">
              <a:lnSpc>
                <a:spcPts val="4497"/>
              </a:lnSpc>
            </a:pPr>
            <a:r>
              <a:rPr lang="en-US" sz="3459" i="1">
                <a:solidFill>
                  <a:srgbClr val="000000"/>
                </a:solidFill>
                <a:latin typeface="Gotham Italics"/>
                <a:ea typeface="Gotham Italics"/>
                <a:cs typeface="Gotham Italics"/>
                <a:sym typeface="Gotham Italics"/>
              </a:rPr>
              <a:t>versus</a:t>
            </a:r>
          </a:p>
          <a:p>
            <a:pPr marL="0" lvl="0" indent="0" algn="ctr">
              <a:lnSpc>
                <a:spcPts val="4497"/>
              </a:lnSpc>
              <a:spcBef>
                <a:spcPct val="0"/>
              </a:spcBef>
            </a:pP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1 July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2025</a:t>
            </a: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- 30 September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2025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390509" y="6937109"/>
            <a:ext cx="8033161" cy="3014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41"/>
              </a:lnSpc>
            </a:pPr>
            <a:r>
              <a:rPr lang="en-US" sz="4723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Quarter 2 </a:t>
            </a:r>
          </a:p>
          <a:p>
            <a:pPr algn="ctr">
              <a:lnSpc>
                <a:spcPts val="4497"/>
              </a:lnSpc>
            </a:pP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3 Month-period</a:t>
            </a:r>
          </a:p>
          <a:p>
            <a:pPr algn="ctr">
              <a:lnSpc>
                <a:spcPts val="4497"/>
              </a:lnSpc>
            </a:pP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1 October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2026</a:t>
            </a: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- 31 December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2026</a:t>
            </a:r>
          </a:p>
          <a:p>
            <a:pPr algn="ctr">
              <a:lnSpc>
                <a:spcPts val="4497"/>
              </a:lnSpc>
            </a:pPr>
            <a:r>
              <a:rPr lang="en-US" sz="3459" i="1">
                <a:solidFill>
                  <a:srgbClr val="000000"/>
                </a:solidFill>
                <a:latin typeface="Gotham Italics"/>
                <a:ea typeface="Gotham Italics"/>
                <a:cs typeface="Gotham Italics"/>
                <a:sym typeface="Gotham Italics"/>
              </a:rPr>
              <a:t>versus</a:t>
            </a:r>
          </a:p>
          <a:p>
            <a:pPr marL="0" lvl="0" indent="0" algn="ctr">
              <a:lnSpc>
                <a:spcPts val="4497"/>
              </a:lnSpc>
              <a:spcBef>
                <a:spcPct val="0"/>
              </a:spcBef>
            </a:pP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1 October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2025</a:t>
            </a: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- 31 December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C9DAC8-E3A6-0F55-C7CB-9386CDAB12D3}"/>
              </a:ext>
            </a:extLst>
          </p:cNvPr>
          <p:cNvSpPr/>
          <p:nvPr/>
        </p:nvSpPr>
        <p:spPr>
          <a:xfrm>
            <a:off x="420476" y="6791176"/>
            <a:ext cx="8501597" cy="3306749"/>
          </a:xfrm>
          <a:prstGeom prst="rect">
            <a:avLst/>
          </a:prstGeom>
          <a:noFill/>
          <a:ln w="7620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887810-9AD5-D372-9F13-F58BE1D6A9C7}"/>
              </a:ext>
            </a:extLst>
          </p:cNvPr>
          <p:cNvSpPr/>
          <p:nvPr/>
        </p:nvSpPr>
        <p:spPr>
          <a:xfrm>
            <a:off x="9156290" y="6791176"/>
            <a:ext cx="8501597" cy="3306749"/>
          </a:xfrm>
          <a:prstGeom prst="rect">
            <a:avLst/>
          </a:prstGeom>
          <a:noFill/>
          <a:ln w="7620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797B18B-633A-DA42-890F-C370447A9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22"/>
          <a:stretch>
            <a:fillRect/>
          </a:stretch>
        </p:blipFill>
        <p:spPr>
          <a:xfrm>
            <a:off x="369253" y="563607"/>
            <a:ext cx="17288634" cy="551715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 rot="1089836">
            <a:off x="11771887" y="1179651"/>
            <a:ext cx="5448082" cy="9067543"/>
          </a:xfrm>
          <a:custGeom>
            <a:avLst/>
            <a:gdLst/>
            <a:ahLst/>
            <a:cxnLst/>
            <a:rect l="l" t="t" r="r" b="b"/>
            <a:pathLst>
              <a:path w="5448082" h="9067543">
                <a:moveTo>
                  <a:pt x="0" y="0"/>
                </a:moveTo>
                <a:lnTo>
                  <a:pt x="5448082" y="0"/>
                </a:lnTo>
                <a:lnTo>
                  <a:pt x="5448082" y="9067542"/>
                </a:lnTo>
                <a:lnTo>
                  <a:pt x="0" y="90675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3093497" y="0"/>
            <a:ext cx="11402431" cy="9755945"/>
            <a:chOff x="0" y="0"/>
            <a:chExt cx="15203241" cy="13007926"/>
          </a:xfrm>
        </p:grpSpPr>
        <p:sp>
          <p:nvSpPr>
            <p:cNvPr id="7" name="Freeform 7"/>
            <p:cNvSpPr/>
            <p:nvPr/>
          </p:nvSpPr>
          <p:spPr>
            <a:xfrm>
              <a:off x="2353305" y="0"/>
              <a:ext cx="12849936" cy="3237007"/>
            </a:xfrm>
            <a:custGeom>
              <a:avLst/>
              <a:gdLst/>
              <a:ahLst/>
              <a:cxnLst/>
              <a:rect l="l" t="t" r="r" b="b"/>
              <a:pathLst>
                <a:path w="12849936" h="3237007">
                  <a:moveTo>
                    <a:pt x="0" y="0"/>
                  </a:moveTo>
                  <a:lnTo>
                    <a:pt x="12849936" y="0"/>
                  </a:lnTo>
                  <a:lnTo>
                    <a:pt x="12849936" y="3237007"/>
                  </a:lnTo>
                  <a:lnTo>
                    <a:pt x="0" y="323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6018666" y="149861"/>
              <a:ext cx="1046305" cy="2937284"/>
            </a:xfrm>
            <a:custGeom>
              <a:avLst/>
              <a:gdLst/>
              <a:ahLst/>
              <a:cxnLst/>
              <a:rect l="l" t="t" r="r" b="b"/>
              <a:pathLst>
                <a:path w="1046305" h="2937284">
                  <a:moveTo>
                    <a:pt x="0" y="0"/>
                  </a:moveTo>
                  <a:lnTo>
                    <a:pt x="1046305" y="0"/>
                  </a:lnTo>
                  <a:lnTo>
                    <a:pt x="1046305" y="2937284"/>
                  </a:lnTo>
                  <a:lnTo>
                    <a:pt x="0" y="29372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797719" y="757051"/>
              <a:ext cx="2367152" cy="7982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254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Criteria: </a:t>
              </a:r>
            </a:p>
            <a:p>
              <a:pPr marL="0" marR="0" lvl="0" indent="0" algn="r" defTabSz="914400" rtl="0" eaLnBrk="1" fontAlgn="auto" latinLnBrk="0" hangingPunct="1">
                <a:lnSpc>
                  <a:spcPts val="254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R-Sales Growth: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461295" y="1627802"/>
              <a:ext cx="585731" cy="37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Gift: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537762" y="2058404"/>
              <a:ext cx="1612259" cy="37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 Value: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038609" y="779610"/>
              <a:ext cx="7464348" cy="1631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Growth in Rand Sales of Downline Sales per quarter R 3 000 – R 10 000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Annique Rooibos Voucher </a:t>
              </a:r>
            </a:p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 600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2353305" y="2442719"/>
              <a:ext cx="12849936" cy="3237007"/>
            </a:xfrm>
            <a:custGeom>
              <a:avLst/>
              <a:gdLst/>
              <a:ahLst/>
              <a:cxnLst/>
              <a:rect l="l" t="t" r="r" b="b"/>
              <a:pathLst>
                <a:path w="12849936" h="3237007">
                  <a:moveTo>
                    <a:pt x="0" y="0"/>
                  </a:moveTo>
                  <a:lnTo>
                    <a:pt x="12849936" y="0"/>
                  </a:lnTo>
                  <a:lnTo>
                    <a:pt x="12849936" y="3237006"/>
                  </a:lnTo>
                  <a:lnTo>
                    <a:pt x="0" y="3237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14"/>
            <p:cNvSpPr/>
            <p:nvPr/>
          </p:nvSpPr>
          <p:spPr>
            <a:xfrm>
              <a:off x="6018666" y="2592603"/>
              <a:ext cx="1046305" cy="2937284"/>
            </a:xfrm>
            <a:custGeom>
              <a:avLst/>
              <a:gdLst/>
              <a:ahLst/>
              <a:cxnLst/>
              <a:rect l="l" t="t" r="r" b="b"/>
              <a:pathLst>
                <a:path w="1046305" h="2937284">
                  <a:moveTo>
                    <a:pt x="0" y="0"/>
                  </a:moveTo>
                  <a:lnTo>
                    <a:pt x="1046305" y="0"/>
                  </a:lnTo>
                  <a:lnTo>
                    <a:pt x="1046305" y="2937284"/>
                  </a:lnTo>
                  <a:lnTo>
                    <a:pt x="0" y="29372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797719" y="3178698"/>
              <a:ext cx="2367152" cy="7982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254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Criteria: </a:t>
              </a:r>
            </a:p>
            <a:p>
              <a:pPr marL="0" marR="0" lvl="0" indent="0" algn="r" defTabSz="914400" rtl="0" eaLnBrk="1" fontAlgn="auto" latinLnBrk="0" hangingPunct="1">
                <a:lnSpc>
                  <a:spcPts val="254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R-Sales Growth: 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461295" y="4049427"/>
              <a:ext cx="585731" cy="37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Gift: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537762" y="4480051"/>
              <a:ext cx="1612259" cy="37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 Value: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038609" y="3188223"/>
              <a:ext cx="7464348" cy="1631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Growth in Rand Sales of Downline Sales per quarter R 10 001 – R 20 000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Annique Rooibos Voucher </a:t>
              </a:r>
            </a:p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 1 000 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2353305" y="4885460"/>
              <a:ext cx="12849936" cy="3237007"/>
            </a:xfrm>
            <a:custGeom>
              <a:avLst/>
              <a:gdLst/>
              <a:ahLst/>
              <a:cxnLst/>
              <a:rect l="l" t="t" r="r" b="b"/>
              <a:pathLst>
                <a:path w="12849936" h="3237007">
                  <a:moveTo>
                    <a:pt x="0" y="0"/>
                  </a:moveTo>
                  <a:lnTo>
                    <a:pt x="12849936" y="0"/>
                  </a:lnTo>
                  <a:lnTo>
                    <a:pt x="12849936" y="3237007"/>
                  </a:lnTo>
                  <a:lnTo>
                    <a:pt x="0" y="323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20"/>
            <p:cNvSpPr/>
            <p:nvPr/>
          </p:nvSpPr>
          <p:spPr>
            <a:xfrm>
              <a:off x="6018666" y="5035299"/>
              <a:ext cx="1046305" cy="2937284"/>
            </a:xfrm>
            <a:custGeom>
              <a:avLst/>
              <a:gdLst/>
              <a:ahLst/>
              <a:cxnLst/>
              <a:rect l="l" t="t" r="r" b="b"/>
              <a:pathLst>
                <a:path w="1046305" h="2937284">
                  <a:moveTo>
                    <a:pt x="0" y="0"/>
                  </a:moveTo>
                  <a:lnTo>
                    <a:pt x="1046305" y="0"/>
                  </a:lnTo>
                  <a:lnTo>
                    <a:pt x="1046305" y="2937283"/>
                  </a:lnTo>
                  <a:lnTo>
                    <a:pt x="0" y="29372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3797719" y="5621417"/>
              <a:ext cx="2367152" cy="7982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254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Criteria: </a:t>
              </a:r>
            </a:p>
            <a:p>
              <a:pPr marL="0" marR="0" lvl="0" indent="0" algn="r" defTabSz="914400" rtl="0" eaLnBrk="1" fontAlgn="auto" latinLnBrk="0" hangingPunct="1">
                <a:lnSpc>
                  <a:spcPts val="254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R-Sales Growth: 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5461295" y="6492168"/>
              <a:ext cx="585731" cy="37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Gift: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537762" y="6922770"/>
              <a:ext cx="1612259" cy="37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 Value: 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038609" y="5630942"/>
              <a:ext cx="7464348" cy="1631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Growth in Rand Sales of Downline Sales per quarter R 20 001 – R 50 000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Annique Rooibos Voucher </a:t>
              </a:r>
            </a:p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 2 000</a:t>
              </a:r>
            </a:p>
          </p:txBody>
        </p:sp>
        <p:sp>
          <p:nvSpPr>
            <p:cNvPr id="25" name="Freeform 25"/>
            <p:cNvSpPr/>
            <p:nvPr/>
          </p:nvSpPr>
          <p:spPr>
            <a:xfrm>
              <a:off x="2353305" y="7328178"/>
              <a:ext cx="12849936" cy="3237007"/>
            </a:xfrm>
            <a:custGeom>
              <a:avLst/>
              <a:gdLst/>
              <a:ahLst/>
              <a:cxnLst/>
              <a:rect l="l" t="t" r="r" b="b"/>
              <a:pathLst>
                <a:path w="12849936" h="3237007">
                  <a:moveTo>
                    <a:pt x="0" y="0"/>
                  </a:moveTo>
                  <a:lnTo>
                    <a:pt x="12849936" y="0"/>
                  </a:lnTo>
                  <a:lnTo>
                    <a:pt x="12849936" y="3237007"/>
                  </a:lnTo>
                  <a:lnTo>
                    <a:pt x="0" y="323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6018666" y="7478040"/>
              <a:ext cx="1046305" cy="2937284"/>
            </a:xfrm>
            <a:custGeom>
              <a:avLst/>
              <a:gdLst/>
              <a:ahLst/>
              <a:cxnLst/>
              <a:rect l="l" t="t" r="r" b="b"/>
              <a:pathLst>
                <a:path w="1046305" h="2937284">
                  <a:moveTo>
                    <a:pt x="0" y="0"/>
                  </a:moveTo>
                  <a:lnTo>
                    <a:pt x="1046305" y="0"/>
                  </a:lnTo>
                  <a:lnTo>
                    <a:pt x="1046305" y="2937284"/>
                  </a:lnTo>
                  <a:lnTo>
                    <a:pt x="0" y="29372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3797719" y="8064158"/>
              <a:ext cx="2367152" cy="7982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254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Criteria: </a:t>
              </a:r>
            </a:p>
            <a:p>
              <a:pPr marL="0" marR="0" lvl="0" indent="0" algn="r" defTabSz="914400" rtl="0" eaLnBrk="1" fontAlgn="auto" latinLnBrk="0" hangingPunct="1">
                <a:lnSpc>
                  <a:spcPts val="254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R-Sales Growth: 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5461295" y="8934887"/>
              <a:ext cx="585731" cy="37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Gift: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4537762" y="9365488"/>
              <a:ext cx="1612259" cy="37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 Value: 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7038609" y="8073683"/>
              <a:ext cx="7464348" cy="1631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Growth in Rand Sales of Downline Sales per quarter R 50 001 – R 100 000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Annique Rooibos Voucher </a:t>
              </a:r>
            </a:p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 3 000</a:t>
              </a:r>
            </a:p>
          </p:txBody>
        </p:sp>
        <p:sp>
          <p:nvSpPr>
            <p:cNvPr id="31" name="Freeform 31"/>
            <p:cNvSpPr/>
            <p:nvPr/>
          </p:nvSpPr>
          <p:spPr>
            <a:xfrm>
              <a:off x="2353305" y="9770920"/>
              <a:ext cx="12849936" cy="3237007"/>
            </a:xfrm>
            <a:custGeom>
              <a:avLst/>
              <a:gdLst/>
              <a:ahLst/>
              <a:cxnLst/>
              <a:rect l="l" t="t" r="r" b="b"/>
              <a:pathLst>
                <a:path w="12849936" h="3237007">
                  <a:moveTo>
                    <a:pt x="0" y="0"/>
                  </a:moveTo>
                  <a:lnTo>
                    <a:pt x="12849936" y="0"/>
                  </a:lnTo>
                  <a:lnTo>
                    <a:pt x="12849936" y="3237006"/>
                  </a:lnTo>
                  <a:lnTo>
                    <a:pt x="0" y="3237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Freeform 32"/>
            <p:cNvSpPr/>
            <p:nvPr/>
          </p:nvSpPr>
          <p:spPr>
            <a:xfrm>
              <a:off x="6018666" y="9920758"/>
              <a:ext cx="1046305" cy="2937284"/>
            </a:xfrm>
            <a:custGeom>
              <a:avLst/>
              <a:gdLst/>
              <a:ahLst/>
              <a:cxnLst/>
              <a:rect l="l" t="t" r="r" b="b"/>
              <a:pathLst>
                <a:path w="1046305" h="2937284">
                  <a:moveTo>
                    <a:pt x="0" y="0"/>
                  </a:moveTo>
                  <a:lnTo>
                    <a:pt x="1046305" y="0"/>
                  </a:lnTo>
                  <a:lnTo>
                    <a:pt x="1046305" y="2937284"/>
                  </a:lnTo>
                  <a:lnTo>
                    <a:pt x="0" y="29372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3797719" y="10506854"/>
              <a:ext cx="2367152" cy="7982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254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Criteria: </a:t>
              </a:r>
            </a:p>
            <a:p>
              <a:pPr marL="0" marR="0" lvl="0" indent="0" algn="r" defTabSz="914400" rtl="0" eaLnBrk="1" fontAlgn="auto" latinLnBrk="0" hangingPunct="1">
                <a:lnSpc>
                  <a:spcPts val="254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R-Sales Growth: 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5461295" y="11377605"/>
              <a:ext cx="585731" cy="37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Gift: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4537762" y="11808207"/>
              <a:ext cx="1612259" cy="37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 Value: 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038609" y="10516424"/>
              <a:ext cx="7464348" cy="1631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Growth in Rand Sales of Downline Sales per quarter R 101 000+</a:t>
              </a:r>
            </a:p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Annique Rooibos Voucher </a:t>
              </a:r>
            </a:p>
            <a:p>
              <a:pPr marL="0" marR="0" lvl="0" indent="0" algn="l" defTabSz="914400" rtl="0" eaLnBrk="1" fontAlgn="auto" latinLnBrk="0" hangingPunct="1">
                <a:lnSpc>
                  <a:spcPts val="2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 5 000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1287699" y="431573"/>
              <a:ext cx="820945" cy="24220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438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876" b="0" i="0" u="none" strike="noStrike" kern="1200" cap="none" spc="0" normalizeH="0" baseline="0" noProof="0">
                  <a:ln>
                    <a:noFill/>
                  </a:ln>
                  <a:solidFill>
                    <a:srgbClr val="36573B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1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 rot="-5400000">
              <a:off x="-612580" y="10671844"/>
              <a:ext cx="2331884" cy="14686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89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91" b="0" i="0" u="none" strike="noStrike" kern="1200" cap="none" spc="0" normalizeH="0" baseline="0" noProof="0">
                  <a:ln>
                    <a:noFill/>
                  </a:ln>
                  <a:solidFill>
                    <a:srgbClr val="36573B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Band</a:t>
              </a:r>
              <a:r>
                <a:rPr kumimoji="0" lang="en-US" sz="6391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  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1287699" y="2699002"/>
              <a:ext cx="820945" cy="24220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438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876" b="0" i="0" u="none" strike="noStrike" kern="1200" cap="none" spc="0" normalizeH="0" baseline="0" noProof="0">
                  <a:ln>
                    <a:noFill/>
                  </a:ln>
                  <a:solidFill>
                    <a:srgbClr val="36573B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2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287699" y="5159772"/>
              <a:ext cx="820945" cy="24220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438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876" b="0" i="0" u="none" strike="noStrike" kern="1200" cap="none" spc="0" normalizeH="0" baseline="0" noProof="0">
                  <a:ln>
                    <a:noFill/>
                  </a:ln>
                  <a:solidFill>
                    <a:srgbClr val="36573B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3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1287699" y="7584462"/>
              <a:ext cx="820945" cy="24220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438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876" b="0" i="0" u="none" strike="noStrike" kern="1200" cap="none" spc="0" normalizeH="0" baseline="0" noProof="0">
                  <a:ln>
                    <a:noFill/>
                  </a:ln>
                  <a:solidFill>
                    <a:srgbClr val="36573B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4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1287699" y="10085626"/>
              <a:ext cx="820945" cy="24220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438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876" b="0" i="0" u="none" strike="noStrike" kern="1200" cap="none" spc="0" normalizeH="0" baseline="0" noProof="0">
                  <a:ln>
                    <a:noFill/>
                  </a:ln>
                  <a:solidFill>
                    <a:srgbClr val="36573B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5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 rot="-5400000">
              <a:off x="-535780" y="8188730"/>
              <a:ext cx="2331884" cy="14686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89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91" b="0" i="0" u="none" strike="noStrike" kern="1200" cap="none" spc="0" normalizeH="0" baseline="0" noProof="0">
                  <a:ln>
                    <a:noFill/>
                  </a:ln>
                  <a:solidFill>
                    <a:srgbClr val="36573B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Band</a:t>
              </a:r>
              <a:r>
                <a:rPr kumimoji="0" lang="en-US" sz="6391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  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 rot="-5400000">
              <a:off x="-535780" y="5727938"/>
              <a:ext cx="2331884" cy="14686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89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91" b="0" i="0" u="none" strike="noStrike" kern="1200" cap="none" spc="0" normalizeH="0" baseline="0" noProof="0">
                  <a:ln>
                    <a:noFill/>
                  </a:ln>
                  <a:solidFill>
                    <a:srgbClr val="36573B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Band</a:t>
              </a:r>
              <a:r>
                <a:rPr kumimoji="0" lang="en-US" sz="6391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  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 rot="-5400000">
              <a:off x="-612580" y="3326908"/>
              <a:ext cx="2331884" cy="14686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89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91" b="0" i="0" u="none" strike="noStrike" kern="1200" cap="none" spc="0" normalizeH="0" baseline="0" noProof="0">
                  <a:ln>
                    <a:noFill/>
                  </a:ln>
                  <a:solidFill>
                    <a:srgbClr val="36573B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Band</a:t>
              </a:r>
              <a:r>
                <a:rPr kumimoji="0" lang="en-US" sz="6391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  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 rot="-5400000">
              <a:off x="-612580" y="884166"/>
              <a:ext cx="2331884" cy="14686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89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91" b="0" i="0" u="none" strike="noStrike" kern="1200" cap="none" spc="0" normalizeH="0" baseline="0" noProof="0">
                  <a:ln>
                    <a:noFill/>
                  </a:ln>
                  <a:solidFill>
                    <a:srgbClr val="36573B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Band</a:t>
              </a:r>
              <a:r>
                <a:rPr kumimoji="0" lang="en-US" sz="6391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  </a:t>
              </a: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2061657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4F2AC2-544E-C53D-09F3-10E32461C3EB}"/>
              </a:ext>
            </a:extLst>
          </p:cNvPr>
          <p:cNvGrpSpPr/>
          <p:nvPr/>
        </p:nvGrpSpPr>
        <p:grpSpPr>
          <a:xfrm>
            <a:off x="2998850" y="2969427"/>
            <a:ext cx="13043981" cy="1103916"/>
            <a:chOff x="2998854" y="2425278"/>
            <a:chExt cx="13043981" cy="1103916"/>
          </a:xfrm>
        </p:grpSpPr>
        <p:sp>
          <p:nvSpPr>
            <p:cNvPr id="9" name="TextBox 9"/>
            <p:cNvSpPr txBox="1"/>
            <p:nvPr/>
          </p:nvSpPr>
          <p:spPr>
            <a:xfrm>
              <a:off x="5919411" y="2498234"/>
              <a:ext cx="10123424" cy="9103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576"/>
                </a:lnSpc>
                <a:spcBef>
                  <a:spcPct val="0"/>
                </a:spcBef>
              </a:pPr>
              <a:r>
                <a:rPr lang="en-US" sz="5828" b="1" dirty="0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Annique Rooibos Voucher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998854" y="2425278"/>
              <a:ext cx="3108737" cy="11039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79"/>
                </a:lnSpc>
                <a:spcBef>
                  <a:spcPct val="0"/>
                </a:spcBef>
              </a:pPr>
              <a:r>
                <a:rPr lang="en-US" sz="6830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600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4" y="4174258"/>
            <a:ext cx="1828800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778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Band 1 GROWTH : R 3 000 - R 10 000 Sales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8FB88D5-D84C-4599-0E3E-83EE8B315981}"/>
              </a:ext>
            </a:extLst>
          </p:cNvPr>
          <p:cNvGrpSpPr/>
          <p:nvPr/>
        </p:nvGrpSpPr>
        <p:grpSpPr>
          <a:xfrm>
            <a:off x="827123" y="5480522"/>
            <a:ext cx="16633750" cy="2899959"/>
            <a:chOff x="827123" y="5480522"/>
            <a:chExt cx="16633750" cy="2899959"/>
          </a:xfrm>
        </p:grpSpPr>
        <p:sp>
          <p:nvSpPr>
            <p:cNvPr id="12" name="TextBox 12"/>
            <p:cNvSpPr txBox="1"/>
            <p:nvPr/>
          </p:nvSpPr>
          <p:spPr>
            <a:xfrm>
              <a:off x="6903720" y="5480522"/>
              <a:ext cx="4077401" cy="11039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879"/>
                </a:lnSpc>
                <a:spcBef>
                  <a:spcPct val="0"/>
                </a:spcBef>
              </a:pPr>
              <a:r>
                <a:rPr lang="en-US" sz="6830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OR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27123" y="6693929"/>
              <a:ext cx="16633750" cy="16865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778"/>
                </a:lnSpc>
                <a:spcBef>
                  <a:spcPct val="0"/>
                </a:spcBef>
              </a:pPr>
              <a:r>
                <a:rPr lang="en-US" sz="5214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Downline Sales Growth of between R 1 000 – </a:t>
              </a:r>
            </a:p>
            <a:p>
              <a:pPr marL="0" lvl="0" indent="0" algn="ctr">
                <a:lnSpc>
                  <a:spcPts val="6778"/>
                </a:lnSpc>
                <a:spcBef>
                  <a:spcPct val="0"/>
                </a:spcBef>
              </a:pPr>
              <a:r>
                <a:rPr lang="en-US" sz="5214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R 3 333 per month for 3 months</a:t>
              </a:r>
            </a:p>
          </p:txBody>
        </p:sp>
      </p:grpSp>
      <p:sp>
        <p:nvSpPr>
          <p:cNvPr id="15" name="TextBox 13">
            <a:extLst>
              <a:ext uri="{FF2B5EF4-FFF2-40B4-BE49-F238E27FC236}">
                <a16:creationId xmlns:a16="http://schemas.microsoft.com/office/drawing/2014/main" id="{E2A446FE-73F2-FD04-F4BC-9FF14808A7E9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DOWNLINE SALES</a:t>
            </a: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7BA87646-C9DC-48A9-F24B-31E62BB642D1}"/>
              </a:ext>
            </a:extLst>
          </p:cNvPr>
          <p:cNvSpPr txBox="1"/>
          <p:nvPr/>
        </p:nvSpPr>
        <p:spPr>
          <a:xfrm>
            <a:off x="3203929" y="8372313"/>
            <a:ext cx="11880137" cy="626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51"/>
              </a:lnSpc>
              <a:spcBef>
                <a:spcPct val="0"/>
              </a:spcBef>
            </a:pPr>
            <a:r>
              <a:rPr lang="en-US" sz="3886" b="1" dirty="0">
                <a:solidFill>
                  <a:srgbClr val="36573B"/>
                </a:solidFill>
                <a:latin typeface="Gotham"/>
                <a:ea typeface="Gotham"/>
                <a:cs typeface="Gotham"/>
                <a:sym typeface="Gotham"/>
              </a:rPr>
              <a:t>Note: </a:t>
            </a:r>
            <a:r>
              <a:rPr lang="en-US" sz="3886" dirty="0">
                <a:solidFill>
                  <a:srgbClr val="36573B"/>
                </a:solidFill>
                <a:latin typeface="Gotham"/>
                <a:ea typeface="Gotham"/>
                <a:cs typeface="Gotham"/>
                <a:sym typeface="Gotham"/>
              </a:rPr>
              <a:t>Minimum 12% growth against LY Quarter</a:t>
            </a: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E4970166-D241-94F8-1ADD-3124AA047CB2}"/>
              </a:ext>
            </a:extLst>
          </p:cNvPr>
          <p:cNvSpPr txBox="1"/>
          <p:nvPr/>
        </p:nvSpPr>
        <p:spPr>
          <a:xfrm>
            <a:off x="3742358" y="1287799"/>
            <a:ext cx="10803285" cy="542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Quarter 1 &amp; 2 Rewards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2061657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D7BA4FB-9013-5F24-250B-75B2E0EEF10A}"/>
              </a:ext>
            </a:extLst>
          </p:cNvPr>
          <p:cNvGrpSpPr/>
          <p:nvPr/>
        </p:nvGrpSpPr>
        <p:grpSpPr>
          <a:xfrm>
            <a:off x="1799690" y="2978296"/>
            <a:ext cx="13881455" cy="1066189"/>
            <a:chOff x="1812047" y="2585363"/>
            <a:chExt cx="13881455" cy="1066189"/>
          </a:xfrm>
        </p:grpSpPr>
        <p:sp>
          <p:nvSpPr>
            <p:cNvPr id="8" name="TextBox 8"/>
            <p:cNvSpPr txBox="1"/>
            <p:nvPr/>
          </p:nvSpPr>
          <p:spPr>
            <a:xfrm>
              <a:off x="5570078" y="2666821"/>
              <a:ext cx="10123424" cy="9103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576"/>
                </a:lnSpc>
                <a:spcBef>
                  <a:spcPct val="0"/>
                </a:spcBef>
              </a:pPr>
              <a:r>
                <a:rPr lang="en-US" sz="5828" b="1" dirty="0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Annique Rooibos Voucher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812047" y="2585363"/>
              <a:ext cx="3662496" cy="10661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8879"/>
                </a:lnSpc>
                <a:spcBef>
                  <a:spcPct val="0"/>
                </a:spcBef>
              </a:pPr>
              <a:r>
                <a:rPr lang="en-US" sz="6830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1 000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84206" y="4693610"/>
            <a:ext cx="17719588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778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Band 2 GROWTH : R 10 001 - R 20 000 Sales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C447762-AA40-6BC1-AB3B-66EBEDFB78C5}"/>
              </a:ext>
            </a:extLst>
          </p:cNvPr>
          <p:cNvGrpSpPr/>
          <p:nvPr/>
        </p:nvGrpSpPr>
        <p:grpSpPr>
          <a:xfrm>
            <a:off x="827125" y="6120852"/>
            <a:ext cx="16633750" cy="2104491"/>
            <a:chOff x="827125" y="6120852"/>
            <a:chExt cx="16633750" cy="2104491"/>
          </a:xfrm>
        </p:grpSpPr>
        <p:sp>
          <p:nvSpPr>
            <p:cNvPr id="11" name="TextBox 11"/>
            <p:cNvSpPr txBox="1"/>
            <p:nvPr/>
          </p:nvSpPr>
          <p:spPr>
            <a:xfrm>
              <a:off x="6917119" y="6120852"/>
              <a:ext cx="4077401" cy="11039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879"/>
                </a:lnSpc>
                <a:spcBef>
                  <a:spcPct val="0"/>
                </a:spcBef>
              </a:pPr>
              <a:r>
                <a:rPr lang="en-US" sz="6830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OR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27125" y="7386693"/>
              <a:ext cx="16633750" cy="83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778"/>
                </a:lnSpc>
                <a:spcBef>
                  <a:spcPct val="0"/>
                </a:spcBef>
              </a:pPr>
              <a:r>
                <a:rPr lang="en-US" sz="5214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R 3 334 - R 6 666 per month for 3 months</a:t>
              </a:r>
            </a:p>
          </p:txBody>
        </p:sp>
      </p:grpSp>
      <p:sp>
        <p:nvSpPr>
          <p:cNvPr id="15" name="TextBox 13">
            <a:extLst>
              <a:ext uri="{FF2B5EF4-FFF2-40B4-BE49-F238E27FC236}">
                <a16:creationId xmlns:a16="http://schemas.microsoft.com/office/drawing/2014/main" id="{B86D402F-A0C2-8499-EB4B-D579FD292294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DOWNLINE SALES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0F38580E-3DA4-2B83-DBBF-6BD1BEDA1B2F}"/>
              </a:ext>
            </a:extLst>
          </p:cNvPr>
          <p:cNvSpPr txBox="1"/>
          <p:nvPr/>
        </p:nvSpPr>
        <p:spPr>
          <a:xfrm>
            <a:off x="3742358" y="1287799"/>
            <a:ext cx="10803285" cy="542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Quarter 1 &amp; 2 Rewards</a:t>
            </a: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40BBA454-9E91-5868-54DD-DFE252A199AD}"/>
              </a:ext>
            </a:extLst>
          </p:cNvPr>
          <p:cNvSpPr txBox="1"/>
          <p:nvPr/>
        </p:nvSpPr>
        <p:spPr>
          <a:xfrm>
            <a:off x="3224021" y="8783640"/>
            <a:ext cx="11880137" cy="626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51"/>
              </a:lnSpc>
              <a:spcBef>
                <a:spcPct val="0"/>
              </a:spcBef>
            </a:pPr>
            <a:r>
              <a:rPr lang="en-US" sz="3886" b="1" dirty="0">
                <a:solidFill>
                  <a:srgbClr val="36573B"/>
                </a:solidFill>
                <a:latin typeface="Gotham"/>
                <a:ea typeface="Gotham"/>
                <a:cs typeface="Gotham"/>
                <a:sym typeface="Gotham"/>
              </a:rPr>
              <a:t>Note: </a:t>
            </a:r>
            <a:r>
              <a:rPr lang="en-US" sz="3886" dirty="0">
                <a:solidFill>
                  <a:srgbClr val="36573B"/>
                </a:solidFill>
                <a:latin typeface="Gotham"/>
                <a:ea typeface="Gotham"/>
                <a:cs typeface="Gotham"/>
                <a:sym typeface="Gotham"/>
              </a:rPr>
              <a:t>Minimum 12% growth against LY Quarter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2061657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99291ED-D251-1C3E-3B98-420A074CB621}"/>
              </a:ext>
            </a:extLst>
          </p:cNvPr>
          <p:cNvGrpSpPr/>
          <p:nvPr/>
        </p:nvGrpSpPr>
        <p:grpSpPr>
          <a:xfrm>
            <a:off x="1641872" y="2907081"/>
            <a:ext cx="13935507" cy="1103916"/>
            <a:chOff x="1703657" y="2643868"/>
            <a:chExt cx="13935507" cy="1103916"/>
          </a:xfrm>
        </p:grpSpPr>
        <p:sp>
          <p:nvSpPr>
            <p:cNvPr id="8" name="TextBox 8"/>
            <p:cNvSpPr txBox="1"/>
            <p:nvPr/>
          </p:nvSpPr>
          <p:spPr>
            <a:xfrm>
              <a:off x="5515740" y="2740849"/>
              <a:ext cx="10123424" cy="9103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576"/>
                </a:lnSpc>
                <a:spcBef>
                  <a:spcPct val="0"/>
                </a:spcBef>
              </a:pPr>
              <a:r>
                <a:rPr lang="en-US" sz="5828" b="1" dirty="0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Annique Rooibos Voucher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703657" y="2643868"/>
              <a:ext cx="4077401" cy="11039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79"/>
                </a:lnSpc>
                <a:spcBef>
                  <a:spcPct val="0"/>
                </a:spcBef>
              </a:pPr>
              <a:r>
                <a:rPr lang="en-US" sz="6830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2 000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59492" y="4271466"/>
            <a:ext cx="17769016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778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Band 3 GROWTH : R 20 001 - R 50 000 Sales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C684F90-897D-B8D6-4C21-59054759E3D3}"/>
              </a:ext>
            </a:extLst>
          </p:cNvPr>
          <p:cNvGrpSpPr/>
          <p:nvPr/>
        </p:nvGrpSpPr>
        <p:grpSpPr>
          <a:xfrm>
            <a:off x="813730" y="5903070"/>
            <a:ext cx="16633750" cy="2894585"/>
            <a:chOff x="712945" y="5990872"/>
            <a:chExt cx="16633750" cy="2894585"/>
          </a:xfrm>
        </p:grpSpPr>
        <p:sp>
          <p:nvSpPr>
            <p:cNvPr id="11" name="TextBox 11"/>
            <p:cNvSpPr txBox="1"/>
            <p:nvPr/>
          </p:nvSpPr>
          <p:spPr>
            <a:xfrm>
              <a:off x="6789545" y="5990872"/>
              <a:ext cx="4077401" cy="11039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879"/>
                </a:lnSpc>
                <a:spcBef>
                  <a:spcPct val="0"/>
                </a:spcBef>
              </a:pPr>
              <a:r>
                <a:rPr lang="en-US" sz="6830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OR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12945" y="7198905"/>
              <a:ext cx="16633750" cy="16865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778"/>
                </a:lnSpc>
                <a:spcBef>
                  <a:spcPct val="0"/>
                </a:spcBef>
              </a:pPr>
              <a:r>
                <a:rPr lang="en-US" sz="5214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Downline Growth of between R 6 667 - R 16 666 per month for 3 months</a:t>
              </a:r>
            </a:p>
          </p:txBody>
        </p:sp>
      </p:grpSp>
      <p:sp>
        <p:nvSpPr>
          <p:cNvPr id="15" name="TextBox 13">
            <a:extLst>
              <a:ext uri="{FF2B5EF4-FFF2-40B4-BE49-F238E27FC236}">
                <a16:creationId xmlns:a16="http://schemas.microsoft.com/office/drawing/2014/main" id="{7FB69440-2048-E6CB-8CCD-1C0F6F4AA454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DOWNLINE SALES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6DE6A81D-4BA1-94BF-5D85-B4B8ED0BC983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Quarter 1 &amp; 2 Rewards </a:t>
            </a: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9EBE1499-2CC7-EFCA-AF2B-3EA687C1D4E9}"/>
              </a:ext>
            </a:extLst>
          </p:cNvPr>
          <p:cNvSpPr txBox="1"/>
          <p:nvPr/>
        </p:nvSpPr>
        <p:spPr>
          <a:xfrm>
            <a:off x="3203931" y="8999201"/>
            <a:ext cx="11880137" cy="626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51"/>
              </a:lnSpc>
              <a:spcBef>
                <a:spcPct val="0"/>
              </a:spcBef>
            </a:pPr>
            <a:r>
              <a:rPr lang="en-US" sz="3886" b="1" dirty="0">
                <a:solidFill>
                  <a:srgbClr val="36573B"/>
                </a:solidFill>
                <a:latin typeface="Gotham"/>
                <a:ea typeface="Gotham"/>
                <a:cs typeface="Gotham"/>
                <a:sym typeface="Gotham"/>
              </a:rPr>
              <a:t>Note: </a:t>
            </a:r>
            <a:r>
              <a:rPr lang="en-US" sz="3886" dirty="0">
                <a:solidFill>
                  <a:srgbClr val="36573B"/>
                </a:solidFill>
                <a:latin typeface="Gotham"/>
                <a:ea typeface="Gotham"/>
                <a:cs typeface="Gotham"/>
                <a:sym typeface="Gotham"/>
              </a:rPr>
              <a:t>Minimum 12% growth against LY Quarter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2061657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7" name="TextBox 7"/>
          <p:cNvSpPr txBox="1"/>
          <p:nvPr/>
        </p:nvSpPr>
        <p:spPr>
          <a:xfrm>
            <a:off x="827127" y="2546695"/>
            <a:ext cx="16633750" cy="1031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616"/>
              </a:lnSpc>
              <a:spcBef>
                <a:spcPct val="0"/>
              </a:spcBef>
            </a:pPr>
            <a:r>
              <a:rPr lang="en-US" sz="6628" b="1">
                <a:solidFill>
                  <a:srgbClr val="911A14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B6C3A99-947F-3547-3F2C-95295D917734}"/>
              </a:ext>
            </a:extLst>
          </p:cNvPr>
          <p:cNvGrpSpPr/>
          <p:nvPr/>
        </p:nvGrpSpPr>
        <p:grpSpPr>
          <a:xfrm>
            <a:off x="2150010" y="2874043"/>
            <a:ext cx="13987980" cy="1103916"/>
            <a:chOff x="2150010" y="2613616"/>
            <a:chExt cx="13987980" cy="1103916"/>
          </a:xfrm>
        </p:grpSpPr>
        <p:sp>
          <p:nvSpPr>
            <p:cNvPr id="8" name="TextBox 8"/>
            <p:cNvSpPr txBox="1"/>
            <p:nvPr/>
          </p:nvSpPr>
          <p:spPr>
            <a:xfrm>
              <a:off x="6014566" y="2710417"/>
              <a:ext cx="10123424" cy="9103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576"/>
                </a:lnSpc>
                <a:spcBef>
                  <a:spcPct val="0"/>
                </a:spcBef>
              </a:pPr>
              <a:r>
                <a:rPr lang="en-US" sz="5828" b="1" dirty="0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Annique Rooibos Voucher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150010" y="2613616"/>
              <a:ext cx="4077401" cy="11039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79"/>
                </a:lnSpc>
                <a:spcBef>
                  <a:spcPct val="0"/>
                </a:spcBef>
              </a:pPr>
              <a:r>
                <a:rPr lang="en-US" sz="6830" b="1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3 000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97119" y="4323275"/>
            <a:ext cx="17893762" cy="820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6778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Band 4 GROWTH : R 50 001 - R 100 000  Sales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6EE428D-A26F-5B4E-BA42-A9CEFA415187}"/>
              </a:ext>
            </a:extLst>
          </p:cNvPr>
          <p:cNvGrpSpPr/>
          <p:nvPr/>
        </p:nvGrpSpPr>
        <p:grpSpPr>
          <a:xfrm>
            <a:off x="827127" y="5664355"/>
            <a:ext cx="16633750" cy="2967222"/>
            <a:chOff x="827127" y="5664355"/>
            <a:chExt cx="16633750" cy="2967222"/>
          </a:xfrm>
        </p:grpSpPr>
        <p:sp>
          <p:nvSpPr>
            <p:cNvPr id="11" name="TextBox 11"/>
            <p:cNvSpPr txBox="1"/>
            <p:nvPr/>
          </p:nvSpPr>
          <p:spPr>
            <a:xfrm>
              <a:off x="7091904" y="5664355"/>
              <a:ext cx="4077401" cy="11039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879"/>
                </a:lnSpc>
                <a:spcBef>
                  <a:spcPct val="0"/>
                </a:spcBef>
              </a:pPr>
              <a:r>
                <a:rPr lang="en-US" sz="6830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OR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27127" y="6945025"/>
              <a:ext cx="16633750" cy="16865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778"/>
                </a:lnSpc>
                <a:spcBef>
                  <a:spcPct val="0"/>
                </a:spcBef>
              </a:pPr>
              <a:r>
                <a:rPr lang="en-US" sz="5214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Downline Sales growth of between R 16 667 -       R 33 333 per month for 3 months</a:t>
              </a:r>
            </a:p>
          </p:txBody>
        </p:sp>
      </p:grpSp>
      <p:sp>
        <p:nvSpPr>
          <p:cNvPr id="15" name="TextBox 13">
            <a:extLst>
              <a:ext uri="{FF2B5EF4-FFF2-40B4-BE49-F238E27FC236}">
                <a16:creationId xmlns:a16="http://schemas.microsoft.com/office/drawing/2014/main" id="{EB28AF16-7F42-2259-50ED-63C3784A4B57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DOWNLINE SALES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152F5B02-D308-AAC1-E38C-161F11A14ABF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Quarter 1 &amp; 2 Rewards</a:t>
            </a: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E42C5DCE-7BFF-7585-CCAA-67B38BD101C0}"/>
              </a:ext>
            </a:extLst>
          </p:cNvPr>
          <p:cNvSpPr txBox="1"/>
          <p:nvPr/>
        </p:nvSpPr>
        <p:spPr>
          <a:xfrm>
            <a:off x="3203931" y="8850034"/>
            <a:ext cx="11880137" cy="626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51"/>
              </a:lnSpc>
              <a:spcBef>
                <a:spcPct val="0"/>
              </a:spcBef>
            </a:pPr>
            <a:r>
              <a:rPr lang="en-US" sz="3886" b="1" dirty="0">
                <a:solidFill>
                  <a:srgbClr val="36573B"/>
                </a:solidFill>
                <a:latin typeface="Gotham"/>
                <a:ea typeface="Gotham"/>
                <a:cs typeface="Gotham"/>
                <a:sym typeface="Gotham"/>
              </a:rPr>
              <a:t>Note: </a:t>
            </a:r>
            <a:r>
              <a:rPr lang="en-US" sz="3886" dirty="0">
                <a:solidFill>
                  <a:srgbClr val="36573B"/>
                </a:solidFill>
                <a:latin typeface="Gotham"/>
                <a:ea typeface="Gotham"/>
                <a:cs typeface="Gotham"/>
                <a:sym typeface="Gotham"/>
              </a:rPr>
              <a:t>Minimum 12% growth against LY Quarter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2061657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6841E80-BDF7-9658-B2BC-1D6EB13EDB02}"/>
              </a:ext>
            </a:extLst>
          </p:cNvPr>
          <p:cNvGrpSpPr/>
          <p:nvPr/>
        </p:nvGrpSpPr>
        <p:grpSpPr>
          <a:xfrm>
            <a:off x="2159586" y="3055436"/>
            <a:ext cx="13968828" cy="1103916"/>
            <a:chOff x="2159586" y="2812529"/>
            <a:chExt cx="13968828" cy="1103916"/>
          </a:xfrm>
        </p:grpSpPr>
        <p:sp>
          <p:nvSpPr>
            <p:cNvPr id="8" name="TextBox 8"/>
            <p:cNvSpPr txBox="1"/>
            <p:nvPr/>
          </p:nvSpPr>
          <p:spPr>
            <a:xfrm>
              <a:off x="6004990" y="2924643"/>
              <a:ext cx="10123424" cy="9103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576"/>
                </a:lnSpc>
                <a:spcBef>
                  <a:spcPct val="0"/>
                </a:spcBef>
              </a:pPr>
              <a:r>
                <a:rPr lang="en-US" sz="5828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Annique Rooibos Voucher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159586" y="2812529"/>
              <a:ext cx="4077401" cy="11039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79"/>
                </a:lnSpc>
                <a:spcBef>
                  <a:spcPct val="0"/>
                </a:spcBef>
              </a:pPr>
              <a:r>
                <a:rPr lang="en-US" sz="6830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5 000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27123" y="4271466"/>
            <a:ext cx="16633750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78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Band 5 GROWTH : R 101 000+ Sales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83BDB24-3DA8-F5F9-71C5-E6890AEF8F8B}"/>
              </a:ext>
            </a:extLst>
          </p:cNvPr>
          <p:cNvGrpSpPr/>
          <p:nvPr/>
        </p:nvGrpSpPr>
        <p:grpSpPr>
          <a:xfrm>
            <a:off x="827123" y="5337102"/>
            <a:ext cx="16633750" cy="2945221"/>
            <a:chOff x="827123" y="5337102"/>
            <a:chExt cx="16633750" cy="2945221"/>
          </a:xfrm>
        </p:grpSpPr>
        <p:sp>
          <p:nvSpPr>
            <p:cNvPr id="11" name="TextBox 11"/>
            <p:cNvSpPr txBox="1"/>
            <p:nvPr/>
          </p:nvSpPr>
          <p:spPr>
            <a:xfrm>
              <a:off x="7031417" y="5337102"/>
              <a:ext cx="4077401" cy="11039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879"/>
                </a:lnSpc>
                <a:spcBef>
                  <a:spcPct val="0"/>
                </a:spcBef>
              </a:pPr>
              <a:r>
                <a:rPr lang="en-US" sz="6830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OR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27123" y="6595771"/>
              <a:ext cx="16633750" cy="16865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778"/>
                </a:lnSpc>
                <a:spcBef>
                  <a:spcPct val="0"/>
                </a:spcBef>
              </a:pPr>
              <a:r>
                <a:rPr lang="en-US" sz="5214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Downline Sales growth of R 33 666+ per month for 3 months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203927" y="8500780"/>
            <a:ext cx="11880137" cy="626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51"/>
              </a:lnSpc>
              <a:spcBef>
                <a:spcPct val="0"/>
              </a:spcBef>
            </a:pPr>
            <a:r>
              <a:rPr lang="en-US" sz="3886" b="1" dirty="0">
                <a:solidFill>
                  <a:srgbClr val="36573B"/>
                </a:solidFill>
                <a:latin typeface="Gotham"/>
                <a:ea typeface="Gotham"/>
                <a:cs typeface="Gotham"/>
                <a:sym typeface="Gotham"/>
              </a:rPr>
              <a:t>Note: </a:t>
            </a:r>
            <a:r>
              <a:rPr lang="en-US" sz="3886" dirty="0">
                <a:solidFill>
                  <a:srgbClr val="36573B"/>
                </a:solidFill>
                <a:latin typeface="Gotham"/>
                <a:ea typeface="Gotham"/>
                <a:cs typeface="Gotham"/>
                <a:sym typeface="Gotham"/>
              </a:rPr>
              <a:t>Minimum 12% growth against LY Quarter</a:t>
            </a: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9CC2D200-0A04-661C-B90B-EC9BDB0F57A9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DOWNLINE SALES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4413FFA6-5E7C-EAED-C5AD-73C50A5030C9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Quarter 1 &amp; 2 Rewards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2061657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6" name="Freeform 6"/>
          <p:cNvSpPr/>
          <p:nvPr/>
        </p:nvSpPr>
        <p:spPr>
          <a:xfrm>
            <a:off x="8363335" y="5032880"/>
            <a:ext cx="9430976" cy="4986628"/>
          </a:xfrm>
          <a:custGeom>
            <a:avLst/>
            <a:gdLst/>
            <a:ahLst/>
            <a:cxnLst/>
            <a:rect l="l" t="t" r="r" b="b"/>
            <a:pathLst>
              <a:path w="9430976" h="4986628">
                <a:moveTo>
                  <a:pt x="0" y="0"/>
                </a:moveTo>
                <a:lnTo>
                  <a:pt x="9430975" y="0"/>
                </a:lnTo>
                <a:lnTo>
                  <a:pt x="9430975" y="4986628"/>
                </a:lnTo>
                <a:lnTo>
                  <a:pt x="0" y="49866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  <p:grpSp>
        <p:nvGrpSpPr>
          <p:cNvPr id="7" name="Group 7"/>
          <p:cNvGrpSpPr/>
          <p:nvPr/>
        </p:nvGrpSpPr>
        <p:grpSpPr>
          <a:xfrm>
            <a:off x="432136" y="5032880"/>
            <a:ext cx="7332051" cy="6429106"/>
            <a:chOff x="0" y="0"/>
            <a:chExt cx="1732424" cy="15190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32424" cy="1519075"/>
            </a:xfrm>
            <a:custGeom>
              <a:avLst/>
              <a:gdLst/>
              <a:ahLst/>
              <a:cxnLst/>
              <a:rect l="l" t="t" r="r" b="b"/>
              <a:pathLst>
                <a:path w="1732424" h="1519075">
                  <a:moveTo>
                    <a:pt x="0" y="50800"/>
                  </a:moveTo>
                  <a:lnTo>
                    <a:pt x="866212" y="0"/>
                  </a:lnTo>
                  <a:lnTo>
                    <a:pt x="1732424" y="50800"/>
                  </a:lnTo>
                  <a:lnTo>
                    <a:pt x="1732424" y="1468275"/>
                  </a:lnTo>
                  <a:lnTo>
                    <a:pt x="866212" y="1519075"/>
                  </a:lnTo>
                  <a:lnTo>
                    <a:pt x="0" y="146827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175"/>
              <a:ext cx="1732424" cy="1496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08580" y="2131184"/>
            <a:ext cx="6801932" cy="2756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05"/>
              </a:lnSpc>
              <a:spcBef>
                <a:spcPct val="0"/>
              </a:spcBef>
            </a:pPr>
            <a:r>
              <a:rPr lang="en-US" sz="5619" b="1" dirty="0">
                <a:solidFill>
                  <a:srgbClr val="911A14"/>
                </a:solidFill>
                <a:latin typeface="Gotham Bold"/>
                <a:ea typeface="Gotham Bold"/>
                <a:cs typeface="Gotham Bold"/>
                <a:sym typeface="Gotham Bold"/>
              </a:rPr>
              <a:t>Quarter 1 : </a:t>
            </a:r>
          </a:p>
          <a:p>
            <a:pPr marL="0" lvl="0" indent="0" algn="ctr">
              <a:lnSpc>
                <a:spcPts val="7305"/>
              </a:lnSpc>
              <a:spcBef>
                <a:spcPct val="0"/>
              </a:spcBef>
            </a:pPr>
            <a:r>
              <a:rPr lang="en-US" sz="5619" b="1" dirty="0">
                <a:solidFill>
                  <a:srgbClr val="911A14"/>
                </a:solidFill>
                <a:latin typeface="Gotham Bold"/>
                <a:ea typeface="Gotham Bold"/>
                <a:cs typeface="Gotham Bold"/>
                <a:sym typeface="Gotham Bold"/>
              </a:rPr>
              <a:t>1 July - 30 September 2026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951940" y="2143757"/>
            <a:ext cx="6801932" cy="274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05"/>
              </a:lnSpc>
              <a:spcBef>
                <a:spcPct val="0"/>
              </a:spcBef>
            </a:pPr>
            <a:r>
              <a:rPr lang="en-US" sz="5619" b="1">
                <a:solidFill>
                  <a:srgbClr val="911A14"/>
                </a:solidFill>
                <a:latin typeface="Gotham Bold"/>
                <a:ea typeface="Gotham Bold"/>
                <a:cs typeface="Gotham Bold"/>
                <a:sym typeface="Gotham Bold"/>
              </a:rPr>
              <a:t>Quarter 2 :  </a:t>
            </a:r>
          </a:p>
          <a:p>
            <a:pPr marL="0" lvl="0" indent="0" algn="ctr">
              <a:lnSpc>
                <a:spcPts val="7305"/>
              </a:lnSpc>
              <a:spcBef>
                <a:spcPct val="0"/>
              </a:spcBef>
            </a:pPr>
            <a:r>
              <a:rPr lang="en-US" sz="5619" b="1">
                <a:solidFill>
                  <a:srgbClr val="911A14"/>
                </a:solidFill>
                <a:latin typeface="Gotham Bold"/>
                <a:ea typeface="Gotham Bold"/>
                <a:cs typeface="Gotham Bold"/>
                <a:sym typeface="Gotham Bold"/>
              </a:rPr>
              <a:t>1 October - 31 December 2026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08580" y="5661530"/>
            <a:ext cx="6179163" cy="948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56"/>
              </a:lnSpc>
              <a:spcBef>
                <a:spcPct val="0"/>
              </a:spcBef>
            </a:pPr>
            <a:r>
              <a:rPr lang="en-US" sz="5812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Downline Sales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08580" y="6567769"/>
            <a:ext cx="6179163" cy="3218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867"/>
              </a:lnSpc>
              <a:spcBef>
                <a:spcPct val="0"/>
              </a:spcBef>
            </a:pPr>
            <a:r>
              <a:rPr lang="en-US" sz="9897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GROWTH R-sales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FDA3F3F5-E96D-FDB8-EB46-0D97C6159F55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DOWNLINE SALES</a:t>
            </a: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AC2D8AE1-2F97-ECB2-79EB-F130A22D07F3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Quarterly Rewards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9">
            <a:extLst>
              <a:ext uri="{FF2B5EF4-FFF2-40B4-BE49-F238E27FC236}">
                <a16:creationId xmlns:a16="http://schemas.microsoft.com/office/drawing/2014/main" id="{AA6765F5-8834-0DB9-76D6-B5AFA55603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986" t="18075" r="1748" b="23032"/>
          <a:stretch>
            <a:fillRect/>
          </a:stretch>
        </p:blipFill>
        <p:spPr>
          <a:xfrm>
            <a:off x="13283939" y="2067703"/>
            <a:ext cx="5086210" cy="826805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78443" y="2075944"/>
            <a:ext cx="12673583" cy="1467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07"/>
              </a:lnSpc>
              <a:spcBef>
                <a:spcPct val="0"/>
              </a:spcBef>
            </a:pPr>
            <a:r>
              <a:rPr lang="en-US" sz="4467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Is there a minimum Downline Sales to participate in the Rewards?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8443" y="3552667"/>
            <a:ext cx="12673583" cy="1834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5"/>
              </a:lnSpc>
            </a:pPr>
            <a:r>
              <a:rPr lang="en-US" sz="4996" b="1" dirty="0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YES,</a:t>
            </a:r>
          </a:p>
          <a:p>
            <a:pPr marL="0" lvl="0" indent="0" algn="ctr">
              <a:lnSpc>
                <a:spcPts val="4026"/>
              </a:lnSpc>
              <a:spcBef>
                <a:spcPct val="0"/>
              </a:spcBef>
            </a:pPr>
            <a:r>
              <a:rPr lang="en-US" sz="309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your minimum Downline Sales for the quarter last year must be </a:t>
            </a:r>
            <a:r>
              <a:rPr lang="en-US" sz="3097" b="1" dirty="0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 3 000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78443" y="5425452"/>
            <a:ext cx="12673583" cy="1384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47"/>
              </a:lnSpc>
              <a:spcBef>
                <a:spcPct val="0"/>
              </a:spcBef>
            </a:pPr>
            <a:r>
              <a:rPr lang="en-US" sz="4267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Can a newly registered Consultant participate in the Downline Sales Rewards?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1073E53-47B9-890F-CAA4-D3CD19CCE8F0}"/>
              </a:ext>
            </a:extLst>
          </p:cNvPr>
          <p:cNvGrpSpPr/>
          <p:nvPr/>
        </p:nvGrpSpPr>
        <p:grpSpPr>
          <a:xfrm>
            <a:off x="278443" y="6914373"/>
            <a:ext cx="12673583" cy="3325002"/>
            <a:chOff x="278443" y="6914373"/>
            <a:chExt cx="12673583" cy="3325002"/>
          </a:xfrm>
        </p:grpSpPr>
        <p:sp>
          <p:nvSpPr>
            <p:cNvPr id="13" name="TextBox 13"/>
            <p:cNvSpPr txBox="1"/>
            <p:nvPr/>
          </p:nvSpPr>
          <p:spPr>
            <a:xfrm>
              <a:off x="278443" y="6914373"/>
              <a:ext cx="12673583" cy="18346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95"/>
                </a:lnSpc>
              </a:pPr>
              <a:r>
                <a:rPr lang="en-US" sz="4996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NO,</a:t>
              </a:r>
            </a:p>
            <a:p>
              <a:pPr marL="0" lvl="0" indent="0" algn="ctr">
                <a:lnSpc>
                  <a:spcPts val="4026"/>
                </a:lnSpc>
                <a:spcBef>
                  <a:spcPct val="0"/>
                </a:spcBef>
              </a:pPr>
              <a:r>
                <a:rPr lang="en-US" sz="3097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a newly registered Consultant in the quarter cannot participate as they will participate in the </a:t>
              </a:r>
              <a:r>
                <a:rPr lang="en-US" sz="3097" b="1" dirty="0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Fast Start </a:t>
              </a:r>
              <a:r>
                <a:rPr lang="en-US" sz="3097" b="1" dirty="0" err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Programme</a:t>
              </a:r>
              <a:endParaRPr lang="en-US" sz="3097" b="1" dirty="0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  <p:sp>
          <p:nvSpPr>
            <p:cNvPr id="14" name="Freeform 14"/>
            <p:cNvSpPr/>
            <p:nvPr/>
          </p:nvSpPr>
          <p:spPr>
            <a:xfrm>
              <a:off x="1866173" y="8910983"/>
              <a:ext cx="9498123" cy="1328392"/>
            </a:xfrm>
            <a:custGeom>
              <a:avLst/>
              <a:gdLst/>
              <a:ahLst/>
              <a:cxnLst/>
              <a:rect l="l" t="t" r="r" b="b"/>
              <a:pathLst>
                <a:path w="9498123" h="1328392">
                  <a:moveTo>
                    <a:pt x="0" y="0"/>
                  </a:moveTo>
                  <a:lnTo>
                    <a:pt x="9498123" y="0"/>
                  </a:lnTo>
                  <a:lnTo>
                    <a:pt x="9498123" y="1328392"/>
                  </a:lnTo>
                  <a:lnTo>
                    <a:pt x="0" y="13283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405868"/>
              </a:stretch>
            </a:blipFill>
          </p:spPr>
          <p:txBody>
            <a:bodyPr/>
            <a:lstStyle/>
            <a:p>
              <a:endParaRPr lang="en-ZA"/>
            </a:p>
          </p:txBody>
        </p:sp>
      </p:grpSp>
      <p:sp>
        <p:nvSpPr>
          <p:cNvPr id="26" name="AutoShape 8">
            <a:extLst>
              <a:ext uri="{FF2B5EF4-FFF2-40B4-BE49-F238E27FC236}">
                <a16:creationId xmlns:a16="http://schemas.microsoft.com/office/drawing/2014/main" id="{6BA43BE7-1A11-9D77-05E1-E71AEA4303AE}"/>
              </a:ext>
            </a:extLst>
          </p:cNvPr>
          <p:cNvSpPr/>
          <p:nvPr/>
        </p:nvSpPr>
        <p:spPr>
          <a:xfrm flipH="1" flipV="1">
            <a:off x="13210593" y="142197"/>
            <a:ext cx="73341" cy="1014289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27" name="Group 2"/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28" name="Freeform 3"/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9" name="TextBox 4"/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30" name="AutoShape 5"/>
          <p:cNvSpPr/>
          <p:nvPr/>
        </p:nvSpPr>
        <p:spPr>
          <a:xfrm>
            <a:off x="0" y="204216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31" name="TextBox 6"/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QUESTIONS  &amp;  ANSWERS</a:t>
            </a:r>
          </a:p>
        </p:txBody>
      </p:sp>
      <p:sp>
        <p:nvSpPr>
          <p:cNvPr id="32" name="TextBox 7"/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Downline Sales – Quarterly Rewards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266090" y="4192817"/>
            <a:ext cx="12678413" cy="638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15"/>
              </a:lnSpc>
              <a:spcBef>
                <a:spcPct val="0"/>
              </a:spcBef>
            </a:pPr>
            <a:r>
              <a:rPr lang="en-US" sz="3935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What is the 70/30 rule?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66090" y="5003154"/>
            <a:ext cx="12678413" cy="1398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3"/>
              </a:lnSpc>
            </a:pPr>
            <a:r>
              <a:rPr lang="en-US" sz="2856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If you and one of your Downline Consultants fall into the same band and your Downline Consultant's Sales are more than 70% </a:t>
            </a:r>
          </a:p>
          <a:p>
            <a:pPr marL="0" lvl="0" indent="0" algn="ctr">
              <a:lnSpc>
                <a:spcPts val="3713"/>
              </a:lnSpc>
              <a:spcBef>
                <a:spcPct val="0"/>
              </a:spcBef>
            </a:pPr>
            <a:r>
              <a:rPr lang="en-US" sz="2856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of your Sales, your Consultant will qualify for the gift and not you.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6839" y="6658850"/>
            <a:ext cx="12936915" cy="1800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4"/>
              </a:lnSpc>
            </a:pPr>
            <a:r>
              <a:rPr lang="en-US" sz="2965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Example :</a:t>
            </a:r>
            <a:r>
              <a:rPr lang="en-US" sz="2965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Your sales growth = R 80 000 </a:t>
            </a:r>
            <a:r>
              <a:rPr lang="en-US" sz="2965" b="1" dirty="0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(Band 4)</a:t>
            </a:r>
          </a:p>
          <a:p>
            <a:pPr algn="ctr">
              <a:lnSpc>
                <a:spcPts val="3854"/>
              </a:lnSpc>
            </a:pPr>
            <a:r>
              <a:rPr lang="en-US" sz="2965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Your Downline Consultant Sales Growth </a:t>
            </a:r>
            <a:r>
              <a:rPr lang="en-US" sz="2965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= R 60 000</a:t>
            </a:r>
            <a:r>
              <a:rPr lang="en-US" sz="2965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2965" b="1" dirty="0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(Band 4)</a:t>
            </a:r>
          </a:p>
          <a:p>
            <a:pPr algn="ctr">
              <a:lnSpc>
                <a:spcPts val="2555"/>
              </a:lnSpc>
            </a:pPr>
            <a:r>
              <a:rPr lang="en-US" sz="1965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</a:p>
          <a:p>
            <a:pPr marL="0" lvl="0" indent="0" algn="ctr">
              <a:lnSpc>
                <a:spcPts val="3854"/>
              </a:lnSpc>
              <a:spcBef>
                <a:spcPct val="0"/>
              </a:spcBef>
            </a:pPr>
            <a:r>
              <a:rPr lang="en-US" sz="2965" b="1" dirty="0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That is 75% of your Growth. Your Downline Consultant will qualify.</a:t>
            </a:r>
          </a:p>
        </p:txBody>
      </p:sp>
      <p:pic>
        <p:nvPicPr>
          <p:cNvPr id="36" name="Picture 9">
            <a:extLst>
              <a:ext uri="{FF2B5EF4-FFF2-40B4-BE49-F238E27FC236}">
                <a16:creationId xmlns:a16="http://schemas.microsoft.com/office/drawing/2014/main" id="{681A2BB9-3122-7CE1-C267-8EAD3DF377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986" t="18075" r="1748" b="23032"/>
          <a:stretch>
            <a:fillRect/>
          </a:stretch>
        </p:blipFill>
        <p:spPr>
          <a:xfrm>
            <a:off x="13283939" y="2067703"/>
            <a:ext cx="5086210" cy="8268055"/>
          </a:xfrm>
          <a:prstGeom prst="rect">
            <a:avLst/>
          </a:prstGeom>
        </p:spPr>
      </p:pic>
      <p:sp>
        <p:nvSpPr>
          <p:cNvPr id="37" name="AutoShape 8">
            <a:extLst>
              <a:ext uri="{FF2B5EF4-FFF2-40B4-BE49-F238E27FC236}">
                <a16:creationId xmlns:a16="http://schemas.microsoft.com/office/drawing/2014/main" id="{8E756FDE-33D1-5FD7-1E84-FE1E4662BC56}"/>
              </a:ext>
            </a:extLst>
          </p:cNvPr>
          <p:cNvSpPr/>
          <p:nvPr/>
        </p:nvSpPr>
        <p:spPr>
          <a:xfrm flipH="1" flipV="1">
            <a:off x="13210593" y="142197"/>
            <a:ext cx="73341" cy="1014289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38" name="Group 2">
            <a:extLst>
              <a:ext uri="{FF2B5EF4-FFF2-40B4-BE49-F238E27FC236}">
                <a16:creationId xmlns:a16="http://schemas.microsoft.com/office/drawing/2014/main" id="{321F857E-9EFB-AA54-E4D0-04D247DA1973}"/>
              </a:ext>
            </a:extLst>
          </p:cNvPr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39" name="Freeform 3">
              <a:extLst>
                <a:ext uri="{FF2B5EF4-FFF2-40B4-BE49-F238E27FC236}">
                  <a16:creationId xmlns:a16="http://schemas.microsoft.com/office/drawing/2014/main" id="{188DDBE5-315D-4A8A-6E55-CB612CDCCF2F}"/>
                </a:ext>
              </a:extLst>
            </p:cNvPr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0" name="TextBox 4">
              <a:extLst>
                <a:ext uri="{FF2B5EF4-FFF2-40B4-BE49-F238E27FC236}">
                  <a16:creationId xmlns:a16="http://schemas.microsoft.com/office/drawing/2014/main" id="{C8F4599B-46B1-E205-AFBC-57970FC03BF8}"/>
                </a:ext>
              </a:extLst>
            </p:cNvPr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41" name="AutoShape 5">
            <a:extLst>
              <a:ext uri="{FF2B5EF4-FFF2-40B4-BE49-F238E27FC236}">
                <a16:creationId xmlns:a16="http://schemas.microsoft.com/office/drawing/2014/main" id="{E5A12523-B364-1BA0-98B7-7B94EEAFA374}"/>
              </a:ext>
            </a:extLst>
          </p:cNvPr>
          <p:cNvSpPr/>
          <p:nvPr/>
        </p:nvSpPr>
        <p:spPr>
          <a:xfrm>
            <a:off x="0" y="204216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42" name="TextBox 6">
            <a:extLst>
              <a:ext uri="{FF2B5EF4-FFF2-40B4-BE49-F238E27FC236}">
                <a16:creationId xmlns:a16="http://schemas.microsoft.com/office/drawing/2014/main" id="{ABAEC1A0-1608-ABB3-BC99-10A0441016D9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QUESTIONS  &amp;  ANSWERS</a:t>
            </a:r>
          </a:p>
        </p:txBody>
      </p:sp>
      <p:sp>
        <p:nvSpPr>
          <p:cNvPr id="43" name="TextBox 7">
            <a:extLst>
              <a:ext uri="{FF2B5EF4-FFF2-40B4-BE49-F238E27FC236}">
                <a16:creationId xmlns:a16="http://schemas.microsoft.com/office/drawing/2014/main" id="{A9629178-5B99-BFB9-368D-70A31CD38736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Downline Sales – Quarterly Rewards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 rot="1116522">
            <a:off x="12223709" y="3866636"/>
            <a:ext cx="4062892" cy="6762094"/>
          </a:xfrm>
          <a:custGeom>
            <a:avLst/>
            <a:gdLst/>
            <a:ahLst/>
            <a:cxnLst/>
            <a:rect l="l" t="t" r="r" b="b"/>
            <a:pathLst>
              <a:path w="4062892" h="6762094">
                <a:moveTo>
                  <a:pt x="0" y="0"/>
                </a:moveTo>
                <a:lnTo>
                  <a:pt x="4062891" y="0"/>
                </a:lnTo>
                <a:lnTo>
                  <a:pt x="4062891" y="6762094"/>
                </a:lnTo>
                <a:lnTo>
                  <a:pt x="0" y="67620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090C2C85-6745-4BF2-D80D-63F1BDAFF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51" y="2102150"/>
            <a:ext cx="11568273" cy="818485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203216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Box 6"/>
          <p:cNvSpPr txBox="1"/>
          <p:nvPr/>
        </p:nvSpPr>
        <p:spPr>
          <a:xfrm>
            <a:off x="3742358" y="173405"/>
            <a:ext cx="11162362" cy="1068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026"/>
              </a:lnSpc>
              <a:spcBef>
                <a:spcPct val="0"/>
              </a:spcBef>
            </a:pPr>
            <a:r>
              <a:rPr lang="en-US" sz="69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FAST  START  PROGRAMME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for new Consultants and Sponsors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D9E236-FB67-2C5E-FA23-66B7E8A3C35D}"/>
              </a:ext>
            </a:extLst>
          </p:cNvPr>
          <p:cNvSpPr/>
          <p:nvPr/>
        </p:nvSpPr>
        <p:spPr>
          <a:xfrm>
            <a:off x="7124700" y="5549543"/>
            <a:ext cx="2057400" cy="1014840"/>
          </a:xfrm>
          <a:prstGeom prst="rect">
            <a:avLst/>
          </a:prstGeom>
          <a:noFill/>
          <a:ln w="5715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E5058C-2835-EC75-9206-C8FF6247717E}"/>
              </a:ext>
            </a:extLst>
          </p:cNvPr>
          <p:cNvSpPr/>
          <p:nvPr/>
        </p:nvSpPr>
        <p:spPr>
          <a:xfrm>
            <a:off x="7124700" y="6699042"/>
            <a:ext cx="2057400" cy="1324817"/>
          </a:xfrm>
          <a:prstGeom prst="rect">
            <a:avLst/>
          </a:prstGeom>
          <a:noFill/>
          <a:ln w="5715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8CCD83-E890-5C96-04CB-30D95566D80D}"/>
              </a:ext>
            </a:extLst>
          </p:cNvPr>
          <p:cNvSpPr/>
          <p:nvPr/>
        </p:nvSpPr>
        <p:spPr>
          <a:xfrm>
            <a:off x="9281988" y="5534455"/>
            <a:ext cx="982152" cy="296118"/>
          </a:xfrm>
          <a:prstGeom prst="rect">
            <a:avLst/>
          </a:prstGeom>
          <a:noFill/>
          <a:ln w="5715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43E05DE-0CBC-6AC8-85B6-B3312924EC04}"/>
              </a:ext>
            </a:extLst>
          </p:cNvPr>
          <p:cNvSpPr/>
          <p:nvPr/>
        </p:nvSpPr>
        <p:spPr>
          <a:xfrm>
            <a:off x="9281988" y="5900594"/>
            <a:ext cx="982152" cy="296118"/>
          </a:xfrm>
          <a:prstGeom prst="rect">
            <a:avLst/>
          </a:prstGeom>
          <a:noFill/>
          <a:ln w="5715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20E639-CF0D-88EB-0FD4-C20B28ACF877}"/>
              </a:ext>
            </a:extLst>
          </p:cNvPr>
          <p:cNvSpPr/>
          <p:nvPr/>
        </p:nvSpPr>
        <p:spPr>
          <a:xfrm>
            <a:off x="9281988" y="6268265"/>
            <a:ext cx="982152" cy="296118"/>
          </a:xfrm>
          <a:prstGeom prst="rect">
            <a:avLst/>
          </a:prstGeom>
          <a:noFill/>
          <a:ln w="5715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433374-0CB0-EFB9-AAB2-B4B37423B5C6}"/>
              </a:ext>
            </a:extLst>
          </p:cNvPr>
          <p:cNvSpPr/>
          <p:nvPr/>
        </p:nvSpPr>
        <p:spPr>
          <a:xfrm>
            <a:off x="9274368" y="8147423"/>
            <a:ext cx="1005760" cy="296118"/>
          </a:xfrm>
          <a:prstGeom prst="rect">
            <a:avLst/>
          </a:prstGeom>
          <a:noFill/>
          <a:ln w="5715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B67BD1A-3907-73C6-750E-23D76991F53A}"/>
              </a:ext>
            </a:extLst>
          </p:cNvPr>
          <p:cNvSpPr/>
          <p:nvPr/>
        </p:nvSpPr>
        <p:spPr>
          <a:xfrm>
            <a:off x="10388527" y="5532120"/>
            <a:ext cx="1481777" cy="296118"/>
          </a:xfrm>
          <a:prstGeom prst="rect">
            <a:avLst/>
          </a:prstGeom>
          <a:noFill/>
          <a:ln w="5715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724720-1811-3C13-AB8C-2C3E428EAE73}"/>
              </a:ext>
            </a:extLst>
          </p:cNvPr>
          <p:cNvSpPr/>
          <p:nvPr/>
        </p:nvSpPr>
        <p:spPr>
          <a:xfrm>
            <a:off x="10403189" y="5899001"/>
            <a:ext cx="1479809" cy="296118"/>
          </a:xfrm>
          <a:prstGeom prst="rect">
            <a:avLst/>
          </a:prstGeom>
          <a:noFill/>
          <a:ln w="5715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BD89DC-0CAF-D20D-5C52-D8C8806FBEFD}"/>
              </a:ext>
            </a:extLst>
          </p:cNvPr>
          <p:cNvSpPr/>
          <p:nvPr/>
        </p:nvSpPr>
        <p:spPr>
          <a:xfrm>
            <a:off x="10401221" y="6274459"/>
            <a:ext cx="1481777" cy="296118"/>
          </a:xfrm>
          <a:prstGeom prst="rect">
            <a:avLst/>
          </a:prstGeom>
          <a:noFill/>
          <a:ln w="5715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3622EBA-C871-4E12-9941-4100921D0E55}"/>
              </a:ext>
            </a:extLst>
          </p:cNvPr>
          <p:cNvSpPr/>
          <p:nvPr/>
        </p:nvSpPr>
        <p:spPr>
          <a:xfrm>
            <a:off x="10403189" y="7684324"/>
            <a:ext cx="1481777" cy="296118"/>
          </a:xfrm>
          <a:prstGeom prst="rect">
            <a:avLst/>
          </a:prstGeom>
          <a:noFill/>
          <a:ln w="5715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8AD0134-CBCD-D9A1-AAF8-C15E11ED4A83}"/>
              </a:ext>
            </a:extLst>
          </p:cNvPr>
          <p:cNvSpPr/>
          <p:nvPr/>
        </p:nvSpPr>
        <p:spPr>
          <a:xfrm>
            <a:off x="10401221" y="8147423"/>
            <a:ext cx="1481777" cy="296118"/>
          </a:xfrm>
          <a:prstGeom prst="rect">
            <a:avLst/>
          </a:prstGeom>
          <a:noFill/>
          <a:ln w="5715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B3CED6F-0357-57E0-61D9-861B930977CC}"/>
              </a:ext>
            </a:extLst>
          </p:cNvPr>
          <p:cNvSpPr/>
          <p:nvPr/>
        </p:nvSpPr>
        <p:spPr>
          <a:xfrm>
            <a:off x="11989917" y="5549544"/>
            <a:ext cx="1529233" cy="2893998"/>
          </a:xfrm>
          <a:prstGeom prst="rect">
            <a:avLst/>
          </a:prstGeom>
          <a:noFill/>
          <a:ln w="5715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3E7D389-136A-8ACF-7D38-FA272A840418}"/>
              </a:ext>
            </a:extLst>
          </p:cNvPr>
          <p:cNvSpPr txBox="1"/>
          <p:nvPr/>
        </p:nvSpPr>
        <p:spPr>
          <a:xfrm>
            <a:off x="12960136" y="514258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12</a:t>
            </a:r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5" grpId="0" animBg="1"/>
      <p:bldP spid="16" grpId="0" animBg="1"/>
      <p:bldP spid="17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178199" y="2223592"/>
            <a:ext cx="13032394" cy="1338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355"/>
              </a:lnSpc>
              <a:spcBef>
                <a:spcPct val="0"/>
              </a:spcBef>
            </a:pPr>
            <a:r>
              <a:rPr lang="en-US" sz="4119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Is your Personal Sales included in your Downline Sales?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86940" y="4095023"/>
            <a:ext cx="11551995" cy="1801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95"/>
              </a:lnSpc>
            </a:pPr>
            <a:r>
              <a:rPr lang="en-US" sz="4996" b="1" dirty="0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YES,</a:t>
            </a:r>
          </a:p>
          <a:p>
            <a:pPr marL="0" lvl="0" indent="0" algn="ctr">
              <a:lnSpc>
                <a:spcPts val="3896"/>
              </a:lnSpc>
              <a:spcBef>
                <a:spcPct val="0"/>
              </a:spcBef>
            </a:pPr>
            <a:r>
              <a:rPr lang="en-US" sz="299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but your Personal Sales need to be less that 40% to qualify in the Downline Sales Rewards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0F068FF-17B5-B44D-5876-654EADAD6C25}"/>
              </a:ext>
            </a:extLst>
          </p:cNvPr>
          <p:cNvGrpSpPr/>
          <p:nvPr/>
        </p:nvGrpSpPr>
        <p:grpSpPr>
          <a:xfrm>
            <a:off x="786940" y="6349520"/>
            <a:ext cx="11551995" cy="3333476"/>
            <a:chOff x="786940" y="6349520"/>
            <a:chExt cx="11551995" cy="333347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B6DD98A-BFE3-ABBA-BB0C-ECFE5E56E887}"/>
                </a:ext>
              </a:extLst>
            </p:cNvPr>
            <p:cNvSpPr txBox="1"/>
            <p:nvPr/>
          </p:nvSpPr>
          <p:spPr>
            <a:xfrm>
              <a:off x="1534814" y="7128451"/>
              <a:ext cx="10056245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sz="4000" dirty="0"/>
                <a:t>Your Downline Sales after growth = R 100 000</a:t>
              </a:r>
            </a:p>
            <a:p>
              <a:r>
                <a:rPr lang="en-ZA" sz="4000" dirty="0"/>
                <a:t>Your Personal Sales                          = R 50 000</a:t>
              </a:r>
            </a:p>
            <a:p>
              <a:r>
                <a:rPr lang="en-ZA" sz="4000" dirty="0"/>
                <a:t>YOUR Personal Sales = 50% of Downline Sales</a:t>
              </a:r>
            </a:p>
            <a:p>
              <a:pPr algn="ctr"/>
              <a:r>
                <a:rPr lang="en-ZA" sz="4000" b="1" dirty="0"/>
                <a:t>YOU DO NOT QUALIFY </a:t>
              </a:r>
            </a:p>
          </p:txBody>
        </p:sp>
        <p:sp>
          <p:nvSpPr>
            <p:cNvPr id="20" name="TextBox 11">
              <a:extLst>
                <a:ext uri="{FF2B5EF4-FFF2-40B4-BE49-F238E27FC236}">
                  <a16:creationId xmlns:a16="http://schemas.microsoft.com/office/drawing/2014/main" id="{30E4FF74-57A3-1391-61CB-F3D0FF1719FC}"/>
                </a:ext>
              </a:extLst>
            </p:cNvPr>
            <p:cNvSpPr txBox="1"/>
            <p:nvPr/>
          </p:nvSpPr>
          <p:spPr>
            <a:xfrm>
              <a:off x="786940" y="6349520"/>
              <a:ext cx="11551995" cy="7789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95"/>
                </a:lnSpc>
              </a:pPr>
              <a:r>
                <a:rPr lang="en-US" sz="4996" b="1" dirty="0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Example:</a:t>
              </a:r>
            </a:p>
          </p:txBody>
        </p:sp>
      </p:grpSp>
      <p:pic>
        <p:nvPicPr>
          <p:cNvPr id="33" name="Picture 9">
            <a:extLst>
              <a:ext uri="{FF2B5EF4-FFF2-40B4-BE49-F238E27FC236}">
                <a16:creationId xmlns:a16="http://schemas.microsoft.com/office/drawing/2014/main" id="{042766BF-A0A5-EE37-CCA6-444D173A8B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986" t="18075" r="1748" b="23032"/>
          <a:stretch>
            <a:fillRect/>
          </a:stretch>
        </p:blipFill>
        <p:spPr>
          <a:xfrm>
            <a:off x="13283939" y="2067703"/>
            <a:ext cx="5086210" cy="8268055"/>
          </a:xfrm>
          <a:prstGeom prst="rect">
            <a:avLst/>
          </a:prstGeom>
        </p:spPr>
      </p:pic>
      <p:sp>
        <p:nvSpPr>
          <p:cNvPr id="34" name="AutoShape 8">
            <a:extLst>
              <a:ext uri="{FF2B5EF4-FFF2-40B4-BE49-F238E27FC236}">
                <a16:creationId xmlns:a16="http://schemas.microsoft.com/office/drawing/2014/main" id="{CE781EE8-8446-80C2-9DCF-9202331DA35A}"/>
              </a:ext>
            </a:extLst>
          </p:cNvPr>
          <p:cNvSpPr/>
          <p:nvPr/>
        </p:nvSpPr>
        <p:spPr>
          <a:xfrm flipH="1" flipV="1">
            <a:off x="13210593" y="142197"/>
            <a:ext cx="73341" cy="1014289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35" name="Group 2">
            <a:extLst>
              <a:ext uri="{FF2B5EF4-FFF2-40B4-BE49-F238E27FC236}">
                <a16:creationId xmlns:a16="http://schemas.microsoft.com/office/drawing/2014/main" id="{814DAEF2-CC95-A14E-38CD-37EA0924AC56}"/>
              </a:ext>
            </a:extLst>
          </p:cNvPr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36" name="Freeform 3">
              <a:extLst>
                <a:ext uri="{FF2B5EF4-FFF2-40B4-BE49-F238E27FC236}">
                  <a16:creationId xmlns:a16="http://schemas.microsoft.com/office/drawing/2014/main" id="{69A00043-B9E0-31D1-1EEF-3C175C582633}"/>
                </a:ext>
              </a:extLst>
            </p:cNvPr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37" name="TextBox 4">
              <a:extLst>
                <a:ext uri="{FF2B5EF4-FFF2-40B4-BE49-F238E27FC236}">
                  <a16:creationId xmlns:a16="http://schemas.microsoft.com/office/drawing/2014/main" id="{36552A39-70D1-C66D-2DC4-BA4DF267BE23}"/>
                </a:ext>
              </a:extLst>
            </p:cNvPr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38" name="AutoShape 5">
            <a:extLst>
              <a:ext uri="{FF2B5EF4-FFF2-40B4-BE49-F238E27FC236}">
                <a16:creationId xmlns:a16="http://schemas.microsoft.com/office/drawing/2014/main" id="{E98A80FE-02F3-626B-179F-A8A1667E3EC8}"/>
              </a:ext>
            </a:extLst>
          </p:cNvPr>
          <p:cNvSpPr/>
          <p:nvPr/>
        </p:nvSpPr>
        <p:spPr>
          <a:xfrm>
            <a:off x="0" y="204216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8D9AFA38-33A3-702B-D9AB-32EC7A870D95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QUESTIONS  &amp;  ANSWERS</a:t>
            </a:r>
          </a:p>
        </p:txBody>
      </p:sp>
      <p:sp>
        <p:nvSpPr>
          <p:cNvPr id="40" name="TextBox 7">
            <a:extLst>
              <a:ext uri="{FF2B5EF4-FFF2-40B4-BE49-F238E27FC236}">
                <a16:creationId xmlns:a16="http://schemas.microsoft.com/office/drawing/2014/main" id="{243DA3CD-6EE9-8965-F581-02622E8EECAE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Downline Sales – Quarterly Rewards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240408" y="2530400"/>
            <a:ext cx="12898528" cy="1347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355"/>
              </a:lnSpc>
              <a:spcBef>
                <a:spcPct val="0"/>
              </a:spcBef>
            </a:pPr>
            <a:r>
              <a:rPr lang="en-US" sz="4119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What is the minimum growth to qualify in the Downline Sales Growth Bands?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21081" y="5888604"/>
            <a:ext cx="12717855" cy="520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026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12% growth against last year 's quarter 1</a:t>
            </a:r>
          </a:p>
        </p:txBody>
      </p:sp>
      <p:pic>
        <p:nvPicPr>
          <p:cNvPr id="30" name="Picture 9">
            <a:extLst>
              <a:ext uri="{FF2B5EF4-FFF2-40B4-BE49-F238E27FC236}">
                <a16:creationId xmlns:a16="http://schemas.microsoft.com/office/drawing/2014/main" id="{4CE6999E-7991-35B8-68E8-A62C93B940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986" t="18075" r="1748" b="23032"/>
          <a:stretch>
            <a:fillRect/>
          </a:stretch>
        </p:blipFill>
        <p:spPr>
          <a:xfrm>
            <a:off x="13283939" y="2067703"/>
            <a:ext cx="5086210" cy="8268055"/>
          </a:xfrm>
          <a:prstGeom prst="rect">
            <a:avLst/>
          </a:prstGeom>
        </p:spPr>
      </p:pic>
      <p:sp>
        <p:nvSpPr>
          <p:cNvPr id="31" name="AutoShape 8">
            <a:extLst>
              <a:ext uri="{FF2B5EF4-FFF2-40B4-BE49-F238E27FC236}">
                <a16:creationId xmlns:a16="http://schemas.microsoft.com/office/drawing/2014/main" id="{B0D1EC9F-2B28-739C-9868-8B4E77A61892}"/>
              </a:ext>
            </a:extLst>
          </p:cNvPr>
          <p:cNvSpPr/>
          <p:nvPr/>
        </p:nvSpPr>
        <p:spPr>
          <a:xfrm flipH="1" flipV="1">
            <a:off x="13210593" y="142197"/>
            <a:ext cx="73341" cy="1014289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32" name="Group 2">
            <a:extLst>
              <a:ext uri="{FF2B5EF4-FFF2-40B4-BE49-F238E27FC236}">
                <a16:creationId xmlns:a16="http://schemas.microsoft.com/office/drawing/2014/main" id="{8CA170A0-0DD4-C5F2-6336-8D24F9903022}"/>
              </a:ext>
            </a:extLst>
          </p:cNvPr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33" name="Freeform 3">
              <a:extLst>
                <a:ext uri="{FF2B5EF4-FFF2-40B4-BE49-F238E27FC236}">
                  <a16:creationId xmlns:a16="http://schemas.microsoft.com/office/drawing/2014/main" id="{F1A23183-B946-F87F-86F1-34AE0B57C8E0}"/>
                </a:ext>
              </a:extLst>
            </p:cNvPr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34" name="TextBox 4">
              <a:extLst>
                <a:ext uri="{FF2B5EF4-FFF2-40B4-BE49-F238E27FC236}">
                  <a16:creationId xmlns:a16="http://schemas.microsoft.com/office/drawing/2014/main" id="{74CCDF0F-7296-FBA3-C07C-AF12D41F199E}"/>
                </a:ext>
              </a:extLst>
            </p:cNvPr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35" name="AutoShape 5">
            <a:extLst>
              <a:ext uri="{FF2B5EF4-FFF2-40B4-BE49-F238E27FC236}">
                <a16:creationId xmlns:a16="http://schemas.microsoft.com/office/drawing/2014/main" id="{4008EE13-CE04-14B1-B7CD-F7D603649818}"/>
              </a:ext>
            </a:extLst>
          </p:cNvPr>
          <p:cNvSpPr/>
          <p:nvPr/>
        </p:nvSpPr>
        <p:spPr>
          <a:xfrm>
            <a:off x="0" y="204216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D3FCA096-0CB6-9C19-5C36-C2315ACE2BCE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QUESTIONS  &amp;  ANSWERS</a:t>
            </a:r>
          </a:p>
        </p:txBody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84E46695-421F-3848-CCD3-361F52031057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Downline Sales – Quarterly Rewards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34921E-B510-028C-20DE-E10B9ABF5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EDFD7FA0-49A9-2F77-5446-5493E2567BEB}"/>
              </a:ext>
            </a:extLst>
          </p:cNvPr>
          <p:cNvSpPr/>
          <p:nvPr/>
        </p:nvSpPr>
        <p:spPr>
          <a:xfrm>
            <a:off x="13137820" y="1470792"/>
            <a:ext cx="4906629" cy="8432748"/>
          </a:xfrm>
          <a:custGeom>
            <a:avLst/>
            <a:gdLst/>
            <a:ahLst/>
            <a:cxnLst/>
            <a:rect l="l" t="t" r="r" b="b"/>
            <a:pathLst>
              <a:path w="3846614" h="6402132">
                <a:moveTo>
                  <a:pt x="0" y="0"/>
                </a:moveTo>
                <a:lnTo>
                  <a:pt x="3846614" y="0"/>
                </a:lnTo>
                <a:lnTo>
                  <a:pt x="3846614" y="6402131"/>
                </a:lnTo>
                <a:lnTo>
                  <a:pt x="0" y="64021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62795D5-5284-53FB-79F9-0063A0E1E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79" y="0"/>
            <a:ext cx="7278316" cy="10287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4DDDE83-EE6D-1CD4-6D85-9382CFC96E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794" y="0"/>
            <a:ext cx="7278316" cy="10287000"/>
          </a:xfrm>
          <a:prstGeom prst="rect">
            <a:avLst/>
          </a:prstGeom>
        </p:spPr>
      </p:pic>
      <p:sp>
        <p:nvSpPr>
          <p:cNvPr id="42" name="AutoShape 8">
            <a:extLst>
              <a:ext uri="{FF2B5EF4-FFF2-40B4-BE49-F238E27FC236}">
                <a16:creationId xmlns:a16="http://schemas.microsoft.com/office/drawing/2014/main" id="{E8F8E917-359C-F585-3AC2-56B40B16CE6D}"/>
              </a:ext>
            </a:extLst>
          </p:cNvPr>
          <p:cNvSpPr/>
          <p:nvPr/>
        </p:nvSpPr>
        <p:spPr>
          <a:xfrm flipV="1">
            <a:off x="9137778" y="-1"/>
            <a:ext cx="9331" cy="10287000"/>
          </a:xfrm>
          <a:prstGeom prst="line">
            <a:avLst/>
          </a:prstGeom>
          <a:ln w="28575"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870637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9">
            <a:extLst>
              <a:ext uri="{FF2B5EF4-FFF2-40B4-BE49-F238E27FC236}">
                <a16:creationId xmlns:a16="http://schemas.microsoft.com/office/drawing/2014/main" id="{86F6C3FE-E526-C4A1-B121-97DDB8191C62}"/>
              </a:ext>
            </a:extLst>
          </p:cNvPr>
          <p:cNvSpPr txBox="1"/>
          <p:nvPr/>
        </p:nvSpPr>
        <p:spPr>
          <a:xfrm>
            <a:off x="654693" y="6937109"/>
            <a:ext cx="8033161" cy="3014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41"/>
              </a:lnSpc>
            </a:pPr>
            <a:r>
              <a:rPr lang="en-US" sz="4723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Quarter 1 </a:t>
            </a:r>
          </a:p>
          <a:p>
            <a:pPr algn="ctr">
              <a:lnSpc>
                <a:spcPts val="4497"/>
              </a:lnSpc>
            </a:pP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3 Month-period</a:t>
            </a:r>
          </a:p>
          <a:p>
            <a:pPr algn="ctr">
              <a:lnSpc>
                <a:spcPts val="4497"/>
              </a:lnSpc>
            </a:pP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1 July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2026</a:t>
            </a: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- 30 September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2026</a:t>
            </a:r>
          </a:p>
          <a:p>
            <a:pPr algn="ctr">
              <a:lnSpc>
                <a:spcPts val="4497"/>
              </a:lnSpc>
            </a:pPr>
            <a:r>
              <a:rPr lang="en-US" sz="3459" i="1">
                <a:solidFill>
                  <a:srgbClr val="000000"/>
                </a:solidFill>
                <a:latin typeface="Gotham Italics"/>
                <a:ea typeface="Gotham Italics"/>
                <a:cs typeface="Gotham Italics"/>
                <a:sym typeface="Gotham Italics"/>
              </a:rPr>
              <a:t>versus</a:t>
            </a:r>
          </a:p>
          <a:p>
            <a:pPr marL="0" lvl="0" indent="0" algn="ctr">
              <a:lnSpc>
                <a:spcPts val="4497"/>
              </a:lnSpc>
              <a:spcBef>
                <a:spcPct val="0"/>
              </a:spcBef>
            </a:pP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1 July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2025</a:t>
            </a: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- 30 September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2025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B77E50F8-B396-C600-E644-189CE39D958F}"/>
              </a:ext>
            </a:extLst>
          </p:cNvPr>
          <p:cNvSpPr txBox="1"/>
          <p:nvPr/>
        </p:nvSpPr>
        <p:spPr>
          <a:xfrm>
            <a:off x="9390509" y="6937109"/>
            <a:ext cx="8033161" cy="3014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41"/>
              </a:lnSpc>
            </a:pPr>
            <a:r>
              <a:rPr lang="en-US" sz="4723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Quarter 2 </a:t>
            </a:r>
          </a:p>
          <a:p>
            <a:pPr algn="ctr">
              <a:lnSpc>
                <a:spcPts val="4497"/>
              </a:lnSpc>
            </a:pP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3 Month-period</a:t>
            </a:r>
          </a:p>
          <a:p>
            <a:pPr algn="ctr">
              <a:lnSpc>
                <a:spcPts val="4497"/>
              </a:lnSpc>
            </a:pP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1 October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2026</a:t>
            </a: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- 31 December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2026</a:t>
            </a:r>
          </a:p>
          <a:p>
            <a:pPr algn="ctr">
              <a:lnSpc>
                <a:spcPts val="4497"/>
              </a:lnSpc>
            </a:pPr>
            <a:r>
              <a:rPr lang="en-US" sz="3459" i="1">
                <a:solidFill>
                  <a:srgbClr val="000000"/>
                </a:solidFill>
                <a:latin typeface="Gotham Italics"/>
                <a:ea typeface="Gotham Italics"/>
                <a:cs typeface="Gotham Italics"/>
                <a:sym typeface="Gotham Italics"/>
              </a:rPr>
              <a:t>versus</a:t>
            </a:r>
          </a:p>
          <a:p>
            <a:pPr marL="0" lvl="0" indent="0" algn="ctr">
              <a:lnSpc>
                <a:spcPts val="4497"/>
              </a:lnSpc>
              <a:spcBef>
                <a:spcPct val="0"/>
              </a:spcBef>
            </a:pP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1 October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2025</a:t>
            </a:r>
            <a:r>
              <a:rPr lang="en-US" sz="345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- 31 December </a:t>
            </a:r>
            <a:r>
              <a:rPr lang="en-US" sz="3459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2025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79E5BB-E086-66BE-1DD4-29E29FE827D1}"/>
              </a:ext>
            </a:extLst>
          </p:cNvPr>
          <p:cNvSpPr/>
          <p:nvPr/>
        </p:nvSpPr>
        <p:spPr>
          <a:xfrm>
            <a:off x="420476" y="6791176"/>
            <a:ext cx="8501597" cy="3306749"/>
          </a:xfrm>
          <a:prstGeom prst="rect">
            <a:avLst/>
          </a:prstGeom>
          <a:noFill/>
          <a:ln w="7620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C57E9C8-CFD3-710B-39FE-93990642E422}"/>
              </a:ext>
            </a:extLst>
          </p:cNvPr>
          <p:cNvSpPr/>
          <p:nvPr/>
        </p:nvSpPr>
        <p:spPr>
          <a:xfrm>
            <a:off x="9156290" y="6791176"/>
            <a:ext cx="8501597" cy="3306749"/>
          </a:xfrm>
          <a:prstGeom prst="rect">
            <a:avLst/>
          </a:prstGeom>
          <a:noFill/>
          <a:ln w="7620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07B5416-2587-5FC2-D692-41E539585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05"/>
          <a:stretch>
            <a:fillRect/>
          </a:stretch>
        </p:blipFill>
        <p:spPr>
          <a:xfrm>
            <a:off x="337972" y="335007"/>
            <a:ext cx="15300974" cy="5448573"/>
          </a:xfrm>
          <a:prstGeom prst="rect">
            <a:avLst/>
          </a:prstGeom>
        </p:spPr>
      </p:pic>
      <p:grpSp>
        <p:nvGrpSpPr>
          <p:cNvPr id="35" name="Group 11"/>
          <p:cNvGrpSpPr/>
          <p:nvPr/>
        </p:nvGrpSpPr>
        <p:grpSpPr>
          <a:xfrm>
            <a:off x="14504869" y="4069865"/>
            <a:ext cx="3387235" cy="3306749"/>
            <a:chOff x="0" y="0"/>
            <a:chExt cx="4911764" cy="4911764"/>
          </a:xfrm>
        </p:grpSpPr>
        <p:grpSp>
          <p:nvGrpSpPr>
            <p:cNvPr id="36" name="Group 12"/>
            <p:cNvGrpSpPr/>
            <p:nvPr/>
          </p:nvGrpSpPr>
          <p:grpSpPr>
            <a:xfrm>
              <a:off x="0" y="0"/>
              <a:ext cx="4911764" cy="4911764"/>
              <a:chOff x="0" y="0"/>
              <a:chExt cx="812800" cy="812800"/>
            </a:xfrm>
          </p:grpSpPr>
          <p:sp>
            <p:nvSpPr>
              <p:cNvPr id="38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6573B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9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49"/>
                  </a:lnSpc>
                </a:pPr>
                <a:endParaRPr/>
              </a:p>
            </p:txBody>
          </p:sp>
        </p:grpSp>
        <p:sp>
          <p:nvSpPr>
            <p:cNvPr id="37" name="TextBox 15"/>
            <p:cNvSpPr txBox="1"/>
            <p:nvPr/>
          </p:nvSpPr>
          <p:spPr>
            <a:xfrm>
              <a:off x="558703" y="920389"/>
              <a:ext cx="3794359" cy="30043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62"/>
                </a:lnSpc>
                <a:spcBef>
                  <a:spcPct val="0"/>
                </a:spcBef>
              </a:pPr>
              <a:r>
                <a:rPr lang="en-US" sz="3258">
                  <a:solidFill>
                    <a:srgbClr val="FAF7FA"/>
                  </a:solidFill>
                  <a:latin typeface="Gotham"/>
                  <a:ea typeface="Gotham"/>
                  <a:cs typeface="Gotham"/>
                  <a:sym typeface="Gotham"/>
                </a:rPr>
                <a:t>Achieve specific targets per Category</a:t>
              </a:r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41325"/>
            <a:ext cx="18288000" cy="531055"/>
            <a:chOff x="0" y="0"/>
            <a:chExt cx="4816593" cy="1398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 rot="1089836">
            <a:off x="13045910" y="2655570"/>
            <a:ext cx="4678576" cy="7786812"/>
          </a:xfrm>
          <a:custGeom>
            <a:avLst/>
            <a:gdLst/>
            <a:ahLst/>
            <a:cxnLst/>
            <a:rect l="l" t="t" r="r" b="b"/>
            <a:pathLst>
              <a:path w="4678576" h="7786812">
                <a:moveTo>
                  <a:pt x="0" y="0"/>
                </a:moveTo>
                <a:lnTo>
                  <a:pt x="4678576" y="0"/>
                </a:lnTo>
                <a:lnTo>
                  <a:pt x="4678576" y="7786813"/>
                </a:lnTo>
                <a:lnTo>
                  <a:pt x="0" y="77868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3978011" y="-231562"/>
            <a:ext cx="12397004" cy="10192785"/>
            <a:chOff x="0" y="0"/>
            <a:chExt cx="16529338" cy="135903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529338" cy="4163879"/>
            </a:xfrm>
            <a:custGeom>
              <a:avLst/>
              <a:gdLst/>
              <a:ahLst/>
              <a:cxnLst/>
              <a:rect l="l" t="t" r="r" b="b"/>
              <a:pathLst>
                <a:path w="16529338" h="4163879">
                  <a:moveTo>
                    <a:pt x="0" y="0"/>
                  </a:moveTo>
                  <a:lnTo>
                    <a:pt x="16529338" y="0"/>
                  </a:lnTo>
                  <a:lnTo>
                    <a:pt x="16529338" y="4163879"/>
                  </a:lnTo>
                  <a:lnTo>
                    <a:pt x="0" y="4163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4714886" y="192772"/>
              <a:ext cx="1345900" cy="3778335"/>
            </a:xfrm>
            <a:custGeom>
              <a:avLst/>
              <a:gdLst/>
              <a:ahLst/>
              <a:cxnLst/>
              <a:rect l="l" t="t" r="r" b="b"/>
              <a:pathLst>
                <a:path w="1345900" h="3778335">
                  <a:moveTo>
                    <a:pt x="0" y="0"/>
                  </a:moveTo>
                  <a:lnTo>
                    <a:pt x="1345901" y="0"/>
                  </a:lnTo>
                  <a:lnTo>
                    <a:pt x="1345901" y="3778335"/>
                  </a:lnTo>
                  <a:lnTo>
                    <a:pt x="0" y="3778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858003" y="965682"/>
              <a:ext cx="3044953" cy="1034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27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Criteria: </a:t>
              </a:r>
            </a:p>
            <a:p>
              <a:pPr marL="0" marR="0" lvl="0" indent="0" algn="r" defTabSz="914400" rtl="0" eaLnBrk="1" fontAlgn="auto" latinLnBrk="0" hangingPunct="1">
                <a:lnSpc>
                  <a:spcPts val="327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R-Sales Growth: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997920" y="2083033"/>
              <a:ext cx="753447" cy="490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1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Gift: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809947" y="2636932"/>
              <a:ext cx="2073907" cy="490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1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 Value: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026876" y="982447"/>
              <a:ext cx="9601661" cy="21193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21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Growth in Rand Sales of Downline Sales per quarter R 3 000 – R 10 000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321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Annique Rooibos Voucher </a:t>
              </a:r>
            </a:p>
            <a:p>
              <a:pPr marL="0" marR="0" lvl="0" indent="0" algn="l" defTabSz="914400" rtl="0" eaLnBrk="1" fontAlgn="auto" latinLnBrk="0" hangingPunct="1">
                <a:lnSpc>
                  <a:spcPts val="321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 600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142157"/>
              <a:ext cx="16529338" cy="4163879"/>
            </a:xfrm>
            <a:custGeom>
              <a:avLst/>
              <a:gdLst/>
              <a:ahLst/>
              <a:cxnLst/>
              <a:rect l="l" t="t" r="r" b="b"/>
              <a:pathLst>
                <a:path w="16529338" h="4163879">
                  <a:moveTo>
                    <a:pt x="0" y="0"/>
                  </a:moveTo>
                  <a:lnTo>
                    <a:pt x="16529338" y="0"/>
                  </a:lnTo>
                  <a:lnTo>
                    <a:pt x="16529338" y="4163879"/>
                  </a:lnTo>
                  <a:lnTo>
                    <a:pt x="0" y="4163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14"/>
            <p:cNvSpPr/>
            <p:nvPr/>
          </p:nvSpPr>
          <p:spPr>
            <a:xfrm>
              <a:off x="4714886" y="3334959"/>
              <a:ext cx="1345900" cy="3778335"/>
            </a:xfrm>
            <a:custGeom>
              <a:avLst/>
              <a:gdLst/>
              <a:ahLst/>
              <a:cxnLst/>
              <a:rect l="l" t="t" r="r" b="b"/>
              <a:pathLst>
                <a:path w="1345900" h="3778335">
                  <a:moveTo>
                    <a:pt x="0" y="0"/>
                  </a:moveTo>
                  <a:lnTo>
                    <a:pt x="1345901" y="0"/>
                  </a:lnTo>
                  <a:lnTo>
                    <a:pt x="1345901" y="3778334"/>
                  </a:lnTo>
                  <a:lnTo>
                    <a:pt x="0" y="37783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858003" y="4080734"/>
              <a:ext cx="3044953" cy="1034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27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Criteria: </a:t>
              </a:r>
            </a:p>
            <a:p>
              <a:pPr marL="0" marR="0" lvl="0" indent="0" algn="r" defTabSz="914400" rtl="0" eaLnBrk="1" fontAlgn="auto" latinLnBrk="0" hangingPunct="1">
                <a:lnSpc>
                  <a:spcPts val="327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R-Sales Growth: 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997920" y="5198057"/>
              <a:ext cx="753447" cy="490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1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Gift: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809947" y="5751984"/>
              <a:ext cx="2073907" cy="490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1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 Value: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026876" y="4080734"/>
              <a:ext cx="9601661" cy="21193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21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Growth in Rand Sales of Downline Sales per quarter R 10 001 – R 20 000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321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Annique Rooibos Voucher </a:t>
              </a:r>
            </a:p>
            <a:p>
              <a:pPr marL="0" marR="0" lvl="0" indent="0" algn="l" defTabSz="914400" rtl="0" eaLnBrk="1" fontAlgn="auto" latinLnBrk="0" hangingPunct="1">
                <a:lnSpc>
                  <a:spcPts val="321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 1 000 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6284344"/>
              <a:ext cx="16529338" cy="4163879"/>
            </a:xfrm>
            <a:custGeom>
              <a:avLst/>
              <a:gdLst/>
              <a:ahLst/>
              <a:cxnLst/>
              <a:rect l="l" t="t" r="r" b="b"/>
              <a:pathLst>
                <a:path w="16529338" h="4163879">
                  <a:moveTo>
                    <a:pt x="0" y="0"/>
                  </a:moveTo>
                  <a:lnTo>
                    <a:pt x="16529338" y="0"/>
                  </a:lnTo>
                  <a:lnTo>
                    <a:pt x="16529338" y="4163879"/>
                  </a:lnTo>
                  <a:lnTo>
                    <a:pt x="0" y="4163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20"/>
            <p:cNvSpPr/>
            <p:nvPr/>
          </p:nvSpPr>
          <p:spPr>
            <a:xfrm>
              <a:off x="4714886" y="6477087"/>
              <a:ext cx="1345900" cy="3778335"/>
            </a:xfrm>
            <a:custGeom>
              <a:avLst/>
              <a:gdLst/>
              <a:ahLst/>
              <a:cxnLst/>
              <a:rect l="l" t="t" r="r" b="b"/>
              <a:pathLst>
                <a:path w="1345900" h="3778335">
                  <a:moveTo>
                    <a:pt x="0" y="0"/>
                  </a:moveTo>
                  <a:lnTo>
                    <a:pt x="1345901" y="0"/>
                  </a:lnTo>
                  <a:lnTo>
                    <a:pt x="1345901" y="3778335"/>
                  </a:lnTo>
                  <a:lnTo>
                    <a:pt x="0" y="3778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858003" y="7222891"/>
              <a:ext cx="3044953" cy="1034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27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Criteria: </a:t>
              </a:r>
            </a:p>
            <a:p>
              <a:pPr marL="0" marR="0" lvl="0" indent="0" algn="r" defTabSz="914400" rtl="0" eaLnBrk="1" fontAlgn="auto" latinLnBrk="0" hangingPunct="1">
                <a:lnSpc>
                  <a:spcPts val="327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R-Sales Growth: 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3997920" y="8340243"/>
              <a:ext cx="753447" cy="490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1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Gift: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2809947" y="8894142"/>
              <a:ext cx="2073907" cy="490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1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 Value: 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026876" y="7222891"/>
              <a:ext cx="9601661" cy="21193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21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Growth in Rand Sales of Downline Sales per quarter R 20 001 – R 50 000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321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Annique Rooibos Voucher </a:t>
              </a:r>
            </a:p>
            <a:p>
              <a:pPr marL="0" marR="0" lvl="0" indent="0" algn="l" defTabSz="914400" rtl="0" eaLnBrk="1" fontAlgn="auto" latinLnBrk="0" hangingPunct="1">
                <a:lnSpc>
                  <a:spcPts val="321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 2 000</a:t>
              </a:r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9426501"/>
              <a:ext cx="16529338" cy="4163879"/>
            </a:xfrm>
            <a:custGeom>
              <a:avLst/>
              <a:gdLst/>
              <a:ahLst/>
              <a:cxnLst/>
              <a:rect l="l" t="t" r="r" b="b"/>
              <a:pathLst>
                <a:path w="16529338" h="4163879">
                  <a:moveTo>
                    <a:pt x="0" y="0"/>
                  </a:moveTo>
                  <a:lnTo>
                    <a:pt x="16529338" y="0"/>
                  </a:lnTo>
                  <a:lnTo>
                    <a:pt x="16529338" y="4163879"/>
                  </a:lnTo>
                  <a:lnTo>
                    <a:pt x="0" y="4163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6"/>
            <p:cNvSpPr/>
            <p:nvPr/>
          </p:nvSpPr>
          <p:spPr>
            <a:xfrm>
              <a:off x="4714886" y="9619273"/>
              <a:ext cx="1345900" cy="3778335"/>
            </a:xfrm>
            <a:custGeom>
              <a:avLst/>
              <a:gdLst/>
              <a:ahLst/>
              <a:cxnLst/>
              <a:rect l="l" t="t" r="r" b="b"/>
              <a:pathLst>
                <a:path w="1345900" h="3778335">
                  <a:moveTo>
                    <a:pt x="0" y="0"/>
                  </a:moveTo>
                  <a:lnTo>
                    <a:pt x="1345901" y="0"/>
                  </a:lnTo>
                  <a:lnTo>
                    <a:pt x="1345901" y="3778335"/>
                  </a:lnTo>
                  <a:lnTo>
                    <a:pt x="0" y="3778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858003" y="10365078"/>
              <a:ext cx="3044953" cy="1034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27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Criteria: </a:t>
              </a:r>
            </a:p>
            <a:p>
              <a:pPr marL="0" marR="0" lvl="0" indent="0" algn="r" defTabSz="914400" rtl="0" eaLnBrk="1" fontAlgn="auto" latinLnBrk="0" hangingPunct="1">
                <a:lnSpc>
                  <a:spcPts val="327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R-Sales Growth: 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3997920" y="11482400"/>
              <a:ext cx="753447" cy="490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1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Gift: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2809947" y="12036299"/>
              <a:ext cx="2073907" cy="490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1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 Value: 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026876" y="10365078"/>
              <a:ext cx="9601661" cy="21193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21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Growth in Rand Sales of Downline Sales per quarter R 50 001 – R 100 000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321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Annique Rooibos Voucher </a:t>
              </a:r>
            </a:p>
            <a:p>
              <a:pPr marL="0" marR="0" lvl="0" indent="0" algn="l" defTabSz="914400" rtl="0" eaLnBrk="1" fontAlgn="auto" latinLnBrk="0" hangingPunct="1">
                <a:lnSpc>
                  <a:spcPts val="321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48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 3 000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2949966" y="7020692"/>
            <a:ext cx="792009" cy="2401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5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90" b="0" i="0" u="none" strike="noStrike" kern="1200" cap="none" spc="0" normalizeH="0" baseline="0" noProof="0">
                <a:ln>
                  <a:noFill/>
                </a:ln>
                <a:solidFill>
                  <a:srgbClr val="911A14"/>
                </a:solidFill>
                <a:effectLst/>
                <a:uLnTx/>
                <a:uFillTx/>
                <a:latin typeface="BentonModDisp"/>
                <a:ea typeface="BentonModDisp"/>
                <a:cs typeface="BentonModDisp"/>
                <a:sym typeface="BentonModDisp"/>
              </a:rPr>
              <a:t>4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949966" y="4681468"/>
            <a:ext cx="792009" cy="2401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5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90" b="0" i="0" u="none" strike="noStrike" kern="1200" cap="none" spc="0" normalizeH="0" baseline="0" noProof="0">
                <a:ln>
                  <a:noFill/>
                </a:ln>
                <a:solidFill>
                  <a:srgbClr val="911A14"/>
                </a:solidFill>
                <a:effectLst/>
                <a:uLnTx/>
                <a:uFillTx/>
                <a:latin typeface="BentonModDisp"/>
                <a:ea typeface="BentonModDisp"/>
                <a:cs typeface="BentonModDisp"/>
                <a:sym typeface="BentonModDisp"/>
              </a:rPr>
              <a:t>3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949966" y="2307435"/>
            <a:ext cx="792009" cy="2401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5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90" b="0" i="0" u="none" strike="noStrike" kern="1200" cap="none" spc="0" normalizeH="0" baseline="0" noProof="0">
                <a:ln>
                  <a:noFill/>
                </a:ln>
                <a:solidFill>
                  <a:srgbClr val="911A14"/>
                </a:solidFill>
                <a:effectLst/>
                <a:uLnTx/>
                <a:uFillTx/>
                <a:latin typeface="BentonModDisp"/>
                <a:ea typeface="BentonModDisp"/>
                <a:cs typeface="BentonModDisp"/>
                <a:sym typeface="BentonModDisp"/>
              </a:rPr>
              <a:t>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949966" y="119928"/>
            <a:ext cx="792009" cy="2401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5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90" b="0" i="0" u="none" strike="noStrike" kern="1200" cap="none" spc="0" normalizeH="0" baseline="0" noProof="0">
                <a:ln>
                  <a:noFill/>
                </a:ln>
                <a:solidFill>
                  <a:srgbClr val="911A14"/>
                </a:solidFill>
                <a:effectLst/>
                <a:uLnTx/>
                <a:uFillTx/>
                <a:latin typeface="BentonModDisp"/>
                <a:ea typeface="BentonModDisp"/>
                <a:cs typeface="BentonModDisp"/>
                <a:sym typeface="BentonModDisp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 rot="-5400000">
            <a:off x="1588276" y="1077200"/>
            <a:ext cx="1939400" cy="783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1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87" b="0" i="0" u="none" strike="noStrike" kern="1200" cap="none" spc="0" normalizeH="0" baseline="0" noProof="0">
                <a:ln>
                  <a:noFill/>
                </a:ln>
                <a:solidFill>
                  <a:srgbClr val="911A14"/>
                </a:solidFill>
                <a:effectLst/>
                <a:uLnTx/>
                <a:uFillTx/>
                <a:latin typeface="BentonModDisp"/>
                <a:ea typeface="BentonModDisp"/>
                <a:cs typeface="BentonModDisp"/>
                <a:sym typeface="BentonModDisp"/>
              </a:rPr>
              <a:t>Category</a:t>
            </a:r>
          </a:p>
        </p:txBody>
      </p:sp>
      <p:sp>
        <p:nvSpPr>
          <p:cNvPr id="36" name="TextBox 36"/>
          <p:cNvSpPr txBox="1"/>
          <p:nvPr/>
        </p:nvSpPr>
        <p:spPr>
          <a:xfrm rot="-5400000">
            <a:off x="1588276" y="3235248"/>
            <a:ext cx="1939400" cy="783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1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87" b="0" i="0" u="none" strike="noStrike" kern="1200" cap="none" spc="0" normalizeH="0" baseline="0" noProof="0">
                <a:ln>
                  <a:noFill/>
                </a:ln>
                <a:solidFill>
                  <a:srgbClr val="911A14"/>
                </a:solidFill>
                <a:effectLst/>
                <a:uLnTx/>
                <a:uFillTx/>
                <a:latin typeface="BentonModDisp"/>
                <a:ea typeface="BentonModDisp"/>
                <a:cs typeface="BentonModDisp"/>
                <a:sym typeface="BentonModDisp"/>
              </a:rPr>
              <a:t>Category</a:t>
            </a:r>
          </a:p>
        </p:txBody>
      </p:sp>
      <p:sp>
        <p:nvSpPr>
          <p:cNvPr id="37" name="TextBox 37"/>
          <p:cNvSpPr txBox="1"/>
          <p:nvPr/>
        </p:nvSpPr>
        <p:spPr>
          <a:xfrm rot="-5400000">
            <a:off x="1588276" y="5591128"/>
            <a:ext cx="1939400" cy="783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1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87" b="0" i="0" u="none" strike="noStrike" kern="1200" cap="none" spc="0" normalizeH="0" baseline="0" noProof="0">
                <a:ln>
                  <a:noFill/>
                </a:ln>
                <a:solidFill>
                  <a:srgbClr val="911A14"/>
                </a:solidFill>
                <a:effectLst/>
                <a:uLnTx/>
                <a:uFillTx/>
                <a:latin typeface="BentonModDisp"/>
                <a:ea typeface="BentonModDisp"/>
                <a:cs typeface="BentonModDisp"/>
                <a:sym typeface="BentonModDisp"/>
              </a:rPr>
              <a:t>Category</a:t>
            </a:r>
          </a:p>
        </p:txBody>
      </p:sp>
      <p:sp>
        <p:nvSpPr>
          <p:cNvPr id="38" name="TextBox 38"/>
          <p:cNvSpPr txBox="1"/>
          <p:nvPr/>
        </p:nvSpPr>
        <p:spPr>
          <a:xfrm rot="-5400000">
            <a:off x="1588276" y="7947009"/>
            <a:ext cx="1939400" cy="783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1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87" b="0" i="0" u="none" strike="noStrike" kern="1200" cap="none" spc="0" normalizeH="0" baseline="0" noProof="0">
                <a:ln>
                  <a:noFill/>
                </a:ln>
                <a:solidFill>
                  <a:srgbClr val="911A14"/>
                </a:solidFill>
                <a:effectLst/>
                <a:uLnTx/>
                <a:uFillTx/>
                <a:latin typeface="BentonModDisp"/>
                <a:ea typeface="BentonModDisp"/>
                <a:cs typeface="BentonModDisp"/>
                <a:sym typeface="BentonModDisp"/>
              </a:rPr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41953727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EDE9099-0A67-30B3-486E-EEEE26083C76}"/>
              </a:ext>
            </a:extLst>
          </p:cNvPr>
          <p:cNvGrpSpPr/>
          <p:nvPr/>
        </p:nvGrpSpPr>
        <p:grpSpPr>
          <a:xfrm>
            <a:off x="0" y="5954113"/>
            <a:ext cx="18516600" cy="2720589"/>
            <a:chOff x="0" y="6325232"/>
            <a:chExt cx="18516600" cy="2720589"/>
          </a:xfrm>
        </p:grpSpPr>
        <p:sp>
          <p:nvSpPr>
            <p:cNvPr id="9" name="TextBox 9"/>
            <p:cNvSpPr txBox="1"/>
            <p:nvPr/>
          </p:nvSpPr>
          <p:spPr>
            <a:xfrm>
              <a:off x="0" y="6325232"/>
              <a:ext cx="18516600" cy="8720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6778"/>
                </a:lnSpc>
                <a:spcBef>
                  <a:spcPct val="0"/>
                </a:spcBef>
              </a:pPr>
              <a:r>
                <a:rPr lang="en-US" sz="6000" b="1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Category 1 : R 8 000 - R 13 000 </a:t>
              </a:r>
              <a:r>
                <a:rPr lang="en-US" sz="6000" b="1" i="1" dirty="0">
                  <a:solidFill>
                    <a:srgbClr val="000000"/>
                  </a:solidFill>
                  <a:latin typeface="Gotham Italics"/>
                  <a:ea typeface="Gotham Italics"/>
                  <a:cs typeface="Gotham Italics"/>
                  <a:sym typeface="Gotham Italics"/>
                </a:rPr>
                <a:t>(LY sales)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4988835" y="8065069"/>
              <a:ext cx="8310330" cy="9807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824"/>
                </a:lnSpc>
                <a:spcBef>
                  <a:spcPct val="0"/>
                </a:spcBef>
              </a:pPr>
              <a:r>
                <a:rPr lang="en-US" sz="6018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achieve 13%+ growth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679353" y="7295616"/>
              <a:ext cx="10846034" cy="5503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312"/>
                </a:lnSpc>
                <a:spcBef>
                  <a:spcPct val="0"/>
                </a:spcBef>
              </a:pPr>
              <a:r>
                <a:rPr lang="en-US" sz="3317" dirty="0">
                  <a:solidFill>
                    <a:srgbClr val="36573B"/>
                  </a:solidFill>
                  <a:latin typeface="Gotham"/>
                  <a:ea typeface="Gotham"/>
                  <a:cs typeface="Gotham"/>
                  <a:sym typeface="Gotham"/>
                </a:rPr>
                <a:t>Average sales of R 2 666 - R 4 333 per month </a:t>
              </a:r>
              <a:r>
                <a:rPr lang="en-US" sz="3317" i="1" dirty="0">
                  <a:solidFill>
                    <a:srgbClr val="36573B"/>
                  </a:solidFill>
                  <a:latin typeface="Gotham Italics"/>
                  <a:ea typeface="Gotham Italics"/>
                  <a:cs typeface="Gotham Italics"/>
                  <a:sym typeface="Gotham Italics"/>
                </a:rPr>
                <a:t>(LY)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049047" y="2770921"/>
            <a:ext cx="14106646" cy="916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07"/>
              </a:lnSpc>
              <a:spcBef>
                <a:spcPct val="0"/>
              </a:spcBef>
            </a:pPr>
            <a:r>
              <a:rPr lang="en-US" sz="5621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Personal Sales : Category 1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2951812" y="4772381"/>
            <a:ext cx="13232161" cy="1037241"/>
            <a:chOff x="0" y="0"/>
            <a:chExt cx="17642882" cy="1382988"/>
          </a:xfrm>
        </p:grpSpPr>
        <p:sp>
          <p:nvSpPr>
            <p:cNvPr id="14" name="TextBox 14"/>
            <p:cNvSpPr txBox="1"/>
            <p:nvPr/>
          </p:nvSpPr>
          <p:spPr>
            <a:xfrm>
              <a:off x="4144983" y="32770"/>
              <a:ext cx="13497899" cy="12507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576"/>
                </a:lnSpc>
                <a:spcBef>
                  <a:spcPct val="0"/>
                </a:spcBef>
              </a:pPr>
              <a:r>
                <a:rPr lang="en-US" sz="5828" b="1" dirty="0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Annique Rooibos Voucher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66675"/>
              <a:ext cx="4144983" cy="14496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79"/>
                </a:lnSpc>
                <a:spcBef>
                  <a:spcPct val="0"/>
                </a:spcBef>
              </a:pPr>
              <a:r>
                <a:rPr lang="en-US" sz="6830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600</a:t>
              </a:r>
            </a:p>
          </p:txBody>
        </p:sp>
      </p:grpSp>
      <p:grpSp>
        <p:nvGrpSpPr>
          <p:cNvPr id="19" name="Group 2">
            <a:extLst>
              <a:ext uri="{FF2B5EF4-FFF2-40B4-BE49-F238E27FC236}">
                <a16:creationId xmlns:a16="http://schemas.microsoft.com/office/drawing/2014/main" id="{F1CF1F79-BB51-206E-6FBD-A94D86BC3B83}"/>
              </a:ext>
            </a:extLst>
          </p:cNvPr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21" name="Freeform 3">
              <a:extLst>
                <a:ext uri="{FF2B5EF4-FFF2-40B4-BE49-F238E27FC236}">
                  <a16:creationId xmlns:a16="http://schemas.microsoft.com/office/drawing/2014/main" id="{C125D174-150F-A2BA-795D-F589AB938661}"/>
                </a:ext>
              </a:extLst>
            </p:cNvPr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3" name="TextBox 4">
              <a:extLst>
                <a:ext uri="{FF2B5EF4-FFF2-40B4-BE49-F238E27FC236}">
                  <a16:creationId xmlns:a16="http://schemas.microsoft.com/office/drawing/2014/main" id="{99C346B4-D870-7F56-2844-50539AA4F30B}"/>
                </a:ext>
              </a:extLst>
            </p:cNvPr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4" name="AutoShape 5">
            <a:extLst>
              <a:ext uri="{FF2B5EF4-FFF2-40B4-BE49-F238E27FC236}">
                <a16:creationId xmlns:a16="http://schemas.microsoft.com/office/drawing/2014/main" id="{65EFB378-F288-4CFD-F1F4-ECAE89D41D0E}"/>
              </a:ext>
            </a:extLst>
          </p:cNvPr>
          <p:cNvSpPr/>
          <p:nvPr/>
        </p:nvSpPr>
        <p:spPr>
          <a:xfrm>
            <a:off x="0" y="2037594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F0BBB2C0-9C5D-17C8-F03F-C5112A5B1FDE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PERSONAL SALES</a:t>
            </a: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6330167B-2CDC-6425-0B70-69740F1139A7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Quarter 1 &amp; 2 Rewards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65BA2ED1-349A-E9B4-2F0A-3CE156A0DEDB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601BA473-5510-5F18-B7D3-B026259098EF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D8FB5422-4F4D-C783-6DDD-66C2BE218846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6" name="AutoShape 7">
            <a:extLst>
              <a:ext uri="{FF2B5EF4-FFF2-40B4-BE49-F238E27FC236}">
                <a16:creationId xmlns:a16="http://schemas.microsoft.com/office/drawing/2014/main" id="{60488162-909D-842D-FAB7-DB519E8308B3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E5083691-3A7E-2A91-0285-AC0880917EF3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874170" y="2553759"/>
            <a:ext cx="16633750" cy="1031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616"/>
              </a:lnSpc>
              <a:spcBef>
                <a:spcPct val="0"/>
              </a:spcBef>
            </a:pPr>
            <a:r>
              <a:rPr lang="en-US" sz="6628" b="1">
                <a:solidFill>
                  <a:srgbClr val="911A14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527919" y="4727217"/>
            <a:ext cx="13232161" cy="939978"/>
            <a:chOff x="0" y="0"/>
            <a:chExt cx="17642882" cy="1253304"/>
          </a:xfrm>
        </p:grpSpPr>
        <p:sp>
          <p:nvSpPr>
            <p:cNvPr id="10" name="TextBox 10"/>
            <p:cNvSpPr txBox="1"/>
            <p:nvPr/>
          </p:nvSpPr>
          <p:spPr>
            <a:xfrm>
              <a:off x="4144983" y="51820"/>
              <a:ext cx="13497899" cy="11020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796"/>
                </a:lnSpc>
                <a:spcBef>
                  <a:spcPct val="0"/>
                </a:spcBef>
              </a:pPr>
              <a:r>
                <a:rPr lang="en-US" sz="5228" b="1" dirty="0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Annique Rooibos Voucher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4144983" cy="1319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099"/>
                </a:lnSpc>
                <a:spcBef>
                  <a:spcPct val="0"/>
                </a:spcBef>
              </a:pPr>
              <a:r>
                <a:rPr lang="en-US" sz="6230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1 200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B27351F-28E7-C9BE-F4D5-83FB5CF809B3}"/>
              </a:ext>
            </a:extLst>
          </p:cNvPr>
          <p:cNvGrpSpPr/>
          <p:nvPr/>
        </p:nvGrpSpPr>
        <p:grpSpPr>
          <a:xfrm>
            <a:off x="-428045" y="5696021"/>
            <a:ext cx="19050000" cy="2912454"/>
            <a:chOff x="-428045" y="6112304"/>
            <a:chExt cx="19050000" cy="2912454"/>
          </a:xfrm>
        </p:grpSpPr>
        <p:sp>
          <p:nvSpPr>
            <p:cNvPr id="12" name="TextBox 12"/>
            <p:cNvSpPr txBox="1"/>
            <p:nvPr/>
          </p:nvSpPr>
          <p:spPr>
            <a:xfrm>
              <a:off x="-428045" y="6112304"/>
              <a:ext cx="19050000" cy="8720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6778"/>
                </a:lnSpc>
                <a:spcBef>
                  <a:spcPct val="0"/>
                </a:spcBef>
              </a:pPr>
              <a:r>
                <a:rPr lang="en-US" sz="6000" b="1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Category 2 : R 13 001 - R 20 000 </a:t>
              </a:r>
              <a:r>
                <a:rPr lang="en-US" sz="6000" b="1" i="1" dirty="0">
                  <a:solidFill>
                    <a:srgbClr val="000000"/>
                  </a:solidFill>
                  <a:latin typeface="Gotham Italics"/>
                  <a:ea typeface="Gotham Italics"/>
                  <a:cs typeface="Gotham Italics"/>
                  <a:sym typeface="Gotham Italics"/>
                </a:rPr>
                <a:t>(LY sales)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4941790" y="8044006"/>
              <a:ext cx="8310330" cy="9807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824"/>
                </a:lnSpc>
                <a:spcBef>
                  <a:spcPct val="0"/>
                </a:spcBef>
              </a:pPr>
              <a:r>
                <a:rPr lang="en-US" sz="6018" b="1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achieve 12%+ growth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632308" y="7274553"/>
              <a:ext cx="10846034" cy="5503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312"/>
                </a:lnSpc>
                <a:spcBef>
                  <a:spcPct val="0"/>
                </a:spcBef>
              </a:pPr>
              <a:r>
                <a:rPr lang="en-US" sz="3317" dirty="0">
                  <a:solidFill>
                    <a:srgbClr val="36573B"/>
                  </a:solidFill>
                  <a:latin typeface="Gotham"/>
                  <a:ea typeface="Gotham"/>
                  <a:cs typeface="Gotham"/>
                  <a:sym typeface="Gotham"/>
                </a:rPr>
                <a:t>Average sales of R 4 334 - R 6 666 per month </a:t>
              </a:r>
              <a:r>
                <a:rPr lang="en-US" sz="3317" i="1" dirty="0">
                  <a:solidFill>
                    <a:srgbClr val="36573B"/>
                  </a:solidFill>
                  <a:latin typeface="Gotham Italics"/>
                  <a:ea typeface="Gotham Italics"/>
                  <a:cs typeface="Gotham Italics"/>
                  <a:sym typeface="Gotham Italics"/>
                </a:rPr>
                <a:t>(LY)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137722" y="2772076"/>
            <a:ext cx="14106646" cy="916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07"/>
              </a:lnSpc>
              <a:spcBef>
                <a:spcPct val="0"/>
              </a:spcBef>
            </a:pPr>
            <a:r>
              <a:rPr lang="en-US" sz="562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Personal Sales : Category 2</a:t>
            </a:r>
          </a:p>
        </p:txBody>
      </p:sp>
      <p:grpSp>
        <p:nvGrpSpPr>
          <p:cNvPr id="21" name="Group 2">
            <a:extLst>
              <a:ext uri="{FF2B5EF4-FFF2-40B4-BE49-F238E27FC236}">
                <a16:creationId xmlns:a16="http://schemas.microsoft.com/office/drawing/2014/main" id="{6A45141F-35F7-0A0B-54C5-C381895329B6}"/>
              </a:ext>
            </a:extLst>
          </p:cNvPr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22" name="Freeform 3">
              <a:extLst>
                <a:ext uri="{FF2B5EF4-FFF2-40B4-BE49-F238E27FC236}">
                  <a16:creationId xmlns:a16="http://schemas.microsoft.com/office/drawing/2014/main" id="{59C41823-F4EB-CAAE-4205-9D7405AC1ABC}"/>
                </a:ext>
              </a:extLst>
            </p:cNvPr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3" name="TextBox 4">
              <a:extLst>
                <a:ext uri="{FF2B5EF4-FFF2-40B4-BE49-F238E27FC236}">
                  <a16:creationId xmlns:a16="http://schemas.microsoft.com/office/drawing/2014/main" id="{0463491A-7771-1069-E95A-B6321C603FFD}"/>
                </a:ext>
              </a:extLst>
            </p:cNvPr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4" name="AutoShape 5">
            <a:extLst>
              <a:ext uri="{FF2B5EF4-FFF2-40B4-BE49-F238E27FC236}">
                <a16:creationId xmlns:a16="http://schemas.microsoft.com/office/drawing/2014/main" id="{3595E9CD-CBEC-FE64-D66A-391823B64BFA}"/>
              </a:ext>
            </a:extLst>
          </p:cNvPr>
          <p:cNvSpPr/>
          <p:nvPr/>
        </p:nvSpPr>
        <p:spPr>
          <a:xfrm>
            <a:off x="0" y="2037594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B3ED4D97-76C7-7E20-0B73-4B8F0F369DF1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PERSONAL SALES</a:t>
            </a: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69449BA0-2902-2B86-0C2F-93BB3E3BAFB4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Quarter 1 &amp; 2 Rewards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14A56B2D-3937-7A11-63B9-E1EC7A1DC643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EAB1C801-2AD1-003F-DEE1-3E434EF834D0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5557818E-064C-B725-1B9E-384F869F68A3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6" name="AutoShape 7">
            <a:extLst>
              <a:ext uri="{FF2B5EF4-FFF2-40B4-BE49-F238E27FC236}">
                <a16:creationId xmlns:a16="http://schemas.microsoft.com/office/drawing/2014/main" id="{60D983ED-7260-A847-C714-82F12C840209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D85398E3-5322-FC99-F24B-1F026691EBE2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2793423" y="4410640"/>
            <a:ext cx="13232161" cy="939978"/>
            <a:chOff x="0" y="0"/>
            <a:chExt cx="17642882" cy="1253304"/>
          </a:xfrm>
        </p:grpSpPr>
        <p:sp>
          <p:nvSpPr>
            <p:cNvPr id="10" name="TextBox 10"/>
            <p:cNvSpPr txBox="1"/>
            <p:nvPr/>
          </p:nvSpPr>
          <p:spPr>
            <a:xfrm>
              <a:off x="4144983" y="51820"/>
              <a:ext cx="13497899" cy="11020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796"/>
                </a:lnSpc>
                <a:spcBef>
                  <a:spcPct val="0"/>
                </a:spcBef>
              </a:pPr>
              <a:r>
                <a:rPr lang="en-US" sz="5228" b="1" dirty="0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Annique Rooibos Voucher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4144983" cy="1319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099"/>
                </a:lnSpc>
                <a:spcBef>
                  <a:spcPct val="0"/>
                </a:spcBef>
              </a:pPr>
              <a:r>
                <a:rPr lang="en-US" sz="6230" b="1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1 800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8160BA1-4354-D293-FB1E-277FF1CB52FF}"/>
              </a:ext>
            </a:extLst>
          </p:cNvPr>
          <p:cNvGrpSpPr/>
          <p:nvPr/>
        </p:nvGrpSpPr>
        <p:grpSpPr>
          <a:xfrm>
            <a:off x="218459" y="5495591"/>
            <a:ext cx="18440400" cy="2796307"/>
            <a:chOff x="160020" y="6202894"/>
            <a:chExt cx="18440400" cy="2796307"/>
          </a:xfrm>
        </p:grpSpPr>
        <p:sp>
          <p:nvSpPr>
            <p:cNvPr id="12" name="TextBox 12"/>
            <p:cNvSpPr txBox="1"/>
            <p:nvPr/>
          </p:nvSpPr>
          <p:spPr>
            <a:xfrm>
              <a:off x="160020" y="6202894"/>
              <a:ext cx="18440400" cy="8720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6778"/>
                </a:lnSpc>
                <a:spcBef>
                  <a:spcPct val="0"/>
                </a:spcBef>
              </a:pPr>
              <a:r>
                <a:rPr lang="en-US" sz="6000" b="1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Category 3 : R 20 001 - R 30 000 </a:t>
              </a:r>
              <a:r>
                <a:rPr lang="en-US" sz="6000" b="1" i="1" dirty="0">
                  <a:solidFill>
                    <a:srgbClr val="000000"/>
                  </a:solidFill>
                  <a:latin typeface="Gotham Italics"/>
                  <a:ea typeface="Gotham Italics"/>
                  <a:cs typeface="Gotham Italics"/>
                  <a:sym typeface="Gotham Italics"/>
                </a:rPr>
                <a:t>(</a:t>
              </a:r>
              <a:r>
                <a:rPr lang="en-US" sz="4400" b="1" i="1" dirty="0">
                  <a:solidFill>
                    <a:srgbClr val="000000"/>
                  </a:solidFill>
                  <a:latin typeface="Gotham Italics"/>
                  <a:ea typeface="Gotham Italics"/>
                  <a:cs typeface="Gotham Italics"/>
                  <a:sym typeface="Gotham Italics"/>
                </a:rPr>
                <a:t>LY sales</a:t>
              </a:r>
              <a:r>
                <a:rPr lang="en-US" sz="6000" b="1" i="1" dirty="0">
                  <a:solidFill>
                    <a:srgbClr val="000000"/>
                  </a:solidFill>
                  <a:latin typeface="Gotham Italics"/>
                  <a:ea typeface="Gotham Italics"/>
                  <a:cs typeface="Gotham Italics"/>
                  <a:sym typeface="Gotham Italics"/>
                </a:rPr>
                <a:t>)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148855" y="8018449"/>
              <a:ext cx="8310330" cy="9807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824"/>
                </a:lnSpc>
                <a:spcBef>
                  <a:spcPct val="0"/>
                </a:spcBef>
              </a:pPr>
              <a:r>
                <a:rPr lang="en-US" sz="6018" b="1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achieve 11%+ growth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700608" y="7310908"/>
              <a:ext cx="11112734" cy="5503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312"/>
                </a:lnSpc>
                <a:spcBef>
                  <a:spcPct val="0"/>
                </a:spcBef>
              </a:pPr>
              <a:r>
                <a:rPr lang="en-US" sz="3317">
                  <a:solidFill>
                    <a:srgbClr val="36573B"/>
                  </a:solidFill>
                  <a:latin typeface="Gotham"/>
                  <a:ea typeface="Gotham"/>
                  <a:cs typeface="Gotham"/>
                  <a:sym typeface="Gotham"/>
                </a:rPr>
                <a:t>Average sales of R 6 667 - R 10 000 per month </a:t>
              </a:r>
              <a:r>
                <a:rPr lang="en-US" sz="3317" i="1">
                  <a:solidFill>
                    <a:srgbClr val="36573B"/>
                  </a:solidFill>
                  <a:latin typeface="Gotham Italics"/>
                  <a:ea typeface="Gotham Italics"/>
                  <a:cs typeface="Gotham Italics"/>
                  <a:sym typeface="Gotham Italics"/>
                </a:rPr>
                <a:t>(LY)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077282" y="2770921"/>
            <a:ext cx="14106646" cy="916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07"/>
              </a:lnSpc>
              <a:spcBef>
                <a:spcPct val="0"/>
              </a:spcBef>
            </a:pPr>
            <a:r>
              <a:rPr lang="en-US" sz="5621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Personal Sales : Category 3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10785EFD-C6D8-1F5C-8781-17134DE700D8}"/>
              </a:ext>
            </a:extLst>
          </p:cNvPr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2039DD1B-8E87-5970-217B-A856CD3126BD}"/>
                </a:ext>
              </a:extLst>
            </p:cNvPr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7" name="TextBox 4">
              <a:extLst>
                <a:ext uri="{FF2B5EF4-FFF2-40B4-BE49-F238E27FC236}">
                  <a16:creationId xmlns:a16="http://schemas.microsoft.com/office/drawing/2014/main" id="{41D83BC7-83D4-9922-9780-043A030A709A}"/>
                </a:ext>
              </a:extLst>
            </p:cNvPr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8" name="AutoShape 5">
            <a:extLst>
              <a:ext uri="{FF2B5EF4-FFF2-40B4-BE49-F238E27FC236}">
                <a16:creationId xmlns:a16="http://schemas.microsoft.com/office/drawing/2014/main" id="{E0360609-3865-3329-0C18-26F0832BFCD6}"/>
              </a:ext>
            </a:extLst>
          </p:cNvPr>
          <p:cNvSpPr/>
          <p:nvPr/>
        </p:nvSpPr>
        <p:spPr>
          <a:xfrm>
            <a:off x="0" y="2037594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0B90873C-E1AD-37F2-1461-36D7B122EA6C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PERSONAL SALES</a:t>
            </a: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4BAF0E3E-34DF-E29C-9AA2-A5B015B2C99F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Quarter 1 &amp; 2 Rewards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EC70A0EC-F94D-8049-CE3B-63E999F40959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9AB40619-A334-7C44-F241-0D70F95166E6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59DA6522-08D3-21A7-3552-1C28C150EA02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7" name="AutoShape 7">
            <a:extLst>
              <a:ext uri="{FF2B5EF4-FFF2-40B4-BE49-F238E27FC236}">
                <a16:creationId xmlns:a16="http://schemas.microsoft.com/office/drawing/2014/main" id="{FC937930-9F1A-BCFF-9C7C-B06FBC6168B6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7A4E7090-D88F-EE68-1A7E-2F83C5D7FCA5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3533122" y="4732589"/>
            <a:ext cx="13232161" cy="887908"/>
            <a:chOff x="0" y="0"/>
            <a:chExt cx="17642882" cy="1183877"/>
          </a:xfrm>
        </p:grpSpPr>
        <p:sp>
          <p:nvSpPr>
            <p:cNvPr id="10" name="TextBox 10"/>
            <p:cNvSpPr txBox="1"/>
            <p:nvPr/>
          </p:nvSpPr>
          <p:spPr>
            <a:xfrm>
              <a:off x="4144983" y="51820"/>
              <a:ext cx="13497899" cy="1019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276"/>
                </a:lnSpc>
                <a:spcBef>
                  <a:spcPct val="0"/>
                </a:spcBef>
              </a:pPr>
              <a:r>
                <a:rPr lang="en-US" sz="4828" b="1" dirty="0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Annique Rooibos Voucher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4144983" cy="12505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579"/>
                </a:lnSpc>
                <a:spcBef>
                  <a:spcPct val="0"/>
                </a:spcBef>
              </a:pPr>
              <a:r>
                <a:rPr lang="en-US" sz="5830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2 400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341FB23-F5BF-A30C-A21F-F8F922AAE21F}"/>
              </a:ext>
            </a:extLst>
          </p:cNvPr>
          <p:cNvGrpSpPr/>
          <p:nvPr/>
        </p:nvGrpSpPr>
        <p:grpSpPr>
          <a:xfrm>
            <a:off x="1046260" y="5898793"/>
            <a:ext cx="16633750" cy="2703155"/>
            <a:chOff x="1046260" y="6309704"/>
            <a:chExt cx="16633750" cy="2703155"/>
          </a:xfrm>
        </p:grpSpPr>
        <p:sp>
          <p:nvSpPr>
            <p:cNvPr id="12" name="TextBox 12"/>
            <p:cNvSpPr txBox="1"/>
            <p:nvPr/>
          </p:nvSpPr>
          <p:spPr>
            <a:xfrm>
              <a:off x="1046260" y="6309704"/>
              <a:ext cx="16633750" cy="8720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778"/>
                </a:lnSpc>
                <a:spcBef>
                  <a:spcPct val="0"/>
                </a:spcBef>
              </a:pPr>
              <a:r>
                <a:rPr lang="en-US" sz="6000" b="1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Category 4 : R 30 001+ </a:t>
              </a:r>
              <a:r>
                <a:rPr lang="en-US" sz="6000" b="1" i="1" dirty="0">
                  <a:solidFill>
                    <a:srgbClr val="000000"/>
                  </a:solidFill>
                  <a:latin typeface="Gotham Italics"/>
                  <a:ea typeface="Gotham Italics"/>
                  <a:cs typeface="Gotham Italics"/>
                  <a:sym typeface="Gotham Italics"/>
                </a:rPr>
                <a:t>(LY sales)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255015" y="8032107"/>
              <a:ext cx="8310330" cy="9807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824"/>
                </a:lnSpc>
                <a:spcBef>
                  <a:spcPct val="0"/>
                </a:spcBef>
              </a:pPr>
              <a:r>
                <a:rPr lang="en-US" sz="6018" b="1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achieve 11%+ growth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806768" y="7324566"/>
              <a:ext cx="11112734" cy="5503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312"/>
                </a:lnSpc>
                <a:spcBef>
                  <a:spcPct val="0"/>
                </a:spcBef>
              </a:pPr>
              <a:r>
                <a:rPr lang="en-US" sz="3317" dirty="0">
                  <a:solidFill>
                    <a:srgbClr val="36573B"/>
                  </a:solidFill>
                  <a:latin typeface="Gotham"/>
                  <a:ea typeface="Gotham"/>
                  <a:cs typeface="Gotham"/>
                  <a:sym typeface="Gotham"/>
                </a:rPr>
                <a:t>Average sales of R 10 000+ per month </a:t>
              </a:r>
              <a:r>
                <a:rPr lang="en-US" sz="3317" i="1" dirty="0">
                  <a:solidFill>
                    <a:srgbClr val="36573B"/>
                  </a:solidFill>
                  <a:latin typeface="Gotham Italics"/>
                  <a:ea typeface="Gotham Italics"/>
                  <a:cs typeface="Gotham Italics"/>
                  <a:sym typeface="Gotham Italics"/>
                </a:rPr>
                <a:t>(LY)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090675" y="2770921"/>
            <a:ext cx="14106646" cy="916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07"/>
              </a:lnSpc>
              <a:spcBef>
                <a:spcPct val="0"/>
              </a:spcBef>
            </a:pPr>
            <a:r>
              <a:rPr lang="en-US" sz="5621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Personal Sales : Category 4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0ACE58D4-1207-BC02-6FC1-C7499DF66B59}"/>
              </a:ext>
            </a:extLst>
          </p:cNvPr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A080992D-046E-7072-9670-885BF5FD9B4B}"/>
                </a:ext>
              </a:extLst>
            </p:cNvPr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7" name="TextBox 4">
              <a:extLst>
                <a:ext uri="{FF2B5EF4-FFF2-40B4-BE49-F238E27FC236}">
                  <a16:creationId xmlns:a16="http://schemas.microsoft.com/office/drawing/2014/main" id="{6D6F24D7-FA22-F7C2-7F91-176113A0075C}"/>
                </a:ext>
              </a:extLst>
            </p:cNvPr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8" name="AutoShape 5">
            <a:extLst>
              <a:ext uri="{FF2B5EF4-FFF2-40B4-BE49-F238E27FC236}">
                <a16:creationId xmlns:a16="http://schemas.microsoft.com/office/drawing/2014/main" id="{79A83BEE-E451-58EB-857F-1D5160FE59C4}"/>
              </a:ext>
            </a:extLst>
          </p:cNvPr>
          <p:cNvSpPr/>
          <p:nvPr/>
        </p:nvSpPr>
        <p:spPr>
          <a:xfrm>
            <a:off x="0" y="2037594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2D56BB02-6EE4-C665-1881-B7E60181DE89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PERSONAL SALES</a:t>
            </a: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C8BADA71-CE73-2B86-8C95-249323F2A434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Quarter 1 &amp; 2 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59CDF511-4925-3C3F-2057-5D9BAE720532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CFC23CDC-0404-D01D-F430-C5F5BFAD4201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F6A50084-87D8-C1D3-BBAC-880C534DE5E0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7" name="AutoShape 7">
            <a:extLst>
              <a:ext uri="{FF2B5EF4-FFF2-40B4-BE49-F238E27FC236}">
                <a16:creationId xmlns:a16="http://schemas.microsoft.com/office/drawing/2014/main" id="{178DF747-247E-ACA2-3CC3-EE7B68D0EB70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A7ABA0A3-F2AE-574E-F7C7-B04103AA18A3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9345834-668F-E240-645E-0CF05859A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020" y="2745032"/>
            <a:ext cx="11786295" cy="6254169"/>
          </a:xfrm>
          <a:prstGeom prst="rect">
            <a:avLst/>
          </a:prstGeom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06D0153-759F-BDE0-D912-B217521C1661}"/>
              </a:ext>
            </a:extLst>
          </p:cNvPr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202E884C-CC8F-6727-7076-7A54A00067D0}"/>
                </a:ext>
              </a:extLst>
            </p:cNvPr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1" name="TextBox 4">
              <a:extLst>
                <a:ext uri="{FF2B5EF4-FFF2-40B4-BE49-F238E27FC236}">
                  <a16:creationId xmlns:a16="http://schemas.microsoft.com/office/drawing/2014/main" id="{F36F4FB3-713E-5546-B596-D4132AF561F0}"/>
                </a:ext>
              </a:extLst>
            </p:cNvPr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3" name="AutoShape 5">
            <a:extLst>
              <a:ext uri="{FF2B5EF4-FFF2-40B4-BE49-F238E27FC236}">
                <a16:creationId xmlns:a16="http://schemas.microsoft.com/office/drawing/2014/main" id="{EB9B4C4C-7A8C-C189-48AA-9BF1D7EFC222}"/>
              </a:ext>
            </a:extLst>
          </p:cNvPr>
          <p:cNvSpPr/>
          <p:nvPr/>
        </p:nvSpPr>
        <p:spPr>
          <a:xfrm>
            <a:off x="0" y="2037594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2A0370-9FA4-7604-9A4C-C06564D48AB8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PERSONAL SALES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3AA2B5-98B7-2F3D-5FF3-8B22CE27D0E5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Quarterly Rewards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B2CF115E-0A8A-E393-C606-7FD6AC34D55F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0F747B1-BE86-C652-6EA6-375CB9F86A47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79057254-0B14-AFF1-5260-18FC3FB1C987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9" name="AutoShape 7">
            <a:extLst>
              <a:ext uri="{FF2B5EF4-FFF2-40B4-BE49-F238E27FC236}">
                <a16:creationId xmlns:a16="http://schemas.microsoft.com/office/drawing/2014/main" id="{2E4942F3-FD93-2BFD-C9B6-20315B764FA9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D31C9870-FD21-A105-CD3D-15D078604F06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43517" r="22737"/>
          <a:stretch>
            <a:fillRect/>
          </a:stretch>
        </p:blipFill>
        <p:spPr>
          <a:xfrm>
            <a:off x="13215359" y="0"/>
            <a:ext cx="5072641" cy="10021472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 flipV="1">
            <a:off x="13210596" y="503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9" name="AutoShape 9"/>
          <p:cNvSpPr/>
          <p:nvPr/>
        </p:nvSpPr>
        <p:spPr>
          <a:xfrm>
            <a:off x="3386751" y="4099686"/>
            <a:ext cx="6492240" cy="0"/>
          </a:xfrm>
          <a:prstGeom prst="line">
            <a:avLst/>
          </a:prstGeom>
          <a:ln w="95250" cap="flat">
            <a:solidFill>
              <a:srgbClr val="F04A2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0" name="TextBox 10"/>
          <p:cNvSpPr txBox="1"/>
          <p:nvPr/>
        </p:nvSpPr>
        <p:spPr>
          <a:xfrm>
            <a:off x="210862" y="234466"/>
            <a:ext cx="12741164" cy="2569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772"/>
              </a:lnSpc>
              <a:spcBef>
                <a:spcPct val="0"/>
              </a:spcBef>
            </a:pPr>
            <a:r>
              <a:rPr lang="en-US" sz="15209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Month 1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10862" y="2629358"/>
            <a:ext cx="12789245" cy="1387874"/>
            <a:chOff x="0" y="-38100"/>
            <a:chExt cx="17052326" cy="1850499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38100"/>
              <a:ext cx="17052326" cy="8229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070"/>
                </a:lnSpc>
                <a:spcBef>
                  <a:spcPct val="0"/>
                </a:spcBef>
              </a:pPr>
              <a:r>
                <a:rPr lang="en-US" sz="3900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Qualify for Annique Rooibos Products 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48440" y="989484"/>
              <a:ext cx="5641521" cy="8229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070"/>
                </a:lnSpc>
                <a:spcBef>
                  <a:spcPct val="0"/>
                </a:spcBef>
              </a:pPr>
              <a:r>
                <a:rPr lang="en-US" sz="390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to the value of 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300893" y="737190"/>
              <a:ext cx="3258035" cy="10752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638"/>
                </a:lnSpc>
                <a:spcBef>
                  <a:spcPct val="0"/>
                </a:spcBef>
              </a:pPr>
              <a:r>
                <a:rPr lang="en-US" sz="5106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600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9110238" y="1226324"/>
              <a:ext cx="5366906" cy="433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35"/>
                </a:lnSpc>
                <a:spcBef>
                  <a:spcPct val="0"/>
                </a:spcBef>
              </a:pPr>
              <a:r>
                <a:rPr lang="en-US" sz="2103" b="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(Sponsor &amp; New Consultant)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10862" y="4352098"/>
            <a:ext cx="12844018" cy="1344334"/>
            <a:chOff x="0" y="0"/>
            <a:chExt cx="17125357" cy="1792445"/>
          </a:xfrm>
        </p:grpSpPr>
        <p:sp>
          <p:nvSpPr>
            <p:cNvPr id="18" name="TextBox 18"/>
            <p:cNvSpPr txBox="1"/>
            <p:nvPr/>
          </p:nvSpPr>
          <p:spPr>
            <a:xfrm>
              <a:off x="0" y="923633"/>
              <a:ext cx="3048886" cy="576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10"/>
                </a:lnSpc>
                <a:spcBef>
                  <a:spcPct val="0"/>
                </a:spcBef>
              </a:pPr>
              <a:r>
                <a:rPr lang="en-US" sz="270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receive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49801" y="-38100"/>
              <a:ext cx="14944603" cy="5766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10"/>
                </a:lnSpc>
                <a:spcBef>
                  <a:spcPct val="0"/>
                </a:spcBef>
              </a:pPr>
              <a:r>
                <a:rPr lang="en-US" sz="2700" b="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3 000 Sales (RSP)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866428" y="669600"/>
              <a:ext cx="2807406" cy="10752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638"/>
                </a:lnSpc>
                <a:spcBef>
                  <a:spcPct val="0"/>
                </a:spcBef>
              </a:pPr>
              <a:r>
                <a:rPr lang="en-US" sz="5106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675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4673835" y="631489"/>
              <a:ext cx="12451523" cy="11609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10"/>
                </a:lnSpc>
                <a:spcBef>
                  <a:spcPct val="0"/>
                </a:spcBef>
              </a:pPr>
              <a:r>
                <a:rPr lang="en-US" sz="270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off your R 3 000 (Discountable Products - 22.5% PS Sliding Scale)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227439" y="5696432"/>
            <a:ext cx="810865" cy="810865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F04A29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90500" y="161925"/>
              <a:ext cx="431800" cy="460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210862" y="6803648"/>
            <a:ext cx="12741164" cy="1099537"/>
            <a:chOff x="0" y="0"/>
            <a:chExt cx="16988219" cy="1466049"/>
          </a:xfrm>
        </p:grpSpPr>
        <p:sp>
          <p:nvSpPr>
            <p:cNvPr id="26" name="TextBox 26"/>
            <p:cNvSpPr txBox="1"/>
            <p:nvPr/>
          </p:nvSpPr>
          <p:spPr>
            <a:xfrm>
              <a:off x="0" y="748640"/>
              <a:ext cx="16988219" cy="717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01"/>
                </a:lnSpc>
                <a:spcBef>
                  <a:spcPct val="0"/>
                </a:spcBef>
              </a:pPr>
              <a:r>
                <a:rPr lang="en-US" sz="3385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Total of =</a:t>
              </a:r>
              <a:r>
                <a:rPr lang="en-US" sz="3385">
                  <a:solidFill>
                    <a:srgbClr val="36573B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3385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1 275</a:t>
              </a:r>
              <a:r>
                <a:rPr lang="en-US" sz="3385">
                  <a:solidFill>
                    <a:srgbClr val="36573B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3385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for only R 3 000 Sales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16988219" cy="717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01"/>
                </a:lnSpc>
                <a:spcBef>
                  <a:spcPct val="0"/>
                </a:spcBef>
              </a:pPr>
              <a:r>
                <a:rPr lang="en-US" sz="3385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600</a:t>
              </a:r>
              <a:r>
                <a:rPr lang="en-US" sz="3385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 Annique Rooibos Products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227439" y="8104746"/>
            <a:ext cx="810865" cy="810865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F04A29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90500" y="161925"/>
              <a:ext cx="431800" cy="460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313716" y="9087061"/>
            <a:ext cx="12638310" cy="47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57"/>
              </a:lnSpc>
              <a:spcBef>
                <a:spcPct val="0"/>
              </a:spcBef>
            </a:pPr>
            <a:r>
              <a:rPr lang="en-US" sz="2966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The Sponsor will also qualify for </a:t>
            </a:r>
            <a:r>
              <a:rPr lang="en-US" sz="2966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 600</a:t>
            </a:r>
            <a:r>
              <a:rPr lang="en-US" sz="2966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Annique Rooibos Products</a:t>
            </a:r>
          </a:p>
        </p:txBody>
      </p:sp>
      <p:grpSp>
        <p:nvGrpSpPr>
          <p:cNvPr id="15" name="Group 4">
            <a:extLst>
              <a:ext uri="{FF2B5EF4-FFF2-40B4-BE49-F238E27FC236}">
                <a16:creationId xmlns:a16="http://schemas.microsoft.com/office/drawing/2014/main" id="{3980030E-1C7D-43B1-CB67-402E5FC6E886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6EB5EE7E-3DD3-E248-FB0B-208AAC2CE542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33" name="TextBox 6">
              <a:extLst>
                <a:ext uri="{FF2B5EF4-FFF2-40B4-BE49-F238E27FC236}">
                  <a16:creationId xmlns:a16="http://schemas.microsoft.com/office/drawing/2014/main" id="{30D886CD-387A-07CB-AD01-8E8AB3F06DE7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34" name="AutoShape 7">
            <a:extLst>
              <a:ext uri="{FF2B5EF4-FFF2-40B4-BE49-F238E27FC236}">
                <a16:creationId xmlns:a16="http://schemas.microsoft.com/office/drawing/2014/main" id="{F4FD5FBD-0317-4EB5-9D47-CEA32EEBC7F5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3">
            <a:extLst>
              <a:ext uri="{FF2B5EF4-FFF2-40B4-BE49-F238E27FC236}">
                <a16:creationId xmlns:a16="http://schemas.microsoft.com/office/drawing/2014/main" id="{B2ECF56E-8496-B7AD-6075-C716C541D2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799" t="25284" b="-1"/>
          <a:stretch>
            <a:fillRect/>
          </a:stretch>
        </p:blipFill>
        <p:spPr>
          <a:xfrm>
            <a:off x="13225502" y="2056893"/>
            <a:ext cx="5072641" cy="797410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87389" y="2484951"/>
            <a:ext cx="12673583" cy="1467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07"/>
              </a:lnSpc>
              <a:spcBef>
                <a:spcPct val="0"/>
              </a:spcBef>
            </a:pPr>
            <a:r>
              <a:rPr lang="en-US" sz="4467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Is there a minimum Personal Sales to participate in the Reward?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3695" y="4192817"/>
            <a:ext cx="12923207" cy="1505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026"/>
              </a:lnSpc>
              <a:spcBef>
                <a:spcPct val="0"/>
              </a:spcBef>
            </a:pPr>
            <a:r>
              <a:rPr lang="en-US" sz="309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If your Personal Sales were less than R 8 000 </a:t>
            </a:r>
            <a:r>
              <a:rPr lang="en-US" sz="3097" i="1" dirty="0">
                <a:solidFill>
                  <a:srgbClr val="000000"/>
                </a:solidFill>
                <a:latin typeface="Gotham Italics"/>
                <a:ea typeface="Gotham Italics"/>
                <a:cs typeface="Gotham Italics"/>
                <a:sym typeface="Gotham Italics"/>
              </a:rPr>
              <a:t>(LY) </a:t>
            </a:r>
          </a:p>
          <a:p>
            <a:pPr marL="0" lvl="0" indent="0" algn="ctr">
              <a:lnSpc>
                <a:spcPts val="4026"/>
              </a:lnSpc>
              <a:spcBef>
                <a:spcPct val="0"/>
              </a:spcBef>
            </a:pPr>
            <a:r>
              <a:rPr lang="en-US" sz="309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(Category : 1  R 8 000 - R 10 000).  You can still qualify in any category this year.  You must achieve the minimum growth of 30%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87389" y="5889736"/>
            <a:ext cx="12673583" cy="3365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5"/>
              </a:lnSpc>
            </a:pPr>
            <a:r>
              <a:rPr lang="en-US" sz="4996" b="1" dirty="0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EXAMPLE</a:t>
            </a:r>
          </a:p>
          <a:p>
            <a:pPr algn="ctr">
              <a:lnSpc>
                <a:spcPts val="4026"/>
              </a:lnSpc>
            </a:pPr>
            <a:r>
              <a:rPr lang="en-US" sz="309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If your sales were R 7 500 last year, you would need to grow with R 2 250 – 30% growth.</a:t>
            </a:r>
            <a:endParaRPr lang="en-US" sz="3097" i="1" dirty="0">
              <a:solidFill>
                <a:srgbClr val="000000"/>
              </a:solidFill>
              <a:latin typeface="Gotham Italics"/>
              <a:ea typeface="Gotham Italics"/>
              <a:cs typeface="Gotham Italics"/>
              <a:sym typeface="Gotham Italics"/>
            </a:endParaRPr>
          </a:p>
          <a:p>
            <a:pPr algn="ctr">
              <a:lnSpc>
                <a:spcPts val="4026"/>
              </a:lnSpc>
            </a:pPr>
            <a:endParaRPr lang="en-US" sz="3097" i="1" dirty="0">
              <a:solidFill>
                <a:srgbClr val="000000"/>
              </a:solidFill>
              <a:latin typeface="Gotham Italics"/>
              <a:ea typeface="Gotham Italics"/>
              <a:cs typeface="Gotham Italics"/>
              <a:sym typeface="Gotham Italics"/>
            </a:endParaRPr>
          </a:p>
          <a:p>
            <a:pPr marL="0" lvl="0" indent="0" algn="ctr">
              <a:lnSpc>
                <a:spcPts val="4026"/>
              </a:lnSpc>
              <a:spcBef>
                <a:spcPct val="0"/>
              </a:spcBef>
            </a:pPr>
            <a:r>
              <a:rPr lang="en-US" sz="3097" b="1" dirty="0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That is a total of = R 9 750</a:t>
            </a:r>
          </a:p>
          <a:p>
            <a:pPr marL="0" lvl="0" indent="0" algn="ctr">
              <a:lnSpc>
                <a:spcPts val="4026"/>
              </a:lnSpc>
              <a:spcBef>
                <a:spcPct val="0"/>
              </a:spcBef>
            </a:pPr>
            <a:r>
              <a:rPr lang="en-US" sz="3097" b="1" dirty="0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You will qualify for Category 1 GIFT</a:t>
            </a:r>
          </a:p>
        </p:txBody>
      </p:sp>
      <p:sp>
        <p:nvSpPr>
          <p:cNvPr id="12" name="AutoShape 8">
            <a:extLst>
              <a:ext uri="{FF2B5EF4-FFF2-40B4-BE49-F238E27FC236}">
                <a16:creationId xmlns:a16="http://schemas.microsoft.com/office/drawing/2014/main" id="{A63953B0-295A-6521-9BC3-6436C783AE2F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8" name="Group 2"/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19" name="Freeform 3"/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0" name="TextBox 4"/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1" name="AutoShape 5"/>
          <p:cNvSpPr/>
          <p:nvPr/>
        </p:nvSpPr>
        <p:spPr>
          <a:xfrm>
            <a:off x="0" y="204216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22" name="TextBox 6"/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QUESTIONS  &amp;  ANSWERS</a:t>
            </a:r>
          </a:p>
        </p:txBody>
      </p:sp>
      <p:sp>
        <p:nvSpPr>
          <p:cNvPr id="23" name="TextBox 7"/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Personal Sales – Quarter 1 &amp; 2 Rewards</a:t>
            </a:r>
          </a:p>
        </p:txBody>
      </p:sp>
      <p:grpSp>
        <p:nvGrpSpPr>
          <p:cNvPr id="28" name="Group 4">
            <a:extLst>
              <a:ext uri="{FF2B5EF4-FFF2-40B4-BE49-F238E27FC236}">
                <a16:creationId xmlns:a16="http://schemas.microsoft.com/office/drawing/2014/main" id="{EEAACB37-37C3-D64A-5C02-8B8D06054E3B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A291CCBE-4CC5-4CBF-9941-8688267C6581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30" name="TextBox 6">
              <a:extLst>
                <a:ext uri="{FF2B5EF4-FFF2-40B4-BE49-F238E27FC236}">
                  <a16:creationId xmlns:a16="http://schemas.microsoft.com/office/drawing/2014/main" id="{22404D2F-73EB-6F95-6896-A2B358EFCC81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31" name="AutoShape 7">
            <a:extLst>
              <a:ext uri="{FF2B5EF4-FFF2-40B4-BE49-F238E27FC236}">
                <a16:creationId xmlns:a16="http://schemas.microsoft.com/office/drawing/2014/main" id="{15312B3E-9108-903A-C252-688BB04F3430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32" name="Freeform 12">
            <a:extLst>
              <a:ext uri="{FF2B5EF4-FFF2-40B4-BE49-F238E27FC236}">
                <a16:creationId xmlns:a16="http://schemas.microsoft.com/office/drawing/2014/main" id="{1D20B53D-1EAF-5508-ED78-9590F3AF29E3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47369"/>
            <a:chOff x="0" y="0"/>
            <a:chExt cx="4816593" cy="5392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201930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Box 6"/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QUESTIONS  &amp;  ANSWERS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Personal Sales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73693" y="2890498"/>
            <a:ext cx="12673583" cy="1384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47"/>
              </a:lnSpc>
              <a:spcBef>
                <a:spcPct val="0"/>
              </a:spcBef>
            </a:pPr>
            <a:r>
              <a:rPr lang="en-US" sz="4267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Can a newly registered Consultant participate in the Personal Sales Reward?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62B2538F-3DFE-64C1-BEB9-39FF63D33A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799" t="25284" b="-1"/>
          <a:stretch>
            <a:fillRect/>
          </a:stretch>
        </p:blipFill>
        <p:spPr>
          <a:xfrm>
            <a:off x="13377902" y="2209293"/>
            <a:ext cx="5138548" cy="8077707"/>
          </a:xfrm>
          <a:prstGeom prst="rect">
            <a:avLst/>
          </a:prstGeom>
        </p:spPr>
      </p:pic>
      <p:sp>
        <p:nvSpPr>
          <p:cNvPr id="15" name="AutoShape 8">
            <a:extLst>
              <a:ext uri="{FF2B5EF4-FFF2-40B4-BE49-F238E27FC236}">
                <a16:creationId xmlns:a16="http://schemas.microsoft.com/office/drawing/2014/main" id="{28565B40-7A06-23C5-A354-C3FD8C967B83}"/>
              </a:ext>
            </a:extLst>
          </p:cNvPr>
          <p:cNvSpPr/>
          <p:nvPr/>
        </p:nvSpPr>
        <p:spPr>
          <a:xfrm flipH="1" flipV="1">
            <a:off x="13362996" y="248877"/>
            <a:ext cx="14906" cy="10038122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4A401E92-C4AC-20DC-C9DA-67938388549B}"/>
              </a:ext>
            </a:extLst>
          </p:cNvPr>
          <p:cNvGrpSpPr/>
          <p:nvPr/>
        </p:nvGrpSpPr>
        <p:grpSpPr>
          <a:xfrm>
            <a:off x="152400" y="152400"/>
            <a:ext cx="18288000" cy="2047369"/>
            <a:chOff x="0" y="0"/>
            <a:chExt cx="4816593" cy="539225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9C75EC24-C87E-2A3A-173D-23E022CF6F83}"/>
                </a:ext>
              </a:extLst>
            </p:cNvPr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75CB6CBC-C20F-4221-7567-4BD69E3A81C7}"/>
                </a:ext>
              </a:extLst>
            </p:cNvPr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9" name="TextBox 6">
            <a:extLst>
              <a:ext uri="{FF2B5EF4-FFF2-40B4-BE49-F238E27FC236}">
                <a16:creationId xmlns:a16="http://schemas.microsoft.com/office/drawing/2014/main" id="{0D126BF7-62B6-BDC1-363C-0403ACCCB2BC}"/>
              </a:ext>
            </a:extLst>
          </p:cNvPr>
          <p:cNvSpPr txBox="1"/>
          <p:nvPr/>
        </p:nvSpPr>
        <p:spPr>
          <a:xfrm>
            <a:off x="733600" y="3353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QUESTIONS  &amp;  ANSWERS</a:t>
            </a: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8BC64EC0-6D57-DBE0-DBEF-DAF8002D1A7F}"/>
              </a:ext>
            </a:extLst>
          </p:cNvPr>
          <p:cNvSpPr txBox="1"/>
          <p:nvPr/>
        </p:nvSpPr>
        <p:spPr>
          <a:xfrm>
            <a:off x="3894758" y="14401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Personal Sales – Quarter 1 &amp; 2 Rewards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5E914F-80C1-3D49-5078-6ED8B04F5BB1}"/>
              </a:ext>
            </a:extLst>
          </p:cNvPr>
          <p:cNvGrpSpPr/>
          <p:nvPr/>
        </p:nvGrpSpPr>
        <p:grpSpPr>
          <a:xfrm>
            <a:off x="373693" y="4601294"/>
            <a:ext cx="12673583" cy="5685706"/>
            <a:chOff x="373693" y="4601294"/>
            <a:chExt cx="12673583" cy="5685706"/>
          </a:xfrm>
        </p:grpSpPr>
        <p:sp>
          <p:nvSpPr>
            <p:cNvPr id="10" name="TextBox 10"/>
            <p:cNvSpPr txBox="1"/>
            <p:nvPr/>
          </p:nvSpPr>
          <p:spPr>
            <a:xfrm>
              <a:off x="373693" y="4601294"/>
              <a:ext cx="12673583" cy="18346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95"/>
                </a:lnSpc>
              </a:pPr>
              <a:r>
                <a:rPr lang="en-US" sz="4996" b="1" dirty="0">
                  <a:solidFill>
                    <a:srgbClr val="F04A2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NO,</a:t>
              </a:r>
            </a:p>
            <a:p>
              <a:pPr marL="0" lvl="0" indent="0" algn="ctr">
                <a:lnSpc>
                  <a:spcPts val="4026"/>
                </a:lnSpc>
                <a:spcBef>
                  <a:spcPct val="0"/>
                </a:spcBef>
              </a:pPr>
              <a:r>
                <a:rPr lang="en-US" sz="3097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a newly registered Consultant registered in the quarter cannot participate as they will participate in </a:t>
              </a:r>
              <a:r>
                <a:rPr lang="en-US" sz="3097" b="1" dirty="0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Fast Start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51B7329-E8BA-BE17-608B-6856A1134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939"/>
            <a:stretch>
              <a:fillRect/>
            </a:stretch>
          </p:blipFill>
          <p:spPr>
            <a:xfrm>
              <a:off x="926347" y="6762547"/>
              <a:ext cx="11568273" cy="352445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9D2DD0-EBC6-80A6-0212-C584164A8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04253416-5104-F596-AF2F-F3608EBC0E33}"/>
              </a:ext>
            </a:extLst>
          </p:cNvPr>
          <p:cNvSpPr/>
          <p:nvPr/>
        </p:nvSpPr>
        <p:spPr>
          <a:xfrm>
            <a:off x="13199072" y="1618446"/>
            <a:ext cx="4906628" cy="8432748"/>
          </a:xfrm>
          <a:custGeom>
            <a:avLst/>
            <a:gdLst/>
            <a:ahLst/>
            <a:cxnLst/>
            <a:rect l="l" t="t" r="r" b="b"/>
            <a:pathLst>
              <a:path w="3846614" h="6402132">
                <a:moveTo>
                  <a:pt x="0" y="0"/>
                </a:moveTo>
                <a:lnTo>
                  <a:pt x="3846614" y="0"/>
                </a:lnTo>
                <a:lnTo>
                  <a:pt x="3846614" y="6402131"/>
                </a:lnTo>
                <a:lnTo>
                  <a:pt x="0" y="64021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A0C014-26C3-5C64-3AE3-4D433C0F2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260" y="0"/>
            <a:ext cx="7278316" cy="10287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ED6F2D-2E50-9EDD-2E02-9CCBA9E74F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694" y="0"/>
            <a:ext cx="7278316" cy="10287000"/>
          </a:xfrm>
          <a:prstGeom prst="rect">
            <a:avLst/>
          </a:prstGeom>
        </p:spPr>
      </p:pic>
      <p:sp>
        <p:nvSpPr>
          <p:cNvPr id="19" name="AutoShape 8">
            <a:extLst>
              <a:ext uri="{FF2B5EF4-FFF2-40B4-BE49-F238E27FC236}">
                <a16:creationId xmlns:a16="http://schemas.microsoft.com/office/drawing/2014/main" id="{9514CE27-1D56-1BCD-F22D-0E5481977F66}"/>
              </a:ext>
            </a:extLst>
          </p:cNvPr>
          <p:cNvSpPr/>
          <p:nvPr/>
        </p:nvSpPr>
        <p:spPr>
          <a:xfrm flipH="1" flipV="1">
            <a:off x="9158354" y="0"/>
            <a:ext cx="14906" cy="10287000"/>
          </a:xfrm>
          <a:prstGeom prst="line">
            <a:avLst/>
          </a:prstGeom>
          <a:ln w="28575"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 11">
            <a:extLst>
              <a:ext uri="{FF2B5EF4-FFF2-40B4-BE49-F238E27FC236}">
                <a16:creationId xmlns:a16="http://schemas.microsoft.com/office/drawing/2014/main" id="{9B7B1D2D-7755-66AA-A9DB-4366CC79905D}"/>
              </a:ext>
            </a:extLst>
          </p:cNvPr>
          <p:cNvGrpSpPr/>
          <p:nvPr/>
        </p:nvGrpSpPr>
        <p:grpSpPr>
          <a:xfrm>
            <a:off x="182299" y="6568174"/>
            <a:ext cx="3631947" cy="3483020"/>
            <a:chOff x="0" y="0"/>
            <a:chExt cx="4911764" cy="4911764"/>
          </a:xfrm>
        </p:grpSpPr>
        <p:grpSp>
          <p:nvGrpSpPr>
            <p:cNvPr id="24" name="Group 12">
              <a:extLst>
                <a:ext uri="{FF2B5EF4-FFF2-40B4-BE49-F238E27FC236}">
                  <a16:creationId xmlns:a16="http://schemas.microsoft.com/office/drawing/2014/main" id="{749454BF-8AB8-F66D-48D9-899DD90CA36C}"/>
                </a:ext>
              </a:extLst>
            </p:cNvPr>
            <p:cNvGrpSpPr/>
            <p:nvPr/>
          </p:nvGrpSpPr>
          <p:grpSpPr>
            <a:xfrm>
              <a:off x="0" y="0"/>
              <a:ext cx="4911764" cy="4911764"/>
              <a:chOff x="0" y="0"/>
              <a:chExt cx="812800" cy="812800"/>
            </a:xfrm>
          </p:grpSpPr>
          <p:sp>
            <p:nvSpPr>
              <p:cNvPr id="26" name="Freeform 13">
                <a:extLst>
                  <a:ext uri="{FF2B5EF4-FFF2-40B4-BE49-F238E27FC236}">
                    <a16:creationId xmlns:a16="http://schemas.microsoft.com/office/drawing/2014/main" id="{BE4E8ED2-35AB-5046-F5C1-3B71E3FEDD4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6573B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TextBox 14">
                <a:extLst>
                  <a:ext uri="{FF2B5EF4-FFF2-40B4-BE49-F238E27FC236}">
                    <a16:creationId xmlns:a16="http://schemas.microsoft.com/office/drawing/2014/main" id="{70FF1536-3F5E-D8E6-5522-7683E2562BA3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5" name="TextBox 15">
              <a:extLst>
                <a:ext uri="{FF2B5EF4-FFF2-40B4-BE49-F238E27FC236}">
                  <a16:creationId xmlns:a16="http://schemas.microsoft.com/office/drawing/2014/main" id="{27C6D4B8-F4C9-908E-DA91-4A64CCC25999}"/>
                </a:ext>
              </a:extLst>
            </p:cNvPr>
            <p:cNvSpPr txBox="1"/>
            <p:nvPr/>
          </p:nvSpPr>
          <p:spPr>
            <a:xfrm>
              <a:off x="558701" y="1160653"/>
              <a:ext cx="3794359" cy="3124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AF7FA"/>
                  </a:solidFill>
                  <a:effectLst/>
                  <a:uLnTx/>
                  <a:uFillTx/>
                  <a:latin typeface="Gotham"/>
                  <a:ea typeface="Gotham"/>
                  <a:cs typeface="Gotham"/>
                  <a:sym typeface="Gotham"/>
                </a:rPr>
                <a:t>Category in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AF7FA"/>
                  </a:solidFill>
                  <a:effectLst/>
                  <a:uLnTx/>
                  <a:uFillTx/>
                  <a:latin typeface="Gotham"/>
                  <a:ea typeface="Gotham"/>
                  <a:cs typeface="Gotham"/>
                  <a:sym typeface="Gotham"/>
                </a:rPr>
                <a:t>R-Growth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FAF7FA"/>
                  </a:solidFill>
                  <a:effectLst/>
                  <a:uLnTx/>
                  <a:uFillTx/>
                  <a:latin typeface="Gotham"/>
                  <a:ea typeface="Gotham"/>
                  <a:cs typeface="Gotham"/>
                  <a:sym typeface="Gotham"/>
                </a:rPr>
                <a:t>Bands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FAF7FA"/>
                  </a:solidFill>
                  <a:effectLst/>
                  <a:uLnTx/>
                  <a:uFillTx/>
                  <a:latin typeface="Gotham"/>
                  <a:ea typeface="Gotham"/>
                  <a:cs typeface="Gotham"/>
                  <a:sym typeface="Gotham"/>
                </a:rPr>
                <a:t>1 - 3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19117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647449"/>
            <a:ext cx="18288000" cy="639551"/>
            <a:chOff x="0" y="-28575"/>
            <a:chExt cx="4816593" cy="1684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 rot="1089836">
            <a:off x="12432779" y="1130551"/>
            <a:ext cx="5448082" cy="9067543"/>
          </a:xfrm>
          <a:custGeom>
            <a:avLst/>
            <a:gdLst/>
            <a:ahLst/>
            <a:cxnLst/>
            <a:rect l="l" t="t" r="r" b="b"/>
            <a:pathLst>
              <a:path w="5448082" h="9067543">
                <a:moveTo>
                  <a:pt x="0" y="0"/>
                </a:moveTo>
                <a:lnTo>
                  <a:pt x="5448082" y="0"/>
                </a:lnTo>
                <a:lnTo>
                  <a:pt x="5448082" y="9067542"/>
                </a:lnTo>
                <a:lnTo>
                  <a:pt x="0" y="90675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389636" y="72019"/>
            <a:ext cx="4352345" cy="2799065"/>
            <a:chOff x="0" y="-238125"/>
            <a:chExt cx="5803124" cy="3732086"/>
          </a:xfrm>
        </p:grpSpPr>
        <p:sp>
          <p:nvSpPr>
            <p:cNvPr id="7" name="TextBox 7"/>
            <p:cNvSpPr txBox="1"/>
            <p:nvPr/>
          </p:nvSpPr>
          <p:spPr>
            <a:xfrm>
              <a:off x="4494906" y="-238125"/>
              <a:ext cx="1308218" cy="3732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219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332" b="0" i="0" u="none" strike="noStrike" kern="1200" cap="none" spc="0" normalizeH="0" baseline="0" noProof="0">
                  <a:ln>
                    <a:noFill/>
                  </a:ln>
                  <a:solidFill>
                    <a:srgbClr val="BF2C26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00227"/>
              <a:ext cx="4017826" cy="15125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957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837" b="0" i="0" u="none" strike="noStrike" kern="1200" cap="none" spc="0" normalizeH="0" baseline="0" noProof="0">
                  <a:ln>
                    <a:noFill/>
                  </a:ln>
                  <a:solidFill>
                    <a:srgbClr val="BF2C26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Band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328066" y="-71555"/>
            <a:ext cx="8428504" cy="3320227"/>
            <a:chOff x="0" y="-429557"/>
            <a:chExt cx="11238005" cy="4426969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-429557"/>
              <a:ext cx="11238005" cy="4426969"/>
              <a:chOff x="0" y="-28575"/>
              <a:chExt cx="747575" cy="29449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747575" cy="265916"/>
              </a:xfrm>
              <a:custGeom>
                <a:avLst/>
                <a:gdLst/>
                <a:ahLst/>
                <a:cxnLst/>
                <a:rect l="l" t="t" r="r" b="b"/>
                <a:pathLst>
                  <a:path w="747575" h="265916">
                    <a:moveTo>
                      <a:pt x="69419" y="0"/>
                    </a:moveTo>
                    <a:lnTo>
                      <a:pt x="678157" y="0"/>
                    </a:lnTo>
                    <a:cubicBezTo>
                      <a:pt x="696568" y="0"/>
                      <a:pt x="714225" y="7314"/>
                      <a:pt x="727243" y="20332"/>
                    </a:cubicBezTo>
                    <a:cubicBezTo>
                      <a:pt x="740262" y="33351"/>
                      <a:pt x="747575" y="51008"/>
                      <a:pt x="747575" y="69419"/>
                    </a:cubicBezTo>
                    <a:lnTo>
                      <a:pt x="747575" y="196498"/>
                    </a:lnTo>
                    <a:cubicBezTo>
                      <a:pt x="747575" y="234836"/>
                      <a:pt x="716496" y="265916"/>
                      <a:pt x="678157" y="265916"/>
                    </a:cubicBezTo>
                    <a:lnTo>
                      <a:pt x="69419" y="265916"/>
                    </a:lnTo>
                    <a:cubicBezTo>
                      <a:pt x="51008" y="265916"/>
                      <a:pt x="33351" y="258602"/>
                      <a:pt x="20332" y="245584"/>
                    </a:cubicBezTo>
                    <a:cubicBezTo>
                      <a:pt x="7314" y="232565"/>
                      <a:pt x="0" y="214908"/>
                      <a:pt x="0" y="196498"/>
                    </a:cubicBezTo>
                    <a:lnTo>
                      <a:pt x="0" y="69419"/>
                    </a:lnTo>
                    <a:cubicBezTo>
                      <a:pt x="0" y="31080"/>
                      <a:pt x="31080" y="0"/>
                      <a:pt x="69419" y="0"/>
                    </a:cubicBezTo>
                    <a:close/>
                  </a:path>
                </a:pathLst>
              </a:custGeom>
              <a:ln w="57150" cap="rnd">
                <a:solidFill>
                  <a:srgbClr val="36573B"/>
                </a:solidFill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28575"/>
                <a:ext cx="747575" cy="294491"/>
              </a:xfrm>
              <a:prstGeom prst="rect">
                <a:avLst/>
              </a:prstGeom>
            </p:spPr>
            <p:txBody>
              <a:bodyPr lIns="109779" tIns="109779" rIns="109779" bIns="109779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25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1663118" y="1920717"/>
              <a:ext cx="2624181" cy="1681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 Winner : Second :</a:t>
              </a:r>
            </a:p>
            <a:p>
              <a:pPr marL="0" marR="0" lvl="0" indent="0" algn="r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Third: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944641" y="1920717"/>
              <a:ext cx="4630247" cy="1754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10 000 </a:t>
              </a:r>
            </a:p>
            <a:p>
              <a:pPr marL="0" marR="0" lvl="0" indent="0" algn="l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8 000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6 000</a:t>
              </a:r>
            </a:p>
          </p:txBody>
        </p:sp>
        <p:sp>
          <p:nvSpPr>
            <p:cNvPr id="15" name="AutoShape 15"/>
            <p:cNvSpPr/>
            <p:nvPr/>
          </p:nvSpPr>
          <p:spPr>
            <a:xfrm>
              <a:off x="4615717" y="1956911"/>
              <a:ext cx="0" cy="1777210"/>
            </a:xfrm>
            <a:prstGeom prst="line">
              <a:avLst/>
            </a:prstGeom>
            <a:ln w="52353" cap="flat">
              <a:solidFill>
                <a:srgbClr val="911A1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94250" y="206141"/>
              <a:ext cx="10449504" cy="15515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18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89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Criteria: Growth in Rand Sales of Downline Sales per year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318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89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R-Sales Growth: R 300 000 – R 400 000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318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89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Gift: Prepaid Gift Card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89636" y="3392048"/>
            <a:ext cx="4352345" cy="2799065"/>
            <a:chOff x="0" y="-238125"/>
            <a:chExt cx="5803124" cy="3732086"/>
          </a:xfrm>
        </p:grpSpPr>
        <p:sp>
          <p:nvSpPr>
            <p:cNvPr id="18" name="TextBox 18"/>
            <p:cNvSpPr txBox="1"/>
            <p:nvPr/>
          </p:nvSpPr>
          <p:spPr>
            <a:xfrm>
              <a:off x="4494906" y="-238125"/>
              <a:ext cx="1308218" cy="3732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219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332" b="0" i="0" u="none" strike="noStrike" kern="1200" cap="none" spc="0" normalizeH="0" baseline="0" noProof="0">
                  <a:ln>
                    <a:noFill/>
                  </a:ln>
                  <a:solidFill>
                    <a:srgbClr val="BF2C26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2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900227"/>
              <a:ext cx="4017826" cy="15125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957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837" b="0" i="0" u="none" strike="noStrike" kern="1200" cap="none" spc="0" normalizeH="0" baseline="0" noProof="0">
                  <a:ln>
                    <a:noFill/>
                  </a:ln>
                  <a:solidFill>
                    <a:srgbClr val="BF2C26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Band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51126" y="6398871"/>
            <a:ext cx="4713278" cy="3030665"/>
            <a:chOff x="0" y="-257175"/>
            <a:chExt cx="6284372" cy="4040887"/>
          </a:xfrm>
        </p:grpSpPr>
        <p:sp>
          <p:nvSpPr>
            <p:cNvPr id="21" name="TextBox 21"/>
            <p:cNvSpPr txBox="1"/>
            <p:nvPr/>
          </p:nvSpPr>
          <p:spPr>
            <a:xfrm>
              <a:off x="4867665" y="-257175"/>
              <a:ext cx="1416707" cy="40408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2378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769" b="0" i="0" u="none" strike="noStrike" kern="1200" cap="none" spc="0" normalizeH="0" baseline="0" noProof="0">
                  <a:ln>
                    <a:noFill/>
                  </a:ln>
                  <a:solidFill>
                    <a:srgbClr val="BF2C26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3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970841"/>
              <a:ext cx="4351020" cy="16420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036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404" b="0" i="0" u="none" strike="noStrike" kern="1200" cap="none" spc="0" normalizeH="0" baseline="0" noProof="0">
                  <a:ln>
                    <a:noFill/>
                  </a:ln>
                  <a:solidFill>
                    <a:srgbClr val="BF2C26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Band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328066" y="3059680"/>
            <a:ext cx="8428504" cy="3320227"/>
            <a:chOff x="0" y="-429557"/>
            <a:chExt cx="11238005" cy="4426969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-429557"/>
              <a:ext cx="11238005" cy="4426969"/>
              <a:chOff x="0" y="-28575"/>
              <a:chExt cx="747575" cy="294491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747575" cy="265916"/>
              </a:xfrm>
              <a:custGeom>
                <a:avLst/>
                <a:gdLst/>
                <a:ahLst/>
                <a:cxnLst/>
                <a:rect l="l" t="t" r="r" b="b"/>
                <a:pathLst>
                  <a:path w="747575" h="265916">
                    <a:moveTo>
                      <a:pt x="50520" y="0"/>
                    </a:moveTo>
                    <a:lnTo>
                      <a:pt x="697056" y="0"/>
                    </a:lnTo>
                    <a:cubicBezTo>
                      <a:pt x="724957" y="0"/>
                      <a:pt x="747575" y="22618"/>
                      <a:pt x="747575" y="50520"/>
                    </a:cubicBezTo>
                    <a:lnTo>
                      <a:pt x="747575" y="215396"/>
                    </a:lnTo>
                    <a:cubicBezTo>
                      <a:pt x="747575" y="243298"/>
                      <a:pt x="724957" y="265916"/>
                      <a:pt x="697056" y="265916"/>
                    </a:cubicBezTo>
                    <a:lnTo>
                      <a:pt x="50520" y="265916"/>
                    </a:lnTo>
                    <a:cubicBezTo>
                      <a:pt x="22618" y="265916"/>
                      <a:pt x="0" y="243298"/>
                      <a:pt x="0" y="215396"/>
                    </a:cubicBezTo>
                    <a:lnTo>
                      <a:pt x="0" y="50520"/>
                    </a:lnTo>
                    <a:cubicBezTo>
                      <a:pt x="0" y="22618"/>
                      <a:pt x="22618" y="0"/>
                      <a:pt x="50520" y="0"/>
                    </a:cubicBezTo>
                    <a:close/>
                  </a:path>
                </a:pathLst>
              </a:custGeom>
              <a:ln w="57150" cap="rnd">
                <a:solidFill>
                  <a:srgbClr val="36573B"/>
                </a:solidFill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28575"/>
                <a:ext cx="747575" cy="294491"/>
              </a:xfrm>
              <a:prstGeom prst="rect">
                <a:avLst/>
              </a:prstGeom>
            </p:spPr>
            <p:txBody>
              <a:bodyPr lIns="150846" tIns="150846" rIns="150846" bIns="150846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25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1663118" y="1920717"/>
              <a:ext cx="2624181" cy="1681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 Winner : Second :</a:t>
              </a:r>
            </a:p>
            <a:p>
              <a:pPr marL="0" marR="0" lvl="0" indent="0" algn="r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Third:</a:t>
              </a:r>
            </a:p>
          </p:txBody>
        </p:sp>
        <p:sp>
          <p:nvSpPr>
            <p:cNvPr id="28" name="AutoShape 28"/>
            <p:cNvSpPr/>
            <p:nvPr/>
          </p:nvSpPr>
          <p:spPr>
            <a:xfrm>
              <a:off x="4615717" y="1956911"/>
              <a:ext cx="0" cy="1777210"/>
            </a:xfrm>
            <a:prstGeom prst="line">
              <a:avLst/>
            </a:prstGeom>
            <a:ln w="50800" cap="flat">
              <a:solidFill>
                <a:srgbClr val="911A1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94251" y="206141"/>
              <a:ext cx="10449504" cy="16035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18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89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Criteria: Growth in Rand Sales of Downline Sales per year R-Sales Growth: R 401 000 – R 500 000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318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89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Gift: Prepaid Gift Card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4921852" y="1941556"/>
              <a:ext cx="5248824" cy="18313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6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45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15 000 </a:t>
              </a:r>
            </a:p>
            <a:p>
              <a:pPr marL="0" marR="0" lvl="0" indent="0" algn="l" defTabSz="914400" rtl="0" eaLnBrk="1" fontAlgn="auto" latinLnBrk="0" hangingPunct="1">
                <a:lnSpc>
                  <a:spcPts val="36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45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13 000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36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45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11 000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328066" y="6189447"/>
            <a:ext cx="8428504" cy="3320227"/>
            <a:chOff x="0" y="-429557"/>
            <a:chExt cx="11238005" cy="4426969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-429557"/>
              <a:ext cx="11238005" cy="4426969"/>
              <a:chOff x="0" y="-28575"/>
              <a:chExt cx="747575" cy="294491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747575" cy="265916"/>
              </a:xfrm>
              <a:custGeom>
                <a:avLst/>
                <a:gdLst/>
                <a:ahLst/>
                <a:cxnLst/>
                <a:rect l="l" t="t" r="r" b="b"/>
                <a:pathLst>
                  <a:path w="747575" h="265916">
                    <a:moveTo>
                      <a:pt x="50520" y="0"/>
                    </a:moveTo>
                    <a:lnTo>
                      <a:pt x="697056" y="0"/>
                    </a:lnTo>
                    <a:cubicBezTo>
                      <a:pt x="724957" y="0"/>
                      <a:pt x="747575" y="22618"/>
                      <a:pt x="747575" y="50520"/>
                    </a:cubicBezTo>
                    <a:lnTo>
                      <a:pt x="747575" y="215396"/>
                    </a:lnTo>
                    <a:cubicBezTo>
                      <a:pt x="747575" y="243298"/>
                      <a:pt x="724957" y="265916"/>
                      <a:pt x="697056" y="265916"/>
                    </a:cubicBezTo>
                    <a:lnTo>
                      <a:pt x="50520" y="265916"/>
                    </a:lnTo>
                    <a:cubicBezTo>
                      <a:pt x="22618" y="265916"/>
                      <a:pt x="0" y="243298"/>
                      <a:pt x="0" y="215396"/>
                    </a:cubicBezTo>
                    <a:lnTo>
                      <a:pt x="0" y="50520"/>
                    </a:lnTo>
                    <a:cubicBezTo>
                      <a:pt x="0" y="22618"/>
                      <a:pt x="22618" y="0"/>
                      <a:pt x="50520" y="0"/>
                    </a:cubicBezTo>
                    <a:close/>
                  </a:path>
                </a:pathLst>
              </a:custGeom>
              <a:ln w="57150" cap="rnd">
                <a:solidFill>
                  <a:srgbClr val="36573B"/>
                </a:solidFill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-28575"/>
                <a:ext cx="747575" cy="294491"/>
              </a:xfrm>
              <a:prstGeom prst="rect">
                <a:avLst/>
              </a:prstGeom>
            </p:spPr>
            <p:txBody>
              <a:bodyPr lIns="150846" tIns="150846" rIns="150846" bIns="150846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25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1663118" y="1920717"/>
              <a:ext cx="2624181" cy="1681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 Winner : Second :</a:t>
              </a:r>
            </a:p>
            <a:p>
              <a:pPr marL="0" marR="0" lvl="0" indent="0" algn="r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Third:</a:t>
              </a:r>
            </a:p>
          </p:txBody>
        </p:sp>
        <p:sp>
          <p:nvSpPr>
            <p:cNvPr id="36" name="AutoShape 36"/>
            <p:cNvSpPr/>
            <p:nvPr/>
          </p:nvSpPr>
          <p:spPr>
            <a:xfrm>
              <a:off x="4615717" y="1956911"/>
              <a:ext cx="0" cy="1777210"/>
            </a:xfrm>
            <a:prstGeom prst="line">
              <a:avLst/>
            </a:prstGeom>
            <a:ln w="50800" cap="flat">
              <a:solidFill>
                <a:srgbClr val="911A1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394251" y="206141"/>
              <a:ext cx="10449504" cy="16035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18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89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Criteria: Growth in Rand Sales of Downline Sales per year R-Sales Growth: R 501 000+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318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89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Gift: Prepaid Gift Card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4921852" y="1941556"/>
              <a:ext cx="3845842" cy="1720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41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86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25 000 Gift Value: R 22 000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341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86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17 000</a:t>
              </a:r>
            </a:p>
          </p:txBody>
        </p:sp>
      </p:grp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D87EF9-3C29-D5DB-18F2-C71D67D1A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BF5FAE07-577A-21A8-203C-077E384E8B8C}"/>
              </a:ext>
            </a:extLst>
          </p:cNvPr>
          <p:cNvSpPr/>
          <p:nvPr/>
        </p:nvSpPr>
        <p:spPr>
          <a:xfrm>
            <a:off x="10403676" y="1618446"/>
            <a:ext cx="4906628" cy="8432748"/>
          </a:xfrm>
          <a:custGeom>
            <a:avLst/>
            <a:gdLst/>
            <a:ahLst/>
            <a:cxnLst/>
            <a:rect l="l" t="t" r="r" b="b"/>
            <a:pathLst>
              <a:path w="3846614" h="6402132">
                <a:moveTo>
                  <a:pt x="0" y="0"/>
                </a:moveTo>
                <a:lnTo>
                  <a:pt x="3846614" y="0"/>
                </a:lnTo>
                <a:lnTo>
                  <a:pt x="3846614" y="6402131"/>
                </a:lnTo>
                <a:lnTo>
                  <a:pt x="0" y="64021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475F8E-D979-7D8D-5286-E1F2847477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007" y="0"/>
            <a:ext cx="7278316" cy="10287000"/>
          </a:xfrm>
          <a:prstGeom prst="rect">
            <a:avLst/>
          </a:prstGeom>
        </p:spPr>
      </p:pic>
      <p:grpSp>
        <p:nvGrpSpPr>
          <p:cNvPr id="15" name="Group 11">
            <a:extLst>
              <a:ext uri="{FF2B5EF4-FFF2-40B4-BE49-F238E27FC236}">
                <a16:creationId xmlns:a16="http://schemas.microsoft.com/office/drawing/2014/main" id="{80553656-CBE2-2E1F-4462-AE617E67F248}"/>
              </a:ext>
            </a:extLst>
          </p:cNvPr>
          <p:cNvGrpSpPr/>
          <p:nvPr/>
        </p:nvGrpSpPr>
        <p:grpSpPr>
          <a:xfrm>
            <a:off x="2977693" y="5834820"/>
            <a:ext cx="3952568" cy="3791073"/>
            <a:chOff x="0" y="0"/>
            <a:chExt cx="4911764" cy="4911764"/>
          </a:xfrm>
        </p:grpSpPr>
        <p:grpSp>
          <p:nvGrpSpPr>
            <p:cNvPr id="17" name="Group 12">
              <a:extLst>
                <a:ext uri="{FF2B5EF4-FFF2-40B4-BE49-F238E27FC236}">
                  <a16:creationId xmlns:a16="http://schemas.microsoft.com/office/drawing/2014/main" id="{59FA76CB-C7C6-E5F8-245A-5C5ABD30F244}"/>
                </a:ext>
              </a:extLst>
            </p:cNvPr>
            <p:cNvGrpSpPr/>
            <p:nvPr/>
          </p:nvGrpSpPr>
          <p:grpSpPr>
            <a:xfrm>
              <a:off x="0" y="0"/>
              <a:ext cx="4911764" cy="4911764"/>
              <a:chOff x="0" y="0"/>
              <a:chExt cx="812800" cy="812800"/>
            </a:xfrm>
          </p:grpSpPr>
          <p:sp>
            <p:nvSpPr>
              <p:cNvPr id="23" name="Freeform 13">
                <a:extLst>
                  <a:ext uri="{FF2B5EF4-FFF2-40B4-BE49-F238E27FC236}">
                    <a16:creationId xmlns:a16="http://schemas.microsoft.com/office/drawing/2014/main" id="{0FBB7F1F-158B-2FBF-E3BE-103F6E0059A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6573B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TextBox 14">
                <a:extLst>
                  <a:ext uri="{FF2B5EF4-FFF2-40B4-BE49-F238E27FC236}">
                    <a16:creationId xmlns:a16="http://schemas.microsoft.com/office/drawing/2014/main" id="{32444EE5-E888-10CD-E8C7-4592AD25009B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9" name="TextBox 15">
              <a:extLst>
                <a:ext uri="{FF2B5EF4-FFF2-40B4-BE49-F238E27FC236}">
                  <a16:creationId xmlns:a16="http://schemas.microsoft.com/office/drawing/2014/main" id="{29DB1CDF-361F-C560-EDDA-CBA3DA6CFB88}"/>
                </a:ext>
              </a:extLst>
            </p:cNvPr>
            <p:cNvSpPr txBox="1"/>
            <p:nvPr/>
          </p:nvSpPr>
          <p:spPr>
            <a:xfrm>
              <a:off x="279350" y="884053"/>
              <a:ext cx="4353063" cy="345591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169"/>
                </a:lnSpc>
              </a:pPr>
              <a:r>
                <a:rPr lang="en-US" sz="2800" b="1">
                  <a:solidFill>
                    <a:srgbClr val="FAF7FA"/>
                  </a:solidFill>
                  <a:latin typeface="Gotham"/>
                  <a:ea typeface="Gotham"/>
                  <a:cs typeface="Gotham"/>
                  <a:sym typeface="Gotham"/>
                </a:rPr>
                <a:t>12-month period :</a:t>
              </a:r>
              <a:r>
                <a:rPr lang="en-US" sz="4000">
                  <a:solidFill>
                    <a:srgbClr val="FAF7FA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</a:p>
            <a:p>
              <a:pPr algn="ctr">
                <a:lnSpc>
                  <a:spcPts val="5169"/>
                </a:lnSpc>
              </a:pPr>
              <a:r>
                <a:rPr lang="en-US" sz="4400">
                  <a:solidFill>
                    <a:srgbClr val="FAF7FA"/>
                  </a:solidFill>
                  <a:latin typeface="Gotham"/>
                  <a:ea typeface="Gotham"/>
                  <a:cs typeface="Gotham"/>
                  <a:sym typeface="Gotham"/>
                </a:rPr>
                <a:t>1 July 2026 till 30 June 2027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82524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3FC398-3CF8-CCEA-AD7D-7F5CDE4C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">
            <a:extLst>
              <a:ext uri="{FF2B5EF4-FFF2-40B4-BE49-F238E27FC236}">
                <a16:creationId xmlns:a16="http://schemas.microsoft.com/office/drawing/2014/main" id="{BEEBA67C-7FC2-30C8-58B8-8C5E7C3224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182" t="22506" r="21683"/>
          <a:stretch>
            <a:fillRect/>
          </a:stretch>
        </p:blipFill>
        <p:spPr>
          <a:xfrm>
            <a:off x="13215359" y="0"/>
            <a:ext cx="5072641" cy="100214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0C08B3-FB53-59D4-FA29-18488261776A}"/>
              </a:ext>
            </a:extLst>
          </p:cNvPr>
          <p:cNvSpPr txBox="1"/>
          <p:nvPr/>
        </p:nvSpPr>
        <p:spPr>
          <a:xfrm>
            <a:off x="210862" y="91591"/>
            <a:ext cx="12741164" cy="1724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800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INCOME OPPORTUNITIES</a:t>
            </a:r>
          </a:p>
        </p:txBody>
      </p:sp>
      <p:sp>
        <p:nvSpPr>
          <p:cNvPr id="15" name="AutoShape 8">
            <a:extLst>
              <a:ext uri="{FF2B5EF4-FFF2-40B4-BE49-F238E27FC236}">
                <a16:creationId xmlns:a16="http://schemas.microsoft.com/office/drawing/2014/main" id="{6D73D43D-C574-6CBB-C618-5D85BC857F66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4CF86E0D-71EC-57EE-006A-E56DC1FE0101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74C290D0-79D8-DFC5-D7BA-2E959CC375EA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BF8B74CE-64CD-4C72-F506-69659D0C5C04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AutoShape 5">
            <a:extLst>
              <a:ext uri="{FF2B5EF4-FFF2-40B4-BE49-F238E27FC236}">
                <a16:creationId xmlns:a16="http://schemas.microsoft.com/office/drawing/2014/main" id="{599DB4F2-FF87-2872-18D1-A130F1F08D64}"/>
              </a:ext>
            </a:extLst>
          </p:cNvPr>
          <p:cNvSpPr/>
          <p:nvPr/>
        </p:nvSpPr>
        <p:spPr>
          <a:xfrm>
            <a:off x="0" y="9755945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6669653-3643-719B-E42D-B8B37AEC9E7F}"/>
              </a:ext>
            </a:extLst>
          </p:cNvPr>
          <p:cNvSpPr txBox="1"/>
          <p:nvPr/>
        </p:nvSpPr>
        <p:spPr>
          <a:xfrm>
            <a:off x="273613" y="2257469"/>
            <a:ext cx="12678413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otham Bold"/>
                <a:ea typeface="Gotham Bold"/>
                <a:cs typeface="Gotham Bold"/>
                <a:sym typeface="Gotham Bold"/>
              </a:rPr>
              <a:t>Why do I need to recruit?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E84682-2333-12B9-8F80-3C518E92751B}"/>
              </a:ext>
            </a:extLst>
          </p:cNvPr>
          <p:cNvSpPr txBox="1"/>
          <p:nvPr/>
        </p:nvSpPr>
        <p:spPr>
          <a:xfrm>
            <a:off x="332605" y="6125148"/>
            <a:ext cx="12317417" cy="2123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3800" b="1">
                <a:solidFill>
                  <a:srgbClr val="911A14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=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CE4AD3-FDBF-6281-9146-10F343A474C5}"/>
              </a:ext>
            </a:extLst>
          </p:cNvPr>
          <p:cNvSpPr txBox="1"/>
          <p:nvPr/>
        </p:nvSpPr>
        <p:spPr>
          <a:xfrm>
            <a:off x="273613" y="5407591"/>
            <a:ext cx="12317417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b="1" dirty="0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Long Term Strategy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7DE98FC-3D9B-713C-6256-7F08BF111818}"/>
              </a:ext>
            </a:extLst>
          </p:cNvPr>
          <p:cNvSpPr txBox="1"/>
          <p:nvPr/>
        </p:nvSpPr>
        <p:spPr>
          <a:xfrm>
            <a:off x="332605" y="7958158"/>
            <a:ext cx="12317417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b="1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Increase Stable Income</a:t>
            </a:r>
          </a:p>
        </p:txBody>
      </p:sp>
    </p:spTree>
    <p:extLst>
      <p:ext uri="{BB962C8B-B14F-4D97-AF65-F5344CB8AC3E}">
        <p14:creationId xmlns:p14="http://schemas.microsoft.com/office/powerpoint/2010/main" val="6638046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636B87-8B27-01C9-F70D-7D18F0ABE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">
            <a:extLst>
              <a:ext uri="{FF2B5EF4-FFF2-40B4-BE49-F238E27FC236}">
                <a16:creationId xmlns:a16="http://schemas.microsoft.com/office/drawing/2014/main" id="{9EE14941-2570-60D9-B179-4D5AFBE6BF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182" t="22506" r="21683"/>
          <a:stretch>
            <a:fillRect/>
          </a:stretch>
        </p:blipFill>
        <p:spPr>
          <a:xfrm>
            <a:off x="13215359" y="0"/>
            <a:ext cx="5072641" cy="100214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688315-CDE9-C628-2FCB-EEDFB24203F4}"/>
              </a:ext>
            </a:extLst>
          </p:cNvPr>
          <p:cNvSpPr txBox="1"/>
          <p:nvPr/>
        </p:nvSpPr>
        <p:spPr>
          <a:xfrm>
            <a:off x="210862" y="91591"/>
            <a:ext cx="12741164" cy="1724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800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INCOME OPPORTUNITIES</a:t>
            </a:r>
          </a:p>
        </p:txBody>
      </p:sp>
      <p:sp>
        <p:nvSpPr>
          <p:cNvPr id="15" name="AutoShape 8">
            <a:extLst>
              <a:ext uri="{FF2B5EF4-FFF2-40B4-BE49-F238E27FC236}">
                <a16:creationId xmlns:a16="http://schemas.microsoft.com/office/drawing/2014/main" id="{E6F45C64-C934-D7CE-B8E1-F5F6F03F962B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5369894C-A43D-E8A0-70D6-BDF2B29A54E7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32D48C45-5711-D0ED-BE93-9473B034BB06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8FA658F8-94E7-BFF8-C2E3-8A0FF7EBB578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AutoShape 5">
            <a:extLst>
              <a:ext uri="{FF2B5EF4-FFF2-40B4-BE49-F238E27FC236}">
                <a16:creationId xmlns:a16="http://schemas.microsoft.com/office/drawing/2014/main" id="{69B6B036-AAEE-071B-6EC1-0AC782E47F4B}"/>
              </a:ext>
            </a:extLst>
          </p:cNvPr>
          <p:cNvSpPr/>
          <p:nvPr/>
        </p:nvSpPr>
        <p:spPr>
          <a:xfrm>
            <a:off x="0" y="9755945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E67DF0-F147-C9C8-C9E3-0E87FE825224}"/>
              </a:ext>
            </a:extLst>
          </p:cNvPr>
          <p:cNvSpPr txBox="1"/>
          <p:nvPr/>
        </p:nvSpPr>
        <p:spPr>
          <a:xfrm>
            <a:off x="5643978" y="2588181"/>
            <a:ext cx="1543557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800" b="1">
                <a:solidFill>
                  <a:srgbClr val="F04A29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=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466427-0FA0-5669-6068-72A86FA0FA80}"/>
              </a:ext>
            </a:extLst>
          </p:cNvPr>
          <p:cNvSpPr txBox="1"/>
          <p:nvPr/>
        </p:nvSpPr>
        <p:spPr>
          <a:xfrm>
            <a:off x="210862" y="2849792"/>
            <a:ext cx="6555453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New L1 (39)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B3432D-0544-5F8D-8991-CB2D82528925}"/>
              </a:ext>
            </a:extLst>
          </p:cNvPr>
          <p:cNvSpPr txBox="1"/>
          <p:nvPr/>
        </p:nvSpPr>
        <p:spPr>
          <a:xfrm>
            <a:off x="1073480" y="6934985"/>
            <a:ext cx="468630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7200" b="1">
                <a:solidFill>
                  <a:srgbClr val="F04A29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Average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4D1EE1-DE79-19A0-1607-5F6920B36A3E}"/>
              </a:ext>
            </a:extLst>
          </p:cNvPr>
          <p:cNvSpPr txBox="1"/>
          <p:nvPr/>
        </p:nvSpPr>
        <p:spPr>
          <a:xfrm>
            <a:off x="6022664" y="2849790"/>
            <a:ext cx="6555453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R 314 625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40E7C8-A29E-4EE4-5D3B-D459F2AF352C}"/>
              </a:ext>
            </a:extLst>
          </p:cNvPr>
          <p:cNvSpPr txBox="1"/>
          <p:nvPr/>
        </p:nvSpPr>
        <p:spPr>
          <a:xfrm>
            <a:off x="5643978" y="3789283"/>
            <a:ext cx="1543557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800" b="1">
                <a:solidFill>
                  <a:srgbClr val="F04A29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EE3ADB-B4C8-FE3F-EF8C-73CF2253B0C7}"/>
              </a:ext>
            </a:extLst>
          </p:cNvPr>
          <p:cNvSpPr txBox="1"/>
          <p:nvPr/>
        </p:nvSpPr>
        <p:spPr>
          <a:xfrm>
            <a:off x="210862" y="4050894"/>
            <a:ext cx="6555453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Income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F6E3A4-2508-2BC0-643F-00D304280F23}"/>
              </a:ext>
            </a:extLst>
          </p:cNvPr>
          <p:cNvSpPr txBox="1"/>
          <p:nvPr/>
        </p:nvSpPr>
        <p:spPr>
          <a:xfrm>
            <a:off x="6022664" y="4050892"/>
            <a:ext cx="6555453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R  33 744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E4249F-538D-145F-A748-9ED679AAB5F0}"/>
              </a:ext>
            </a:extLst>
          </p:cNvPr>
          <p:cNvSpPr txBox="1"/>
          <p:nvPr/>
        </p:nvSpPr>
        <p:spPr>
          <a:xfrm>
            <a:off x="5768632" y="6755163"/>
            <a:ext cx="110344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=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29D037-4BE7-ED03-3744-C6D97132419B}"/>
              </a:ext>
            </a:extLst>
          </p:cNvPr>
          <p:cNvSpPr txBox="1"/>
          <p:nvPr/>
        </p:nvSpPr>
        <p:spPr>
          <a:xfrm>
            <a:off x="7130645" y="6693613"/>
            <a:ext cx="500170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b="1">
                <a:solidFill>
                  <a:srgbClr val="F04A29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R 2 812 </a:t>
            </a:r>
          </a:p>
          <a:p>
            <a:pPr algn="ctr"/>
            <a:r>
              <a:rPr lang="en-US" sz="4800">
                <a:solidFill>
                  <a:srgbClr val="F04A29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per month extra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48AED3-955C-E0A8-755D-90A72488573F}"/>
              </a:ext>
            </a:extLst>
          </p:cNvPr>
          <p:cNvSpPr/>
          <p:nvPr/>
        </p:nvSpPr>
        <p:spPr>
          <a:xfrm>
            <a:off x="638406" y="6478481"/>
            <a:ext cx="12052336" cy="2256639"/>
          </a:xfrm>
          <a:prstGeom prst="rect">
            <a:avLst/>
          </a:prstGeom>
          <a:noFill/>
          <a:ln w="7620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911A1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12446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22251D-935D-9769-7523-448DAB066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9E00651-A92A-A67C-1771-D0D1EC506236}"/>
              </a:ext>
            </a:extLst>
          </p:cNvPr>
          <p:cNvSpPr txBox="1"/>
          <p:nvPr/>
        </p:nvSpPr>
        <p:spPr>
          <a:xfrm>
            <a:off x="210862" y="91591"/>
            <a:ext cx="12741164" cy="1724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800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INCOME OPPORTUNITIES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3FA389-DF0F-EF3D-E6AA-181A4A5B6783}"/>
              </a:ext>
            </a:extLst>
          </p:cNvPr>
          <p:cNvSpPr txBox="1"/>
          <p:nvPr/>
        </p:nvSpPr>
        <p:spPr>
          <a:xfrm>
            <a:off x="299352" y="2650979"/>
            <a:ext cx="12317417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b="1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Downline Sales R 1.5m </a:t>
            </a:r>
          </a:p>
          <a:p>
            <a:pPr algn="ctr"/>
            <a:r>
              <a:rPr lang="en-US" sz="6600" b="1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Ruby Director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F9DC99-528C-5011-629F-E9B014FE00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324"/>
          <a:stretch>
            <a:fillRect/>
          </a:stretch>
        </p:blipFill>
        <p:spPr bwMode="auto">
          <a:xfrm>
            <a:off x="659590" y="4974450"/>
            <a:ext cx="11961940" cy="269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CD20A7-D44F-5E87-691D-379CA0C9F9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82" t="22506" r="21683"/>
          <a:stretch>
            <a:fillRect/>
          </a:stretch>
        </p:blipFill>
        <p:spPr>
          <a:xfrm>
            <a:off x="13215359" y="0"/>
            <a:ext cx="5072641" cy="10021472"/>
          </a:xfrm>
          <a:prstGeom prst="rect">
            <a:avLst/>
          </a:prstGeom>
        </p:spPr>
      </p:pic>
      <p:sp>
        <p:nvSpPr>
          <p:cNvPr id="5" name="AutoShape 8">
            <a:extLst>
              <a:ext uri="{FF2B5EF4-FFF2-40B4-BE49-F238E27FC236}">
                <a16:creationId xmlns:a16="http://schemas.microsoft.com/office/drawing/2014/main" id="{05D10613-1C43-273B-C480-FEC6B4B20F9C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CCD8BC80-4ECE-7592-DBDE-CF34BFE4FD79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F22184C4-2EEF-E832-C13D-188E3E714111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1EF54754-FA7C-28C8-794E-00D9662DDBB3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AutoShape 5">
            <a:extLst>
              <a:ext uri="{FF2B5EF4-FFF2-40B4-BE49-F238E27FC236}">
                <a16:creationId xmlns:a16="http://schemas.microsoft.com/office/drawing/2014/main" id="{950D15E4-63A5-2E3E-6565-33E8197C7462}"/>
              </a:ext>
            </a:extLst>
          </p:cNvPr>
          <p:cNvSpPr/>
          <p:nvPr/>
        </p:nvSpPr>
        <p:spPr>
          <a:xfrm>
            <a:off x="0" y="9755945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3C114B02-0205-D5B0-0686-B4FF55784654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156130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11EF46-CCC0-52A0-806D-233951D0F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D1C4C17-0A01-AF2F-CAED-EBCA1D5089FB}"/>
              </a:ext>
            </a:extLst>
          </p:cNvPr>
          <p:cNvSpPr txBox="1"/>
          <p:nvPr/>
        </p:nvSpPr>
        <p:spPr>
          <a:xfrm>
            <a:off x="210862" y="91591"/>
            <a:ext cx="12741164" cy="1724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800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INCOME OPPORTUNITIES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57DD59-55D4-6869-B605-4722C0AEB233}"/>
              </a:ext>
            </a:extLst>
          </p:cNvPr>
          <p:cNvSpPr txBox="1"/>
          <p:nvPr/>
        </p:nvSpPr>
        <p:spPr>
          <a:xfrm>
            <a:off x="299352" y="2650979"/>
            <a:ext cx="12317417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b="1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Downline Sales R 128 260</a:t>
            </a:r>
          </a:p>
          <a:p>
            <a:pPr algn="ctr"/>
            <a:r>
              <a:rPr lang="en-US" sz="6600" b="1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Four-Star Consultant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1AC9B2A3-7603-DE0F-0E9B-DD5558D080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182" t="22506" r="21683"/>
          <a:stretch>
            <a:fillRect/>
          </a:stretch>
        </p:blipFill>
        <p:spPr>
          <a:xfrm>
            <a:off x="13215359" y="0"/>
            <a:ext cx="5072641" cy="10021472"/>
          </a:xfrm>
          <a:prstGeom prst="rect">
            <a:avLst/>
          </a:prstGeom>
        </p:spPr>
      </p:pic>
      <p:sp>
        <p:nvSpPr>
          <p:cNvPr id="4" name="AutoShape 8">
            <a:extLst>
              <a:ext uri="{FF2B5EF4-FFF2-40B4-BE49-F238E27FC236}">
                <a16:creationId xmlns:a16="http://schemas.microsoft.com/office/drawing/2014/main" id="{ADEB2107-D2B5-B56B-1B1E-18AD58C62CAB}"/>
              </a:ext>
            </a:extLst>
          </p:cNvPr>
          <p:cNvSpPr/>
          <p:nvPr/>
        </p:nvSpPr>
        <p:spPr>
          <a:xfrm flipV="1">
            <a:off x="13210596" y="9647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B72C6FF6-1E9B-A4E8-A6FA-266D902CE49E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FF91CA94-58F6-93ED-F0B7-DA67F22F386E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4">
              <a:extLst>
                <a:ext uri="{FF2B5EF4-FFF2-40B4-BE49-F238E27FC236}">
                  <a16:creationId xmlns:a16="http://schemas.microsoft.com/office/drawing/2014/main" id="{F40CB339-0E30-66DA-C9FF-D9E3DC3E9C3E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AutoShape 5">
            <a:extLst>
              <a:ext uri="{FF2B5EF4-FFF2-40B4-BE49-F238E27FC236}">
                <a16:creationId xmlns:a16="http://schemas.microsoft.com/office/drawing/2014/main" id="{F7961C5A-98D0-DAE4-AE1B-8D15FA121257}"/>
              </a:ext>
            </a:extLst>
          </p:cNvPr>
          <p:cNvSpPr/>
          <p:nvPr/>
        </p:nvSpPr>
        <p:spPr>
          <a:xfrm>
            <a:off x="0" y="9755945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2">
            <a:extLst>
              <a:ext uri="{FF2B5EF4-FFF2-40B4-BE49-F238E27FC236}">
                <a16:creationId xmlns:a16="http://schemas.microsoft.com/office/drawing/2014/main" id="{B50DEB34-9E8C-1A1A-BEF2-C8753E1D3F12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E36023-19E0-E556-BE33-B855BC1A8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324"/>
          <a:stretch>
            <a:fillRect/>
          </a:stretch>
        </p:blipFill>
        <p:spPr bwMode="auto">
          <a:xfrm>
            <a:off x="659590" y="4974450"/>
            <a:ext cx="11961940" cy="269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7B634A8-8512-E0E1-38C5-1EB716865B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2681"/>
          <a:stretch>
            <a:fillRect/>
          </a:stretch>
        </p:blipFill>
        <p:spPr bwMode="auto">
          <a:xfrm>
            <a:off x="750310" y="4974448"/>
            <a:ext cx="11866458" cy="269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2809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BCBE0C-D809-7E44-6CD0-1F0813E36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F1B734D2-5C4C-6F69-F6BD-C817F709A20B}"/>
              </a:ext>
            </a:extLst>
          </p:cNvPr>
          <p:cNvSpPr/>
          <p:nvPr/>
        </p:nvSpPr>
        <p:spPr>
          <a:xfrm>
            <a:off x="525780" y="6859756"/>
            <a:ext cx="17132107" cy="3306749"/>
          </a:xfrm>
          <a:prstGeom prst="rect">
            <a:avLst/>
          </a:prstGeom>
          <a:noFill/>
          <a:ln w="76200">
            <a:solidFill>
              <a:srgbClr val="911A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911A1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F5D99B26-037C-2E62-8F6F-C2C1CF6D292A}"/>
              </a:ext>
            </a:extLst>
          </p:cNvPr>
          <p:cNvSpPr txBox="1"/>
          <p:nvPr/>
        </p:nvSpPr>
        <p:spPr>
          <a:xfrm>
            <a:off x="1713983" y="7320496"/>
            <a:ext cx="14755699" cy="2385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57"/>
              </a:lnSpc>
              <a:spcBef>
                <a:spcPct val="0"/>
              </a:spcBef>
            </a:pPr>
            <a:r>
              <a:rPr lang="en-US" sz="8800" b="1" dirty="0">
                <a:solidFill>
                  <a:srgbClr val="911A14"/>
                </a:solidFill>
                <a:latin typeface="Gotham Bold"/>
                <a:ea typeface="Gotham Bold"/>
                <a:cs typeface="Gotham Bold"/>
                <a:sym typeface="Gotham Bold"/>
              </a:rPr>
              <a:t>Highest sales of Level 1 recruits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3B004FE-DD6F-2333-70B2-33FC46505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000"/>
          <a:stretch>
            <a:fillRect/>
          </a:stretch>
        </p:blipFill>
        <p:spPr>
          <a:xfrm>
            <a:off x="2649053" y="97635"/>
            <a:ext cx="12989894" cy="660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441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3386751" y="4099686"/>
            <a:ext cx="6492240" cy="0"/>
          </a:xfrm>
          <a:prstGeom prst="line">
            <a:avLst/>
          </a:prstGeom>
          <a:ln w="95250" cap="flat">
            <a:solidFill>
              <a:srgbClr val="F04A2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Box 5"/>
          <p:cNvSpPr txBox="1"/>
          <p:nvPr/>
        </p:nvSpPr>
        <p:spPr>
          <a:xfrm>
            <a:off x="210862" y="234466"/>
            <a:ext cx="12741164" cy="2569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772"/>
              </a:lnSpc>
              <a:spcBef>
                <a:spcPct val="0"/>
              </a:spcBef>
            </a:pPr>
            <a:r>
              <a:rPr lang="en-US" sz="15209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Month 2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10862" y="2629358"/>
            <a:ext cx="12789245" cy="1387874"/>
            <a:chOff x="0" y="-38100"/>
            <a:chExt cx="17052326" cy="1850499"/>
          </a:xfrm>
        </p:grpSpPr>
        <p:sp>
          <p:nvSpPr>
            <p:cNvPr id="7" name="TextBox 7"/>
            <p:cNvSpPr txBox="1"/>
            <p:nvPr/>
          </p:nvSpPr>
          <p:spPr>
            <a:xfrm>
              <a:off x="0" y="-38100"/>
              <a:ext cx="17052326" cy="8229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070"/>
                </a:lnSpc>
                <a:spcBef>
                  <a:spcPct val="0"/>
                </a:spcBef>
              </a:pPr>
              <a:r>
                <a:rPr lang="en-US" sz="390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Qualify for Annique Rooibos Products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48440" y="989484"/>
              <a:ext cx="5641521" cy="8229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070"/>
                </a:lnSpc>
                <a:spcBef>
                  <a:spcPct val="0"/>
                </a:spcBef>
              </a:pPr>
              <a:r>
                <a:rPr lang="en-US" sz="390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to the value of 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300893" y="737190"/>
              <a:ext cx="3258035" cy="10752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638"/>
                </a:lnSpc>
                <a:spcBef>
                  <a:spcPct val="0"/>
                </a:spcBef>
              </a:pPr>
              <a:r>
                <a:rPr lang="en-US" sz="5106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800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024465" y="1197146"/>
              <a:ext cx="5366906" cy="433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35"/>
                </a:lnSpc>
                <a:spcBef>
                  <a:spcPct val="0"/>
                </a:spcBef>
              </a:pPr>
              <a:r>
                <a:rPr lang="en-US" sz="2103" b="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(Sponsor &amp; New Consultant)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10862" y="4352098"/>
            <a:ext cx="12844018" cy="1344334"/>
            <a:chOff x="0" y="0"/>
            <a:chExt cx="17125357" cy="1792445"/>
          </a:xfrm>
        </p:grpSpPr>
        <p:sp>
          <p:nvSpPr>
            <p:cNvPr id="13" name="TextBox 13"/>
            <p:cNvSpPr txBox="1"/>
            <p:nvPr/>
          </p:nvSpPr>
          <p:spPr>
            <a:xfrm>
              <a:off x="0" y="923633"/>
              <a:ext cx="3048886" cy="576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10"/>
                </a:lnSpc>
                <a:spcBef>
                  <a:spcPct val="0"/>
                </a:spcBef>
              </a:pPr>
              <a:r>
                <a:rPr lang="en-US" sz="270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receive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49801" y="-38100"/>
              <a:ext cx="14944603" cy="5766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10"/>
                </a:lnSpc>
                <a:spcBef>
                  <a:spcPct val="0"/>
                </a:spcBef>
              </a:pPr>
              <a:r>
                <a:rPr lang="en-US" sz="2700" b="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3 500 Sales (RSP)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866428" y="669600"/>
              <a:ext cx="2807406" cy="10752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638"/>
                </a:lnSpc>
                <a:spcBef>
                  <a:spcPct val="0"/>
                </a:spcBef>
              </a:pPr>
              <a:r>
                <a:rPr lang="en-US" sz="5106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788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673835" y="631489"/>
              <a:ext cx="12451523" cy="11609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10"/>
                </a:lnSpc>
                <a:spcBef>
                  <a:spcPct val="0"/>
                </a:spcBef>
              </a:pPr>
              <a:r>
                <a:rPr lang="en-US" sz="270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off your R 3 500 (Discountable Products - 22.5% PS Sliding Scale)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227439" y="5696432"/>
            <a:ext cx="810865" cy="81086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F04A29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90500" y="161925"/>
              <a:ext cx="431800" cy="460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10862" y="6803648"/>
            <a:ext cx="12741164" cy="1099537"/>
            <a:chOff x="0" y="0"/>
            <a:chExt cx="16988219" cy="1466049"/>
          </a:xfrm>
        </p:grpSpPr>
        <p:sp>
          <p:nvSpPr>
            <p:cNvPr id="21" name="TextBox 21"/>
            <p:cNvSpPr txBox="1"/>
            <p:nvPr/>
          </p:nvSpPr>
          <p:spPr>
            <a:xfrm>
              <a:off x="0" y="748640"/>
              <a:ext cx="16988219" cy="717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01"/>
                </a:lnSpc>
                <a:spcBef>
                  <a:spcPct val="0"/>
                </a:spcBef>
              </a:pPr>
              <a:r>
                <a:rPr lang="en-US" sz="3385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Total of =</a:t>
              </a:r>
              <a:r>
                <a:rPr lang="en-US" sz="3385">
                  <a:solidFill>
                    <a:srgbClr val="36573B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3385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1 588</a:t>
              </a:r>
              <a:r>
                <a:rPr lang="en-US" sz="3385">
                  <a:solidFill>
                    <a:srgbClr val="36573B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3385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for only R 3 500 Sales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6988219" cy="717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01"/>
                </a:lnSpc>
                <a:spcBef>
                  <a:spcPct val="0"/>
                </a:spcBef>
              </a:pPr>
              <a:r>
                <a:rPr lang="en-US" sz="3385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800</a:t>
              </a:r>
              <a:r>
                <a:rPr lang="en-US" sz="3385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 Annique Rooibos Products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227439" y="8104746"/>
            <a:ext cx="810865" cy="810865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F04A29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90500" y="161925"/>
              <a:ext cx="431800" cy="460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313716" y="9087061"/>
            <a:ext cx="12638310" cy="47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57"/>
              </a:lnSpc>
              <a:spcBef>
                <a:spcPct val="0"/>
              </a:spcBef>
            </a:pPr>
            <a:r>
              <a:rPr lang="en-US" sz="2966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The Sponsor will also qualify for </a:t>
            </a:r>
            <a:r>
              <a:rPr lang="en-US" sz="2966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 800</a:t>
            </a:r>
            <a:r>
              <a:rPr lang="en-US" sz="2966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Annique Rooibos Products</a:t>
            </a:r>
          </a:p>
        </p:txBody>
      </p:sp>
      <p:pic>
        <p:nvPicPr>
          <p:cNvPr id="32" name="Picture 3">
            <a:extLst>
              <a:ext uri="{FF2B5EF4-FFF2-40B4-BE49-F238E27FC236}">
                <a16:creationId xmlns:a16="http://schemas.microsoft.com/office/drawing/2014/main" id="{D7A52E95-1009-98B6-A517-E75AF94C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517" r="22737"/>
          <a:stretch>
            <a:fillRect/>
          </a:stretch>
        </p:blipFill>
        <p:spPr>
          <a:xfrm>
            <a:off x="13215359" y="0"/>
            <a:ext cx="5072641" cy="10021472"/>
          </a:xfrm>
          <a:prstGeom prst="rect">
            <a:avLst/>
          </a:prstGeom>
        </p:spPr>
      </p:pic>
      <p:sp>
        <p:nvSpPr>
          <p:cNvPr id="34" name="AutoShape 8">
            <a:extLst>
              <a:ext uri="{FF2B5EF4-FFF2-40B4-BE49-F238E27FC236}">
                <a16:creationId xmlns:a16="http://schemas.microsoft.com/office/drawing/2014/main" id="{32656D47-B157-5C5B-8D47-4AA1FB42B340}"/>
              </a:ext>
            </a:extLst>
          </p:cNvPr>
          <p:cNvSpPr/>
          <p:nvPr/>
        </p:nvSpPr>
        <p:spPr>
          <a:xfrm flipV="1">
            <a:off x="13210596" y="503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35" name="Group 4">
            <a:extLst>
              <a:ext uri="{FF2B5EF4-FFF2-40B4-BE49-F238E27FC236}">
                <a16:creationId xmlns:a16="http://schemas.microsoft.com/office/drawing/2014/main" id="{1A5727B9-3341-DB24-A39D-34A59BDAE488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21716AE1-1FB4-95CC-4E21-4C2B01310ED2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37" name="TextBox 6">
              <a:extLst>
                <a:ext uri="{FF2B5EF4-FFF2-40B4-BE49-F238E27FC236}">
                  <a16:creationId xmlns:a16="http://schemas.microsoft.com/office/drawing/2014/main" id="{019BCAD2-D354-CC8D-CDF7-AC706A1DEEA5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38" name="AutoShape 7">
            <a:extLst>
              <a:ext uri="{FF2B5EF4-FFF2-40B4-BE49-F238E27FC236}">
                <a16:creationId xmlns:a16="http://schemas.microsoft.com/office/drawing/2014/main" id="{6EB301F7-7DA9-53CF-A0D1-C632F5BCF281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3525705" y="4390656"/>
            <a:ext cx="11236590" cy="91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28"/>
              </a:lnSpc>
              <a:spcBef>
                <a:spcPct val="0"/>
              </a:spcBef>
            </a:pPr>
            <a:r>
              <a:rPr lang="en-US" sz="586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WIN </a:t>
            </a:r>
            <a:r>
              <a:rPr lang="en-US" sz="5868" b="1" dirty="0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Prepaid GIFT</a:t>
            </a:r>
            <a:r>
              <a:rPr lang="en-US" sz="586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Card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532847" y="5396089"/>
            <a:ext cx="11229448" cy="838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18"/>
              </a:lnSpc>
              <a:spcBef>
                <a:spcPct val="0"/>
              </a:spcBef>
            </a:pPr>
            <a:r>
              <a:rPr lang="en-US" sz="5167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R 35 000 | R 30 000 | R 25 000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919" y="2763609"/>
            <a:ext cx="10658163" cy="121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7"/>
              </a:lnSpc>
            </a:pPr>
            <a:r>
              <a:rPr lang="en-US" sz="376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12-month period</a:t>
            </a:r>
          </a:p>
          <a:p>
            <a:pPr marL="0" lvl="0" indent="0" algn="ctr">
              <a:lnSpc>
                <a:spcPts val="4897"/>
              </a:lnSpc>
              <a:spcBef>
                <a:spcPct val="0"/>
              </a:spcBef>
            </a:pPr>
            <a:r>
              <a:rPr lang="en-US" sz="376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1 July 2026 - 30 June 2027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25705" y="6341263"/>
            <a:ext cx="11236590" cy="690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70"/>
              </a:lnSpc>
              <a:spcBef>
                <a:spcPct val="0"/>
              </a:spcBef>
            </a:pPr>
            <a:r>
              <a:rPr lang="en-US" sz="4285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with your new Consultant’s Sales of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654255" y="6996254"/>
            <a:ext cx="6979490" cy="1244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041"/>
              </a:lnSpc>
              <a:spcBef>
                <a:spcPct val="0"/>
              </a:spcBef>
            </a:pPr>
            <a:r>
              <a:rPr lang="en-US" sz="7724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R 250 000+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25705" y="8193144"/>
            <a:ext cx="11236590" cy="564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28"/>
              </a:lnSpc>
              <a:spcBef>
                <a:spcPct val="0"/>
              </a:spcBef>
            </a:pPr>
            <a:r>
              <a:rPr lang="en-US" sz="3637" b="1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Note :</a:t>
            </a:r>
            <a:r>
              <a:rPr lang="en-US" sz="363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Minimum of 10+ New Level 1 Consultants</a:t>
            </a:r>
          </a:p>
        </p:txBody>
      </p:sp>
      <p:grpSp>
        <p:nvGrpSpPr>
          <p:cNvPr id="19" name="Group 6"/>
          <p:cNvGrpSpPr/>
          <p:nvPr/>
        </p:nvGrpSpPr>
        <p:grpSpPr>
          <a:xfrm>
            <a:off x="0" y="-108495"/>
            <a:ext cx="18288000" cy="2155864"/>
            <a:chOff x="0" y="-28575"/>
            <a:chExt cx="4816593" cy="567800"/>
          </a:xfrm>
        </p:grpSpPr>
        <p:sp>
          <p:nvSpPr>
            <p:cNvPr id="20" name="Freeform 7"/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1" name="TextBox 8"/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2" name="TextBox 9"/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STAR  BUSINESS  BUILDER</a:t>
            </a:r>
          </a:p>
        </p:txBody>
      </p:sp>
      <p:sp>
        <p:nvSpPr>
          <p:cNvPr id="23" name="TextBox 10"/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Yearly Rewards</a:t>
            </a:r>
          </a:p>
        </p:txBody>
      </p:sp>
      <p:sp>
        <p:nvSpPr>
          <p:cNvPr id="24" name="AutoShape 2">
            <a:extLst>
              <a:ext uri="{FF2B5EF4-FFF2-40B4-BE49-F238E27FC236}">
                <a16:creationId xmlns:a16="http://schemas.microsoft.com/office/drawing/2014/main" id="{1C955810-6E47-6541-3186-EE9EBD045901}"/>
              </a:ext>
            </a:extLst>
          </p:cNvPr>
          <p:cNvSpPr/>
          <p:nvPr/>
        </p:nvSpPr>
        <p:spPr>
          <a:xfrm>
            <a:off x="152400" y="2037594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3ED42B4-D8FD-8B1F-8B98-35420E50CC38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A5446830-9F66-02C2-B75A-D39494156776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3" name="TextBox 6">
              <a:extLst>
                <a:ext uri="{FF2B5EF4-FFF2-40B4-BE49-F238E27FC236}">
                  <a16:creationId xmlns:a16="http://schemas.microsoft.com/office/drawing/2014/main" id="{52F4B878-5D93-2955-66C5-3055F293BA64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4" name="AutoShape 7">
            <a:extLst>
              <a:ext uri="{FF2B5EF4-FFF2-40B4-BE49-F238E27FC236}">
                <a16:creationId xmlns:a16="http://schemas.microsoft.com/office/drawing/2014/main" id="{6BE3A6AE-62DE-93A5-3D24-755EFB6C9C31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030B9F3F-34FA-B5F8-6292-56639C962A94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3706750" y="6895617"/>
            <a:ext cx="10400224" cy="873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7060"/>
              </a:lnSpc>
              <a:spcBef>
                <a:spcPct val="0"/>
              </a:spcBef>
            </a:pPr>
            <a:r>
              <a:rPr lang="en-US" sz="5431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WIN </a:t>
            </a:r>
            <a:r>
              <a:rPr lang="en-US" sz="5400" b="1" dirty="0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Prepaid GIFT</a:t>
            </a:r>
            <a:r>
              <a:rPr lang="en-US" sz="5431" b="1" dirty="0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5431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Card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828476" y="3337500"/>
            <a:ext cx="10000080" cy="1069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699"/>
              </a:lnSpc>
              <a:spcBef>
                <a:spcPct val="0"/>
              </a:spcBef>
            </a:pPr>
            <a:r>
              <a:rPr lang="en-US" sz="6692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Third Place = R 25 000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494868" y="4349721"/>
            <a:ext cx="11050775" cy="1069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699"/>
              </a:lnSpc>
              <a:spcBef>
                <a:spcPct val="0"/>
              </a:spcBef>
            </a:pPr>
            <a:r>
              <a:rPr lang="en-US" sz="6692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Second Place = R 30 000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750806" y="5361942"/>
            <a:ext cx="10538898" cy="1069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699"/>
              </a:lnSpc>
              <a:spcBef>
                <a:spcPct val="0"/>
              </a:spcBef>
            </a:pPr>
            <a:r>
              <a:rPr lang="en-US" sz="6692" b="1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Winner = R 35 000</a:t>
            </a:r>
          </a:p>
        </p:txBody>
      </p:sp>
      <p:grpSp>
        <p:nvGrpSpPr>
          <p:cNvPr id="42" name="Group 6">
            <a:extLst>
              <a:ext uri="{FF2B5EF4-FFF2-40B4-BE49-F238E27FC236}">
                <a16:creationId xmlns:a16="http://schemas.microsoft.com/office/drawing/2014/main" id="{99F82C0B-7D75-2A0E-8639-6A30322D6917}"/>
              </a:ext>
            </a:extLst>
          </p:cNvPr>
          <p:cNvGrpSpPr/>
          <p:nvPr/>
        </p:nvGrpSpPr>
        <p:grpSpPr>
          <a:xfrm>
            <a:off x="0" y="-108495"/>
            <a:ext cx="18288000" cy="2155864"/>
            <a:chOff x="0" y="-28575"/>
            <a:chExt cx="4816593" cy="567800"/>
          </a:xfrm>
        </p:grpSpPr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0A490F01-AED4-C11A-CEEB-77F382E15BCB}"/>
                </a:ext>
              </a:extLst>
            </p:cNvPr>
            <p:cNvSpPr/>
            <p:nvPr/>
          </p:nvSpPr>
          <p:spPr>
            <a:xfrm>
              <a:off x="0" y="0"/>
              <a:ext cx="4816592" cy="539225"/>
            </a:xfrm>
            <a:custGeom>
              <a:avLst/>
              <a:gdLst/>
              <a:ahLst/>
              <a:cxnLst/>
              <a:rect l="l" t="t" r="r" b="b"/>
              <a:pathLst>
                <a:path w="4816592" h="539225">
                  <a:moveTo>
                    <a:pt x="0" y="0"/>
                  </a:moveTo>
                  <a:lnTo>
                    <a:pt x="4816592" y="0"/>
                  </a:lnTo>
                  <a:lnTo>
                    <a:pt x="4816592" y="539225"/>
                  </a:lnTo>
                  <a:lnTo>
                    <a:pt x="0" y="539225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4" name="TextBox 8">
              <a:extLst>
                <a:ext uri="{FF2B5EF4-FFF2-40B4-BE49-F238E27FC236}">
                  <a16:creationId xmlns:a16="http://schemas.microsoft.com/office/drawing/2014/main" id="{E63702EB-9595-DFCA-5211-96541EBB8BFB}"/>
                </a:ext>
              </a:extLst>
            </p:cNvPr>
            <p:cNvSpPr txBox="1"/>
            <p:nvPr/>
          </p:nvSpPr>
          <p:spPr>
            <a:xfrm>
              <a:off x="0" y="-28575"/>
              <a:ext cx="4816593" cy="567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45" name="TextBox 9">
            <a:extLst>
              <a:ext uri="{FF2B5EF4-FFF2-40B4-BE49-F238E27FC236}">
                <a16:creationId xmlns:a16="http://schemas.microsoft.com/office/drawing/2014/main" id="{D46191F2-125E-5A4A-3C0F-6FA873576D2A}"/>
              </a:ext>
            </a:extLst>
          </p:cNvPr>
          <p:cNvSpPr txBox="1"/>
          <p:nvPr/>
        </p:nvSpPr>
        <p:spPr>
          <a:xfrm>
            <a:off x="581200" y="182930"/>
            <a:ext cx="17098810" cy="100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6"/>
              </a:lnSpc>
              <a:spcBef>
                <a:spcPct val="0"/>
              </a:spcBef>
            </a:pPr>
            <a:r>
              <a:rPr lang="en-US" sz="6543" b="1">
                <a:solidFill>
                  <a:srgbClr val="FAF7FA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STAR  BUSINESS  BUILDER</a:t>
            </a:r>
          </a:p>
        </p:txBody>
      </p:sp>
      <p:sp>
        <p:nvSpPr>
          <p:cNvPr id="46" name="TextBox 10">
            <a:extLst>
              <a:ext uri="{FF2B5EF4-FFF2-40B4-BE49-F238E27FC236}">
                <a16:creationId xmlns:a16="http://schemas.microsoft.com/office/drawing/2014/main" id="{BE7FF1B5-13A5-4737-835B-D75B052F87E2}"/>
              </a:ext>
            </a:extLst>
          </p:cNvPr>
          <p:cNvSpPr txBox="1"/>
          <p:nvPr/>
        </p:nvSpPr>
        <p:spPr>
          <a:xfrm>
            <a:off x="3742358" y="1287799"/>
            <a:ext cx="10803285" cy="55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</a:pPr>
            <a:r>
              <a:rPr lang="en-US" sz="3258">
                <a:solidFill>
                  <a:srgbClr val="FAF7FA"/>
                </a:solidFill>
                <a:latin typeface="Gotham"/>
                <a:ea typeface="Gotham"/>
                <a:cs typeface="Gotham"/>
                <a:sym typeface="Gotham"/>
              </a:rPr>
              <a:t>Yearly Rewards</a:t>
            </a:r>
          </a:p>
        </p:txBody>
      </p:sp>
      <p:sp>
        <p:nvSpPr>
          <p:cNvPr id="47" name="AutoShape 2">
            <a:extLst>
              <a:ext uri="{FF2B5EF4-FFF2-40B4-BE49-F238E27FC236}">
                <a16:creationId xmlns:a16="http://schemas.microsoft.com/office/drawing/2014/main" id="{2A210BDD-546F-7426-1AED-1C2C5BB7CFC3}"/>
              </a:ext>
            </a:extLst>
          </p:cNvPr>
          <p:cNvSpPr/>
          <p:nvPr/>
        </p:nvSpPr>
        <p:spPr>
          <a:xfrm>
            <a:off x="152400" y="2037594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D605A62-E172-7D26-BE65-975565249EC7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D9DCCD60-FCA9-6767-6193-510A03E3BA73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1108ABF1-8C4B-A361-8D36-19D23D586B73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9" name="AutoShape 7">
            <a:extLst>
              <a:ext uri="{FF2B5EF4-FFF2-40B4-BE49-F238E27FC236}">
                <a16:creationId xmlns:a16="http://schemas.microsoft.com/office/drawing/2014/main" id="{0F26D3FE-660C-B7DF-13D6-5143069B260E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96B7404F-0463-AD50-D87A-752E75E3A079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59EED1-7D16-5216-C088-A7B695418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58C008D6-8ABC-9707-D8B3-6FD8006B1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532" y="0"/>
            <a:ext cx="14552936" cy="10287000"/>
          </a:xfrm>
          <a:prstGeom prst="rect">
            <a:avLst/>
          </a:prstGeom>
        </p:spPr>
      </p:pic>
      <p:sp>
        <p:nvSpPr>
          <p:cNvPr id="23" name="Freeform 2">
            <a:extLst>
              <a:ext uri="{FF2B5EF4-FFF2-40B4-BE49-F238E27FC236}">
                <a16:creationId xmlns:a16="http://schemas.microsoft.com/office/drawing/2014/main" id="{BF749BB6-8A77-9136-DD90-CB0C62B858B3}"/>
              </a:ext>
            </a:extLst>
          </p:cNvPr>
          <p:cNvSpPr/>
          <p:nvPr/>
        </p:nvSpPr>
        <p:spPr>
          <a:xfrm>
            <a:off x="13199072" y="1618446"/>
            <a:ext cx="4906628" cy="8432748"/>
          </a:xfrm>
          <a:custGeom>
            <a:avLst/>
            <a:gdLst/>
            <a:ahLst/>
            <a:cxnLst/>
            <a:rect l="l" t="t" r="r" b="b"/>
            <a:pathLst>
              <a:path w="3846614" h="6402132">
                <a:moveTo>
                  <a:pt x="0" y="0"/>
                </a:moveTo>
                <a:lnTo>
                  <a:pt x="3846614" y="0"/>
                </a:lnTo>
                <a:lnTo>
                  <a:pt x="3846614" y="6402131"/>
                </a:lnTo>
                <a:lnTo>
                  <a:pt x="0" y="64021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4" name="Group 11">
            <a:extLst>
              <a:ext uri="{FF2B5EF4-FFF2-40B4-BE49-F238E27FC236}">
                <a16:creationId xmlns:a16="http://schemas.microsoft.com/office/drawing/2014/main" id="{9F915005-B090-51F5-C67C-667275045806}"/>
              </a:ext>
            </a:extLst>
          </p:cNvPr>
          <p:cNvGrpSpPr/>
          <p:nvPr/>
        </p:nvGrpSpPr>
        <p:grpSpPr>
          <a:xfrm>
            <a:off x="182299" y="6568174"/>
            <a:ext cx="3631947" cy="3483020"/>
            <a:chOff x="0" y="0"/>
            <a:chExt cx="4911764" cy="4911764"/>
          </a:xfrm>
        </p:grpSpPr>
        <p:grpSp>
          <p:nvGrpSpPr>
            <p:cNvPr id="25" name="Group 12">
              <a:extLst>
                <a:ext uri="{FF2B5EF4-FFF2-40B4-BE49-F238E27FC236}">
                  <a16:creationId xmlns:a16="http://schemas.microsoft.com/office/drawing/2014/main" id="{B0DAA99C-3CCD-530A-2675-A09F8ABDA47B}"/>
                </a:ext>
              </a:extLst>
            </p:cNvPr>
            <p:cNvGrpSpPr/>
            <p:nvPr/>
          </p:nvGrpSpPr>
          <p:grpSpPr>
            <a:xfrm>
              <a:off x="0" y="0"/>
              <a:ext cx="4911764" cy="4911764"/>
              <a:chOff x="0" y="0"/>
              <a:chExt cx="812800" cy="812800"/>
            </a:xfrm>
          </p:grpSpPr>
          <p:sp>
            <p:nvSpPr>
              <p:cNvPr id="27" name="Freeform 13">
                <a:extLst>
                  <a:ext uri="{FF2B5EF4-FFF2-40B4-BE49-F238E27FC236}">
                    <a16:creationId xmlns:a16="http://schemas.microsoft.com/office/drawing/2014/main" id="{A0A12FB5-6B67-F3A8-681F-8B262A76A6C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6573B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TextBox 14">
                <a:extLst>
                  <a:ext uri="{FF2B5EF4-FFF2-40B4-BE49-F238E27FC236}">
                    <a16:creationId xmlns:a16="http://schemas.microsoft.com/office/drawing/2014/main" id="{C7E1883D-1841-1A33-8117-D52DE2E2E3DF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6" name="TextBox 15">
              <a:extLst>
                <a:ext uri="{FF2B5EF4-FFF2-40B4-BE49-F238E27FC236}">
                  <a16:creationId xmlns:a16="http://schemas.microsoft.com/office/drawing/2014/main" id="{3BB1F460-1688-513D-672F-9331C1E10DD8}"/>
                </a:ext>
              </a:extLst>
            </p:cNvPr>
            <p:cNvSpPr txBox="1"/>
            <p:nvPr/>
          </p:nvSpPr>
          <p:spPr>
            <a:xfrm>
              <a:off x="558701" y="1160653"/>
              <a:ext cx="3794359" cy="3124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>
                  <a:solidFill>
                    <a:srgbClr val="FAF7FA"/>
                  </a:solidFill>
                  <a:latin typeface="Gotham"/>
                  <a:ea typeface="Gotham"/>
                  <a:cs typeface="Gotham"/>
                  <a:sym typeface="Gotham"/>
                </a:rPr>
                <a:t>Category in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AF7FA"/>
                  </a:solidFill>
                  <a:effectLst/>
                  <a:uLnTx/>
                  <a:uFillTx/>
                  <a:latin typeface="Gotham"/>
                  <a:ea typeface="Gotham"/>
                  <a:cs typeface="Gotham"/>
                  <a:sym typeface="Gotham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AF7FA"/>
                  </a:solidFill>
                  <a:effectLst/>
                  <a:uLnTx/>
                  <a:uFillTx/>
                  <a:latin typeface="Gotham"/>
                  <a:ea typeface="Gotham"/>
                  <a:cs typeface="Gotham"/>
                  <a:sym typeface="Gotham"/>
                </a:rPr>
                <a:t>R-Growth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FAF7FA"/>
                  </a:solidFill>
                  <a:effectLst/>
                  <a:uLnTx/>
                  <a:uFillTx/>
                  <a:latin typeface="Gotham"/>
                  <a:ea typeface="Gotham"/>
                  <a:cs typeface="Gotham"/>
                  <a:sym typeface="Gotham"/>
                </a:rPr>
                <a:t>Category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FAF7FA"/>
                  </a:solidFill>
                  <a:effectLst/>
                  <a:uLnTx/>
                  <a:uFillTx/>
                  <a:latin typeface="Gotham"/>
                  <a:ea typeface="Gotham"/>
                  <a:cs typeface="Gotham"/>
                  <a:sym typeface="Gotham"/>
                </a:rPr>
                <a:t>1 - 3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222420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027D01-4E1B-C578-1023-8DEA80561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BFB65E2-B3BF-15C9-AA14-7588655C41E7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218C340-060E-2369-9BFF-05495135031A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7ADD7DB-072C-F405-669B-05D8351CB1EA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5BC44F3B-4D48-22AD-47AC-EF116F8B8583}"/>
              </a:ext>
            </a:extLst>
          </p:cNvPr>
          <p:cNvSpPr/>
          <p:nvPr/>
        </p:nvSpPr>
        <p:spPr>
          <a:xfrm rot="1089836">
            <a:off x="12432779" y="1130551"/>
            <a:ext cx="5448082" cy="9067543"/>
          </a:xfrm>
          <a:custGeom>
            <a:avLst/>
            <a:gdLst/>
            <a:ahLst/>
            <a:cxnLst/>
            <a:rect l="l" t="t" r="r" b="b"/>
            <a:pathLst>
              <a:path w="5448082" h="9067543">
                <a:moveTo>
                  <a:pt x="0" y="0"/>
                </a:moveTo>
                <a:lnTo>
                  <a:pt x="5448082" y="0"/>
                </a:lnTo>
                <a:lnTo>
                  <a:pt x="5448082" y="9067542"/>
                </a:lnTo>
                <a:lnTo>
                  <a:pt x="0" y="90675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60ABDA5F-BCED-3FDA-F9A5-43E905F0C160}"/>
              </a:ext>
            </a:extLst>
          </p:cNvPr>
          <p:cNvGrpSpPr/>
          <p:nvPr/>
        </p:nvGrpSpPr>
        <p:grpSpPr>
          <a:xfrm>
            <a:off x="1389636" y="250613"/>
            <a:ext cx="4352343" cy="2620471"/>
            <a:chOff x="0" y="0"/>
            <a:chExt cx="5803124" cy="3493961"/>
          </a:xfrm>
        </p:grpSpPr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D8B5E17-82A9-29D0-35AF-186CDA5CBB23}"/>
                </a:ext>
              </a:extLst>
            </p:cNvPr>
            <p:cNvSpPr txBox="1"/>
            <p:nvPr/>
          </p:nvSpPr>
          <p:spPr>
            <a:xfrm>
              <a:off x="4494906" y="-238125"/>
              <a:ext cx="1308218" cy="3732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219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332" b="0" i="0" u="none" strike="noStrike" kern="1200" cap="none" spc="0" normalizeH="0" baseline="0" noProof="0">
                  <a:ln>
                    <a:noFill/>
                  </a:ln>
                  <a:solidFill>
                    <a:srgbClr val="BF2C26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1</a:t>
              </a: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3E692AA-F1A3-6608-6542-727ED757B6D0}"/>
                </a:ext>
              </a:extLst>
            </p:cNvPr>
            <p:cNvSpPr txBox="1"/>
            <p:nvPr/>
          </p:nvSpPr>
          <p:spPr>
            <a:xfrm>
              <a:off x="0" y="900227"/>
              <a:ext cx="4017826" cy="15125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957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837" b="0" i="0" u="none" strike="noStrike" kern="1200" cap="none" spc="0" normalizeH="0" baseline="0" noProof="0">
                  <a:ln>
                    <a:noFill/>
                  </a:ln>
                  <a:solidFill>
                    <a:srgbClr val="BF2C26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Category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2D84DBE-B3E7-F603-B55B-C5DB76A21701}"/>
              </a:ext>
            </a:extLst>
          </p:cNvPr>
          <p:cNvGrpSpPr/>
          <p:nvPr/>
        </p:nvGrpSpPr>
        <p:grpSpPr>
          <a:xfrm>
            <a:off x="6328066" y="250613"/>
            <a:ext cx="8428504" cy="2998059"/>
            <a:chOff x="0" y="0"/>
            <a:chExt cx="11238005" cy="3997412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29457733-3A42-3E4D-F6A3-F72FA027E5A7}"/>
                </a:ext>
              </a:extLst>
            </p:cNvPr>
            <p:cNvGrpSpPr/>
            <p:nvPr/>
          </p:nvGrpSpPr>
          <p:grpSpPr>
            <a:xfrm>
              <a:off x="0" y="0"/>
              <a:ext cx="11238005" cy="3997412"/>
              <a:chOff x="0" y="0"/>
              <a:chExt cx="747575" cy="265916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9051DDD8-235E-401E-6233-BCBCB4FF5E61}"/>
                  </a:ext>
                </a:extLst>
              </p:cNvPr>
              <p:cNvSpPr/>
              <p:nvPr/>
            </p:nvSpPr>
            <p:spPr>
              <a:xfrm>
                <a:off x="0" y="0"/>
                <a:ext cx="747575" cy="265916"/>
              </a:xfrm>
              <a:custGeom>
                <a:avLst/>
                <a:gdLst/>
                <a:ahLst/>
                <a:cxnLst/>
                <a:rect l="l" t="t" r="r" b="b"/>
                <a:pathLst>
                  <a:path w="747575" h="265916">
                    <a:moveTo>
                      <a:pt x="69419" y="0"/>
                    </a:moveTo>
                    <a:lnTo>
                      <a:pt x="678157" y="0"/>
                    </a:lnTo>
                    <a:cubicBezTo>
                      <a:pt x="696568" y="0"/>
                      <a:pt x="714225" y="7314"/>
                      <a:pt x="727243" y="20332"/>
                    </a:cubicBezTo>
                    <a:cubicBezTo>
                      <a:pt x="740262" y="33351"/>
                      <a:pt x="747575" y="51008"/>
                      <a:pt x="747575" y="69419"/>
                    </a:cubicBezTo>
                    <a:lnTo>
                      <a:pt x="747575" y="196498"/>
                    </a:lnTo>
                    <a:cubicBezTo>
                      <a:pt x="747575" y="234836"/>
                      <a:pt x="716496" y="265916"/>
                      <a:pt x="678157" y="265916"/>
                    </a:cubicBezTo>
                    <a:lnTo>
                      <a:pt x="69419" y="265916"/>
                    </a:lnTo>
                    <a:cubicBezTo>
                      <a:pt x="51008" y="265916"/>
                      <a:pt x="33351" y="258602"/>
                      <a:pt x="20332" y="245584"/>
                    </a:cubicBezTo>
                    <a:cubicBezTo>
                      <a:pt x="7314" y="232565"/>
                      <a:pt x="0" y="214908"/>
                      <a:pt x="0" y="196498"/>
                    </a:cubicBezTo>
                    <a:lnTo>
                      <a:pt x="0" y="69419"/>
                    </a:lnTo>
                    <a:cubicBezTo>
                      <a:pt x="0" y="31080"/>
                      <a:pt x="31080" y="0"/>
                      <a:pt x="69419" y="0"/>
                    </a:cubicBezTo>
                    <a:close/>
                  </a:path>
                </a:pathLst>
              </a:custGeom>
              <a:ln w="57150" cap="rnd">
                <a:solidFill>
                  <a:srgbClr val="36573B"/>
                </a:solidFill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TextBox 12">
                <a:extLst>
                  <a:ext uri="{FF2B5EF4-FFF2-40B4-BE49-F238E27FC236}">
                    <a16:creationId xmlns:a16="http://schemas.microsoft.com/office/drawing/2014/main" id="{23515E53-5164-2A8C-FEBC-45982633D84C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747575" cy="294491"/>
              </a:xfrm>
              <a:prstGeom prst="rect">
                <a:avLst/>
              </a:prstGeom>
            </p:spPr>
            <p:txBody>
              <a:bodyPr lIns="109779" tIns="109779" rIns="109779" bIns="109779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25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ED9F15F-684D-4F17-7604-752C7954D5A5}"/>
                </a:ext>
              </a:extLst>
            </p:cNvPr>
            <p:cNvSpPr txBox="1"/>
            <p:nvPr/>
          </p:nvSpPr>
          <p:spPr>
            <a:xfrm>
              <a:off x="1663118" y="1920717"/>
              <a:ext cx="2624181" cy="1681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 Winner : Second :</a:t>
              </a:r>
            </a:p>
            <a:p>
              <a:pPr marL="0" marR="0" lvl="0" indent="0" algn="r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Third:</a:t>
              </a: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C67F1C25-D248-F4C0-7D76-811CE6C07DE7}"/>
                </a:ext>
              </a:extLst>
            </p:cNvPr>
            <p:cNvSpPr txBox="1"/>
            <p:nvPr/>
          </p:nvSpPr>
          <p:spPr>
            <a:xfrm>
              <a:off x="4944641" y="1920717"/>
              <a:ext cx="4630247" cy="1754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8 000 </a:t>
              </a:r>
            </a:p>
            <a:p>
              <a:pPr marL="0" marR="0" lvl="0" indent="0" algn="l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6 000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4 000</a:t>
              </a:r>
            </a:p>
          </p:txBody>
        </p:sp>
        <p:sp>
          <p:nvSpPr>
            <p:cNvPr id="15" name="AutoShape 15">
              <a:extLst>
                <a:ext uri="{FF2B5EF4-FFF2-40B4-BE49-F238E27FC236}">
                  <a16:creationId xmlns:a16="http://schemas.microsoft.com/office/drawing/2014/main" id="{7B4CDC46-3D59-9736-795E-6C054C8A00A7}"/>
                </a:ext>
              </a:extLst>
            </p:cNvPr>
            <p:cNvSpPr/>
            <p:nvPr/>
          </p:nvSpPr>
          <p:spPr>
            <a:xfrm>
              <a:off x="4615717" y="1956911"/>
              <a:ext cx="0" cy="1777210"/>
            </a:xfrm>
            <a:prstGeom prst="line">
              <a:avLst/>
            </a:prstGeom>
            <a:ln w="52353" cap="flat">
              <a:solidFill>
                <a:srgbClr val="911A1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0683FC75-4599-6409-6CC2-2D431883FF56}"/>
                </a:ext>
              </a:extLst>
            </p:cNvPr>
            <p:cNvSpPr txBox="1"/>
            <p:nvPr/>
          </p:nvSpPr>
          <p:spPr>
            <a:xfrm>
              <a:off x="394251" y="366724"/>
              <a:ext cx="10449504" cy="10563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18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89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Criteria: R 120 000+ for the year (12% growth)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318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89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Gift: Annique Rooibos Product Voucher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43BADFB4-29B3-7CBF-EA26-9DC1BF4087BE}"/>
              </a:ext>
            </a:extLst>
          </p:cNvPr>
          <p:cNvGrpSpPr/>
          <p:nvPr/>
        </p:nvGrpSpPr>
        <p:grpSpPr>
          <a:xfrm>
            <a:off x="1389636" y="3570642"/>
            <a:ext cx="4352343" cy="2620471"/>
            <a:chOff x="0" y="0"/>
            <a:chExt cx="5803124" cy="3493961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8B6AC621-93BB-EB52-0750-1B025B9EE8CA}"/>
                </a:ext>
              </a:extLst>
            </p:cNvPr>
            <p:cNvSpPr txBox="1"/>
            <p:nvPr/>
          </p:nvSpPr>
          <p:spPr>
            <a:xfrm>
              <a:off x="4494906" y="-238125"/>
              <a:ext cx="1308218" cy="3732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219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332" b="0" i="0" u="none" strike="noStrike" kern="1200" cap="none" spc="0" normalizeH="0" baseline="0" noProof="0">
                  <a:ln>
                    <a:noFill/>
                  </a:ln>
                  <a:solidFill>
                    <a:srgbClr val="BF2C26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2</a:t>
              </a:r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82166126-1985-D452-1EA0-38295A31EBB1}"/>
                </a:ext>
              </a:extLst>
            </p:cNvPr>
            <p:cNvSpPr txBox="1"/>
            <p:nvPr/>
          </p:nvSpPr>
          <p:spPr>
            <a:xfrm>
              <a:off x="0" y="900227"/>
              <a:ext cx="4017826" cy="15125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957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837" b="0" i="0" u="none" strike="noStrike" kern="1200" cap="none" spc="0" normalizeH="0" baseline="0" noProof="0">
                  <a:ln>
                    <a:noFill/>
                  </a:ln>
                  <a:solidFill>
                    <a:srgbClr val="BF2C26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Category</a:t>
              </a: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C3955FA2-E772-3D88-D639-D209EE45D607}"/>
              </a:ext>
            </a:extLst>
          </p:cNvPr>
          <p:cNvGrpSpPr/>
          <p:nvPr/>
        </p:nvGrpSpPr>
        <p:grpSpPr>
          <a:xfrm>
            <a:off x="1028700" y="6591752"/>
            <a:ext cx="4713279" cy="2837784"/>
            <a:chOff x="0" y="0"/>
            <a:chExt cx="6284372" cy="3783712"/>
          </a:xfrm>
        </p:grpSpPr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0093C45E-411E-67D2-980E-E32F3F5A1D1A}"/>
                </a:ext>
              </a:extLst>
            </p:cNvPr>
            <p:cNvSpPr txBox="1"/>
            <p:nvPr/>
          </p:nvSpPr>
          <p:spPr>
            <a:xfrm>
              <a:off x="4867665" y="-257175"/>
              <a:ext cx="1416707" cy="40408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2378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769" b="0" i="0" u="none" strike="noStrike" kern="1200" cap="none" spc="0" normalizeH="0" baseline="0" noProof="0">
                  <a:ln>
                    <a:noFill/>
                  </a:ln>
                  <a:solidFill>
                    <a:srgbClr val="BF2C26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3</a:t>
              </a:r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79913695-2663-4825-3A02-BEA9A74EF8FB}"/>
                </a:ext>
              </a:extLst>
            </p:cNvPr>
            <p:cNvSpPr txBox="1"/>
            <p:nvPr/>
          </p:nvSpPr>
          <p:spPr>
            <a:xfrm>
              <a:off x="0" y="970841"/>
              <a:ext cx="4351020" cy="16420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036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404" b="0" i="0" u="none" strike="noStrike" kern="1200" cap="none" spc="0" normalizeH="0" baseline="0" noProof="0">
                  <a:ln>
                    <a:noFill/>
                  </a:ln>
                  <a:solidFill>
                    <a:srgbClr val="BF2C26"/>
                  </a:solidFill>
                  <a:effectLst/>
                  <a:uLnTx/>
                  <a:uFillTx/>
                  <a:latin typeface="BentonModDisp"/>
                  <a:ea typeface="BentonModDisp"/>
                  <a:cs typeface="BentonModDisp"/>
                  <a:sym typeface="BentonModDisp"/>
                </a:rPr>
                <a:t>Category</a:t>
              </a: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A8DC1928-6E8F-35C7-3EEB-13C39D235619}"/>
              </a:ext>
            </a:extLst>
          </p:cNvPr>
          <p:cNvGrpSpPr/>
          <p:nvPr/>
        </p:nvGrpSpPr>
        <p:grpSpPr>
          <a:xfrm>
            <a:off x="6328066" y="3381848"/>
            <a:ext cx="8428504" cy="2998059"/>
            <a:chOff x="0" y="0"/>
            <a:chExt cx="11238005" cy="3997412"/>
          </a:xfrm>
        </p:grpSpPr>
        <p:grpSp>
          <p:nvGrpSpPr>
            <p:cNvPr id="24" name="Group 24">
              <a:extLst>
                <a:ext uri="{FF2B5EF4-FFF2-40B4-BE49-F238E27FC236}">
                  <a16:creationId xmlns:a16="http://schemas.microsoft.com/office/drawing/2014/main" id="{0F2F6008-1E14-34BD-63F3-C9A3A1A2E39C}"/>
                </a:ext>
              </a:extLst>
            </p:cNvPr>
            <p:cNvGrpSpPr/>
            <p:nvPr/>
          </p:nvGrpSpPr>
          <p:grpSpPr>
            <a:xfrm>
              <a:off x="0" y="0"/>
              <a:ext cx="11238005" cy="3997412"/>
              <a:chOff x="0" y="0"/>
              <a:chExt cx="747575" cy="265916"/>
            </a:xfrm>
          </p:grpSpPr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15B403D5-44BD-60DD-E8F2-E7F0600A0FE2}"/>
                  </a:ext>
                </a:extLst>
              </p:cNvPr>
              <p:cNvSpPr/>
              <p:nvPr/>
            </p:nvSpPr>
            <p:spPr>
              <a:xfrm>
                <a:off x="0" y="0"/>
                <a:ext cx="747575" cy="265916"/>
              </a:xfrm>
              <a:custGeom>
                <a:avLst/>
                <a:gdLst/>
                <a:ahLst/>
                <a:cxnLst/>
                <a:rect l="l" t="t" r="r" b="b"/>
                <a:pathLst>
                  <a:path w="747575" h="265916">
                    <a:moveTo>
                      <a:pt x="50520" y="0"/>
                    </a:moveTo>
                    <a:lnTo>
                      <a:pt x="697056" y="0"/>
                    </a:lnTo>
                    <a:cubicBezTo>
                      <a:pt x="724957" y="0"/>
                      <a:pt x="747575" y="22618"/>
                      <a:pt x="747575" y="50520"/>
                    </a:cubicBezTo>
                    <a:lnTo>
                      <a:pt x="747575" y="215396"/>
                    </a:lnTo>
                    <a:cubicBezTo>
                      <a:pt x="747575" y="243298"/>
                      <a:pt x="724957" y="265916"/>
                      <a:pt x="697056" y="265916"/>
                    </a:cubicBezTo>
                    <a:lnTo>
                      <a:pt x="50520" y="265916"/>
                    </a:lnTo>
                    <a:cubicBezTo>
                      <a:pt x="22618" y="265916"/>
                      <a:pt x="0" y="243298"/>
                      <a:pt x="0" y="215396"/>
                    </a:cubicBezTo>
                    <a:lnTo>
                      <a:pt x="0" y="50520"/>
                    </a:lnTo>
                    <a:cubicBezTo>
                      <a:pt x="0" y="22618"/>
                      <a:pt x="22618" y="0"/>
                      <a:pt x="50520" y="0"/>
                    </a:cubicBezTo>
                    <a:close/>
                  </a:path>
                </a:pathLst>
              </a:custGeom>
              <a:ln w="57150" cap="rnd">
                <a:solidFill>
                  <a:srgbClr val="36573B"/>
                </a:solidFill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TextBox 26">
                <a:extLst>
                  <a:ext uri="{FF2B5EF4-FFF2-40B4-BE49-F238E27FC236}">
                    <a16:creationId xmlns:a16="http://schemas.microsoft.com/office/drawing/2014/main" id="{D2FC1514-B46F-5A89-B11F-6022840A10F1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747575" cy="294491"/>
              </a:xfrm>
              <a:prstGeom prst="rect">
                <a:avLst/>
              </a:prstGeom>
            </p:spPr>
            <p:txBody>
              <a:bodyPr lIns="150846" tIns="150846" rIns="150846" bIns="150846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25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F2DE9A6E-EF49-82B5-459A-2FAF0ACBF484}"/>
                </a:ext>
              </a:extLst>
            </p:cNvPr>
            <p:cNvSpPr txBox="1"/>
            <p:nvPr/>
          </p:nvSpPr>
          <p:spPr>
            <a:xfrm>
              <a:off x="1663118" y="1920717"/>
              <a:ext cx="2624181" cy="1681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 Winner : Second :</a:t>
              </a:r>
            </a:p>
            <a:p>
              <a:pPr marL="0" marR="0" lvl="0" indent="0" algn="r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Third:</a:t>
              </a:r>
            </a:p>
          </p:txBody>
        </p:sp>
        <p:sp>
          <p:nvSpPr>
            <p:cNvPr id="28" name="AutoShape 28">
              <a:extLst>
                <a:ext uri="{FF2B5EF4-FFF2-40B4-BE49-F238E27FC236}">
                  <a16:creationId xmlns:a16="http://schemas.microsoft.com/office/drawing/2014/main" id="{7651555D-B82B-C827-8F14-1E0BAFD4EE02}"/>
                </a:ext>
              </a:extLst>
            </p:cNvPr>
            <p:cNvSpPr/>
            <p:nvPr/>
          </p:nvSpPr>
          <p:spPr>
            <a:xfrm>
              <a:off x="4615717" y="1956911"/>
              <a:ext cx="0" cy="1777210"/>
            </a:xfrm>
            <a:prstGeom prst="line">
              <a:avLst/>
            </a:prstGeom>
            <a:ln w="50800" cap="flat">
              <a:solidFill>
                <a:srgbClr val="911A1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7D38533D-D0F3-E5C0-6540-580F79D13731}"/>
                </a:ext>
              </a:extLst>
            </p:cNvPr>
            <p:cNvSpPr txBox="1"/>
            <p:nvPr/>
          </p:nvSpPr>
          <p:spPr>
            <a:xfrm>
              <a:off x="4921852" y="1941556"/>
              <a:ext cx="5248824" cy="18313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6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45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15 000 </a:t>
              </a:r>
            </a:p>
            <a:p>
              <a:pPr marL="0" marR="0" lvl="0" indent="0" algn="l" defTabSz="914400" rtl="0" eaLnBrk="1" fontAlgn="auto" latinLnBrk="0" hangingPunct="1">
                <a:lnSpc>
                  <a:spcPts val="36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45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13 000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36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45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10 000</a:t>
              </a:r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8ED102A3-0E31-6CAC-1191-F0E0D68B9B34}"/>
              </a:ext>
            </a:extLst>
          </p:cNvPr>
          <p:cNvGrpSpPr/>
          <p:nvPr/>
        </p:nvGrpSpPr>
        <p:grpSpPr>
          <a:xfrm>
            <a:off x="6328066" y="6511615"/>
            <a:ext cx="8428504" cy="2998059"/>
            <a:chOff x="0" y="0"/>
            <a:chExt cx="11238005" cy="3997412"/>
          </a:xfrm>
        </p:grpSpPr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376D22DC-B98A-B936-E557-AF9BF91FC7AB}"/>
                </a:ext>
              </a:extLst>
            </p:cNvPr>
            <p:cNvGrpSpPr/>
            <p:nvPr/>
          </p:nvGrpSpPr>
          <p:grpSpPr>
            <a:xfrm>
              <a:off x="0" y="0"/>
              <a:ext cx="11238005" cy="3997412"/>
              <a:chOff x="0" y="0"/>
              <a:chExt cx="747575" cy="265916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C53404B4-E3E3-FB1A-B21D-8B7270A90FF7}"/>
                  </a:ext>
                </a:extLst>
              </p:cNvPr>
              <p:cNvSpPr/>
              <p:nvPr/>
            </p:nvSpPr>
            <p:spPr>
              <a:xfrm>
                <a:off x="0" y="0"/>
                <a:ext cx="747575" cy="265916"/>
              </a:xfrm>
              <a:custGeom>
                <a:avLst/>
                <a:gdLst/>
                <a:ahLst/>
                <a:cxnLst/>
                <a:rect l="l" t="t" r="r" b="b"/>
                <a:pathLst>
                  <a:path w="747575" h="265916">
                    <a:moveTo>
                      <a:pt x="50520" y="0"/>
                    </a:moveTo>
                    <a:lnTo>
                      <a:pt x="697056" y="0"/>
                    </a:lnTo>
                    <a:cubicBezTo>
                      <a:pt x="724957" y="0"/>
                      <a:pt x="747575" y="22618"/>
                      <a:pt x="747575" y="50520"/>
                    </a:cubicBezTo>
                    <a:lnTo>
                      <a:pt x="747575" y="215396"/>
                    </a:lnTo>
                    <a:cubicBezTo>
                      <a:pt x="747575" y="243298"/>
                      <a:pt x="724957" y="265916"/>
                      <a:pt x="697056" y="265916"/>
                    </a:cubicBezTo>
                    <a:lnTo>
                      <a:pt x="50520" y="265916"/>
                    </a:lnTo>
                    <a:cubicBezTo>
                      <a:pt x="22618" y="265916"/>
                      <a:pt x="0" y="243298"/>
                      <a:pt x="0" y="215396"/>
                    </a:cubicBezTo>
                    <a:lnTo>
                      <a:pt x="0" y="50520"/>
                    </a:lnTo>
                    <a:cubicBezTo>
                      <a:pt x="0" y="22618"/>
                      <a:pt x="22618" y="0"/>
                      <a:pt x="50520" y="0"/>
                    </a:cubicBezTo>
                    <a:close/>
                  </a:path>
                </a:pathLst>
              </a:custGeom>
              <a:ln w="57150" cap="rnd">
                <a:solidFill>
                  <a:srgbClr val="36573B"/>
                </a:solidFill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5E20D964-AC6C-651E-78CE-7759BA086DFC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747575" cy="294491"/>
              </a:xfrm>
              <a:prstGeom prst="rect">
                <a:avLst/>
              </a:prstGeom>
            </p:spPr>
            <p:txBody>
              <a:bodyPr lIns="150846" tIns="150846" rIns="150846" bIns="150846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25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7C7D9917-2578-75A1-19FC-EE1BCACCC3B9}"/>
                </a:ext>
              </a:extLst>
            </p:cNvPr>
            <p:cNvSpPr txBox="1"/>
            <p:nvPr/>
          </p:nvSpPr>
          <p:spPr>
            <a:xfrm>
              <a:off x="1663118" y="1920717"/>
              <a:ext cx="2624181" cy="1681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 Winner : Second :</a:t>
              </a:r>
            </a:p>
            <a:p>
              <a:pPr marL="0" marR="0" lvl="0" indent="0" algn="r" defTabSz="914400" rtl="0" eaLnBrk="1" fontAlgn="auto" latinLnBrk="0" hangingPunct="1">
                <a:lnSpc>
                  <a:spcPts val="345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18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Third:</a:t>
              </a:r>
            </a:p>
          </p:txBody>
        </p:sp>
        <p:sp>
          <p:nvSpPr>
            <p:cNvPr id="36" name="AutoShape 36">
              <a:extLst>
                <a:ext uri="{FF2B5EF4-FFF2-40B4-BE49-F238E27FC236}">
                  <a16:creationId xmlns:a16="http://schemas.microsoft.com/office/drawing/2014/main" id="{3B7F952E-B4BA-41B7-2237-D8EBF74F3A8C}"/>
                </a:ext>
              </a:extLst>
            </p:cNvPr>
            <p:cNvSpPr/>
            <p:nvPr/>
          </p:nvSpPr>
          <p:spPr>
            <a:xfrm>
              <a:off x="4615717" y="1956911"/>
              <a:ext cx="0" cy="1777210"/>
            </a:xfrm>
            <a:prstGeom prst="line">
              <a:avLst/>
            </a:prstGeom>
            <a:ln w="50800" cap="flat">
              <a:solidFill>
                <a:srgbClr val="911A1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8FDE8AD5-CB46-DB43-4EC7-640C4FBBB4DB}"/>
                </a:ext>
              </a:extLst>
            </p:cNvPr>
            <p:cNvSpPr txBox="1"/>
            <p:nvPr/>
          </p:nvSpPr>
          <p:spPr>
            <a:xfrm>
              <a:off x="4921852" y="1941556"/>
              <a:ext cx="3845842" cy="1720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41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86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30 000 Gift Value: R 25 000</a:t>
              </a:r>
            </a:p>
            <a:p>
              <a:pPr marL="0" marR="0" lvl="0" indent="0" algn="l" defTabSz="914400" rtl="0" eaLnBrk="1" fontAlgn="auto" latinLnBrk="0" hangingPunct="1">
                <a:lnSpc>
                  <a:spcPts val="341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86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Gift Value: R </a:t>
              </a:r>
              <a:r>
                <a:rPr lang="en-US" sz="2386">
                  <a:solidFill>
                    <a:srgbClr val="231F20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20</a:t>
              </a:r>
              <a:r>
                <a:rPr kumimoji="0" lang="en-US" sz="2386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 000</a:t>
              </a:r>
            </a:p>
          </p:txBody>
        </p:sp>
      </p:grpSp>
      <p:sp>
        <p:nvSpPr>
          <p:cNvPr id="41" name="TextBox 16">
            <a:extLst>
              <a:ext uri="{FF2B5EF4-FFF2-40B4-BE49-F238E27FC236}">
                <a16:creationId xmlns:a16="http://schemas.microsoft.com/office/drawing/2014/main" id="{E98810A2-AB0D-EDE8-55CA-1C033199D6A6}"/>
              </a:ext>
            </a:extLst>
          </p:cNvPr>
          <p:cNvSpPr txBox="1"/>
          <p:nvPr/>
        </p:nvSpPr>
        <p:spPr>
          <a:xfrm>
            <a:off x="6565500" y="3710522"/>
            <a:ext cx="7837128" cy="792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85"/>
              </a:lnSpc>
              <a:defRPr/>
            </a:pPr>
            <a:r>
              <a:rPr lang="en-US" sz="2189" b="1">
                <a:solidFill>
                  <a:srgbClr val="231F2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Criteria: R 240 000+ for the year (12% growth)</a:t>
            </a:r>
          </a:p>
          <a:p>
            <a:pPr lvl="0" algn="ctr">
              <a:lnSpc>
                <a:spcPts val="3185"/>
              </a:lnSpc>
              <a:defRPr/>
            </a:pPr>
            <a:r>
              <a:rPr kumimoji="0" lang="en-US" sz="2189" b="1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Gift: </a:t>
            </a:r>
            <a:r>
              <a:rPr lang="en-US" sz="2189" b="1">
                <a:solidFill>
                  <a:srgbClr val="231F2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Annique Rooibos Product Voucher</a:t>
            </a:r>
            <a:endParaRPr kumimoji="0" lang="en-US" sz="2189" b="1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Century Gothic Paneuropean Bold"/>
              <a:ea typeface="Century Gothic Paneuropean Bold"/>
              <a:cs typeface="Century Gothic Paneuropean Bold"/>
              <a:sym typeface="Century Gothic Paneuropean Bold"/>
            </a:endParaRP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57B58DC9-284E-1F9E-733F-0C8781F36AB2}"/>
              </a:ext>
            </a:extLst>
          </p:cNvPr>
          <p:cNvSpPr txBox="1"/>
          <p:nvPr/>
        </p:nvSpPr>
        <p:spPr>
          <a:xfrm>
            <a:off x="6587051" y="6770717"/>
            <a:ext cx="7837128" cy="792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85"/>
              </a:lnSpc>
              <a:defRPr/>
            </a:pPr>
            <a:r>
              <a:rPr lang="en-US" sz="2189" b="1">
                <a:solidFill>
                  <a:srgbClr val="231F2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Criteria: R 360 000+ for the year (12% growth)</a:t>
            </a:r>
            <a:endParaRPr kumimoji="0" lang="en-US" sz="2189" b="1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Century Gothic Paneuropean Bold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lvl="0" algn="ctr">
              <a:lnSpc>
                <a:spcPts val="3185"/>
              </a:lnSpc>
              <a:defRPr/>
            </a:pPr>
            <a:r>
              <a:rPr kumimoji="0" lang="en-US" sz="2189" b="1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Gift: </a:t>
            </a:r>
            <a:r>
              <a:rPr lang="en-US" sz="2189" b="1">
                <a:solidFill>
                  <a:srgbClr val="231F2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Annique Rooibos Product Voucher</a:t>
            </a:r>
            <a:endParaRPr kumimoji="0" lang="en-US" sz="2189" b="1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Century Gothic Paneuropean Bold"/>
              <a:ea typeface="Century Gothic Paneuropean Bold"/>
              <a:cs typeface="Century Gothic Paneuropean Bold"/>
              <a:sym typeface="Century Gothic Paneuropean Bold"/>
            </a:endParaRPr>
          </a:p>
        </p:txBody>
      </p:sp>
    </p:spTree>
    <p:extLst>
      <p:ext uri="{BB962C8B-B14F-4D97-AF65-F5344CB8AC3E}">
        <p14:creationId xmlns:p14="http://schemas.microsoft.com/office/powerpoint/2010/main" val="200008438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">
            <a:extLst>
              <a:ext uri="{FF2B5EF4-FFF2-40B4-BE49-F238E27FC236}">
                <a16:creationId xmlns:a16="http://schemas.microsoft.com/office/drawing/2014/main" id="{AFE28D64-5682-F738-B871-5C0491A4AE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182" t="22506" r="21683"/>
          <a:stretch>
            <a:fillRect/>
          </a:stretch>
        </p:blipFill>
        <p:spPr>
          <a:xfrm>
            <a:off x="13215359" y="0"/>
            <a:ext cx="5072641" cy="100214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E128EE-FD05-702B-DFC2-19E3317AE54D}"/>
              </a:ext>
            </a:extLst>
          </p:cNvPr>
          <p:cNvSpPr txBox="1"/>
          <p:nvPr/>
        </p:nvSpPr>
        <p:spPr>
          <a:xfrm>
            <a:off x="210862" y="91591"/>
            <a:ext cx="12741164" cy="1724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83"/>
              </a:lnSpc>
              <a:spcBef>
                <a:spcPct val="0"/>
              </a:spcBef>
            </a:pPr>
            <a:r>
              <a:rPr lang="en-US" sz="8000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Personal Sales</a:t>
            </a:r>
          </a:p>
        </p:txBody>
      </p:sp>
      <p:sp>
        <p:nvSpPr>
          <p:cNvPr id="15" name="AutoShape 8">
            <a:extLst>
              <a:ext uri="{FF2B5EF4-FFF2-40B4-BE49-F238E27FC236}">
                <a16:creationId xmlns:a16="http://schemas.microsoft.com/office/drawing/2014/main" id="{A6B39885-D9CA-350A-96F2-FA7F1EB8F732}"/>
              </a:ext>
            </a:extLst>
          </p:cNvPr>
          <p:cNvSpPr/>
          <p:nvPr/>
        </p:nvSpPr>
        <p:spPr>
          <a:xfrm flipV="1">
            <a:off x="13210596" y="-16651"/>
            <a:ext cx="6250" cy="10021473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55BD649D-31C9-B93E-399F-263321ED4AB5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FB54ED4E-502A-8F65-A29E-031C3D83E055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21250CB1-A33D-F4B2-29E8-7F4880F9991D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AutoShape 5">
            <a:extLst>
              <a:ext uri="{FF2B5EF4-FFF2-40B4-BE49-F238E27FC236}">
                <a16:creationId xmlns:a16="http://schemas.microsoft.com/office/drawing/2014/main" id="{4F0F0030-E8D5-6FA9-9B5A-80DBD00F6D47}"/>
              </a:ext>
            </a:extLst>
          </p:cNvPr>
          <p:cNvSpPr/>
          <p:nvPr/>
        </p:nvSpPr>
        <p:spPr>
          <a:xfrm>
            <a:off x="0" y="9755945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77D34AD3-EFFE-CA28-8E1B-323886208F21}"/>
              </a:ext>
            </a:extLst>
          </p:cNvPr>
          <p:cNvSpPr txBox="1"/>
          <p:nvPr/>
        </p:nvSpPr>
        <p:spPr>
          <a:xfrm>
            <a:off x="272126" y="2228344"/>
            <a:ext cx="12678413" cy="1338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35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1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otham Bold"/>
                <a:ea typeface="Gotham Bold"/>
                <a:cs typeface="Gotham Bold"/>
                <a:sym typeface="Gotham Bold"/>
              </a:rPr>
              <a:t>Your Personal Sales of Last Year establish in which Category you qualify for this year. </a:t>
            </a:r>
          </a:p>
        </p:txBody>
      </p:sp>
      <p:sp>
        <p:nvSpPr>
          <p:cNvPr id="37" name="TextBox 14">
            <a:extLst>
              <a:ext uri="{FF2B5EF4-FFF2-40B4-BE49-F238E27FC236}">
                <a16:creationId xmlns:a16="http://schemas.microsoft.com/office/drawing/2014/main" id="{0676F6E9-D4A3-BC36-DCCE-CAAE0B078B4C}"/>
              </a:ext>
            </a:extLst>
          </p:cNvPr>
          <p:cNvSpPr txBox="1"/>
          <p:nvPr/>
        </p:nvSpPr>
        <p:spPr>
          <a:xfrm>
            <a:off x="1481881" y="4412385"/>
            <a:ext cx="10199125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otham"/>
                <a:ea typeface="Gotham"/>
                <a:cs typeface="Gotham"/>
                <a:sym typeface="Gotham"/>
              </a:rPr>
              <a:t>If your Personal Sales were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6573B"/>
                </a:solidFill>
                <a:effectLst/>
                <a:uLnTx/>
                <a:uFillTx/>
                <a:latin typeface="Gotham"/>
                <a:ea typeface="Gotham"/>
                <a:cs typeface="Gotham"/>
                <a:sym typeface="Gotham"/>
              </a:rPr>
              <a:t>R200 000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otham"/>
                <a:ea typeface="Gotham"/>
                <a:cs typeface="Gotham"/>
                <a:sym typeface="Gotham"/>
              </a:rPr>
              <a:t>last year and you grow by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6573B"/>
                </a:solidFill>
                <a:effectLst/>
                <a:uLnTx/>
                <a:uFillTx/>
                <a:latin typeface="Gotham"/>
                <a:ea typeface="Gotham"/>
                <a:cs typeface="Gotham"/>
                <a:sym typeface="Gotham"/>
              </a:rPr>
              <a:t>R50 000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otham"/>
                <a:ea typeface="Gotham"/>
                <a:cs typeface="Gotham"/>
                <a:sym typeface="Gotham"/>
              </a:rPr>
              <a:t>this year (R 250 000 total) you will participate in Category 1 because LY sales were R 200 000. </a:t>
            </a: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0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6573B"/>
                </a:solidFill>
                <a:effectLst/>
                <a:uLnTx/>
                <a:uFillTx/>
                <a:latin typeface="Gotham"/>
                <a:ea typeface="Gotham"/>
                <a:cs typeface="Gotham"/>
                <a:sym typeface="Gotham"/>
              </a:rPr>
              <a:t>That is a 25% growth.</a:t>
            </a:r>
          </a:p>
        </p:txBody>
      </p:sp>
      <p:sp>
        <p:nvSpPr>
          <p:cNvPr id="39" name="Freeform 12">
            <a:extLst>
              <a:ext uri="{FF2B5EF4-FFF2-40B4-BE49-F238E27FC236}">
                <a16:creationId xmlns:a16="http://schemas.microsoft.com/office/drawing/2014/main" id="{6D21FD21-A96D-46F2-DAFD-39A06D6C817F}"/>
              </a:ext>
            </a:extLst>
          </p:cNvPr>
          <p:cNvSpPr/>
          <p:nvPr/>
        </p:nvSpPr>
        <p:spPr>
          <a:xfrm rot="1102911">
            <a:off x="449035" y="7678791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961FE1-1197-42FF-E975-DCA6363D1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4BB501A6-A818-D5A3-DFA5-9425A3547971}"/>
              </a:ext>
            </a:extLst>
          </p:cNvPr>
          <p:cNvSpPr/>
          <p:nvPr/>
        </p:nvSpPr>
        <p:spPr>
          <a:xfrm>
            <a:off x="10029073" y="1527006"/>
            <a:ext cx="4906628" cy="8432748"/>
          </a:xfrm>
          <a:custGeom>
            <a:avLst/>
            <a:gdLst/>
            <a:ahLst/>
            <a:cxnLst/>
            <a:rect l="l" t="t" r="r" b="b"/>
            <a:pathLst>
              <a:path w="3846614" h="6402132">
                <a:moveTo>
                  <a:pt x="0" y="0"/>
                </a:moveTo>
                <a:lnTo>
                  <a:pt x="3846614" y="0"/>
                </a:lnTo>
                <a:lnTo>
                  <a:pt x="3846614" y="6402131"/>
                </a:lnTo>
                <a:lnTo>
                  <a:pt x="0" y="64021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216D97-BCC1-469E-8AC6-224BCFAF7B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071" y="0"/>
            <a:ext cx="7278316" cy="10287000"/>
          </a:xfrm>
          <a:prstGeom prst="rect">
            <a:avLst/>
          </a:prstGeom>
        </p:spPr>
      </p:pic>
      <p:grpSp>
        <p:nvGrpSpPr>
          <p:cNvPr id="2" name="Group 11">
            <a:extLst>
              <a:ext uri="{FF2B5EF4-FFF2-40B4-BE49-F238E27FC236}">
                <a16:creationId xmlns:a16="http://schemas.microsoft.com/office/drawing/2014/main" id="{29D22517-CC63-0FF7-D8A8-25D75A0EDCE8}"/>
              </a:ext>
            </a:extLst>
          </p:cNvPr>
          <p:cNvGrpSpPr/>
          <p:nvPr/>
        </p:nvGrpSpPr>
        <p:grpSpPr>
          <a:xfrm>
            <a:off x="2536879" y="6476734"/>
            <a:ext cx="3631947" cy="3483020"/>
            <a:chOff x="0" y="0"/>
            <a:chExt cx="4911764" cy="4911764"/>
          </a:xfrm>
        </p:grpSpPr>
        <p:grpSp>
          <p:nvGrpSpPr>
            <p:cNvPr id="3" name="Group 12">
              <a:extLst>
                <a:ext uri="{FF2B5EF4-FFF2-40B4-BE49-F238E27FC236}">
                  <a16:creationId xmlns:a16="http://schemas.microsoft.com/office/drawing/2014/main" id="{AC804401-60A7-4B18-2C5B-E94BFB7C701E}"/>
                </a:ext>
              </a:extLst>
            </p:cNvPr>
            <p:cNvGrpSpPr/>
            <p:nvPr/>
          </p:nvGrpSpPr>
          <p:grpSpPr>
            <a:xfrm>
              <a:off x="0" y="0"/>
              <a:ext cx="4911764" cy="4911764"/>
              <a:chOff x="0" y="0"/>
              <a:chExt cx="812800" cy="812800"/>
            </a:xfrm>
          </p:grpSpPr>
          <p:sp>
            <p:nvSpPr>
              <p:cNvPr id="5" name="Freeform 13">
                <a:extLst>
                  <a:ext uri="{FF2B5EF4-FFF2-40B4-BE49-F238E27FC236}">
                    <a16:creationId xmlns:a16="http://schemas.microsoft.com/office/drawing/2014/main" id="{4B1D3F96-C688-4024-A985-B1F42CC7E20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6573B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" name="TextBox 14">
                <a:extLst>
                  <a:ext uri="{FF2B5EF4-FFF2-40B4-BE49-F238E27FC236}">
                    <a16:creationId xmlns:a16="http://schemas.microsoft.com/office/drawing/2014/main" id="{400814A3-0C10-771F-59B2-06EBD9DECE3F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15">
              <a:extLst>
                <a:ext uri="{FF2B5EF4-FFF2-40B4-BE49-F238E27FC236}">
                  <a16:creationId xmlns:a16="http://schemas.microsoft.com/office/drawing/2014/main" id="{79EB7129-487D-C9E2-0A11-B7BA89863D47}"/>
                </a:ext>
              </a:extLst>
            </p:cNvPr>
            <p:cNvSpPr txBox="1"/>
            <p:nvPr/>
          </p:nvSpPr>
          <p:spPr>
            <a:xfrm>
              <a:off x="558701" y="1327876"/>
              <a:ext cx="3794359" cy="2083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srgbClr val="FAF7FA"/>
                  </a:solidFill>
                  <a:latin typeface="Gotham"/>
                  <a:ea typeface="Gotham"/>
                  <a:cs typeface="Gotham"/>
                  <a:sym typeface="Gotham"/>
                </a:rPr>
                <a:t>Applies to all Rewards &amp; Recognition</a:t>
              </a: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FAF7FA"/>
                </a:solidFill>
                <a:effectLst/>
                <a:uLnTx/>
                <a:uFillTx/>
                <a:latin typeface="Gotham"/>
                <a:ea typeface="Gotham"/>
                <a:cs typeface="Gotham"/>
                <a:sym typeface="Gotha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31293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E1B251-C23B-0105-C2ED-D9E688C5A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>
            <a:extLst>
              <a:ext uri="{FF2B5EF4-FFF2-40B4-BE49-F238E27FC236}">
                <a16:creationId xmlns:a16="http://schemas.microsoft.com/office/drawing/2014/main" id="{CE30D94E-ED34-6A45-F380-CFB4027266E9}"/>
              </a:ext>
            </a:extLst>
          </p:cNvPr>
          <p:cNvSpPr txBox="1"/>
          <p:nvPr/>
        </p:nvSpPr>
        <p:spPr>
          <a:xfrm>
            <a:off x="291522" y="845829"/>
            <a:ext cx="12606002" cy="20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7659" b="1" dirty="0">
                <a:solidFill>
                  <a:srgbClr val="F04A29"/>
                </a:solidFill>
                <a:latin typeface="Gotham Bold"/>
                <a:ea typeface="Gotham Bold"/>
                <a:cs typeface="Gotham Bold"/>
                <a:sym typeface="Gotham Bold"/>
              </a:rPr>
              <a:t>QUARTERLY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5400" dirty="0">
                <a:solidFill>
                  <a:srgbClr val="F04A29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Downline &amp; Personal Sales Reward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A90349E-158D-2E74-DD06-B6E47266A2A7}"/>
              </a:ext>
            </a:extLst>
          </p:cNvPr>
          <p:cNvSpPr txBox="1"/>
          <p:nvPr/>
        </p:nvSpPr>
        <p:spPr>
          <a:xfrm>
            <a:off x="308309" y="3164353"/>
            <a:ext cx="12606002" cy="812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90"/>
              </a:lnSpc>
              <a:spcBef>
                <a:spcPct val="0"/>
              </a:spcBef>
            </a:pPr>
            <a:r>
              <a:rPr lang="en-US" sz="4992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Tracking Reports on the Annique Store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EF80C904-BEB3-D6AE-8CD1-F6F011FA2A85}"/>
              </a:ext>
            </a:extLst>
          </p:cNvPr>
          <p:cNvSpPr txBox="1"/>
          <p:nvPr/>
        </p:nvSpPr>
        <p:spPr>
          <a:xfrm>
            <a:off x="308309" y="4286180"/>
            <a:ext cx="12606002" cy="20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7659" b="1" dirty="0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YEARLY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5400" dirty="0">
                <a:solidFill>
                  <a:srgbClr val="36573B"/>
                </a:solidFill>
                <a:latin typeface="Gotham" pitchFamily="50" charset="0"/>
                <a:ea typeface="Gotham Bold"/>
                <a:cs typeface="Gotham" pitchFamily="50" charset="0"/>
                <a:sym typeface="Gotham Bold"/>
              </a:rPr>
              <a:t>Downline &amp; Personal Sales Reward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00C49885-7E20-5707-FF0B-12CCB3B37CDC}"/>
              </a:ext>
            </a:extLst>
          </p:cNvPr>
          <p:cNvSpPr txBox="1"/>
          <p:nvPr/>
        </p:nvSpPr>
        <p:spPr>
          <a:xfrm>
            <a:off x="308309" y="6539857"/>
            <a:ext cx="12606002" cy="2451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90"/>
              </a:lnSpc>
              <a:spcBef>
                <a:spcPct val="0"/>
              </a:spcBef>
            </a:pPr>
            <a:r>
              <a:rPr lang="en-US" sz="4992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Monthly Tracking Reports to be sent to the Top 10 in each Category / Band Reward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4CBBDB67-119D-606C-0BE5-C41DA33D7C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182" t="22506" r="21683"/>
          <a:stretch>
            <a:fillRect/>
          </a:stretch>
        </p:blipFill>
        <p:spPr>
          <a:xfrm>
            <a:off x="13215359" y="0"/>
            <a:ext cx="5072641" cy="10021472"/>
          </a:xfrm>
          <a:prstGeom prst="rect">
            <a:avLst/>
          </a:prstGeom>
        </p:spPr>
      </p:pic>
      <p:sp>
        <p:nvSpPr>
          <p:cNvPr id="13" name="AutoShape 8">
            <a:extLst>
              <a:ext uri="{FF2B5EF4-FFF2-40B4-BE49-F238E27FC236}">
                <a16:creationId xmlns:a16="http://schemas.microsoft.com/office/drawing/2014/main" id="{CC1500AD-1542-F485-8155-0BB7D44A173D}"/>
              </a:ext>
            </a:extLst>
          </p:cNvPr>
          <p:cNvSpPr/>
          <p:nvPr/>
        </p:nvSpPr>
        <p:spPr>
          <a:xfrm flipV="1">
            <a:off x="13210596" y="-16651"/>
            <a:ext cx="6250" cy="10021473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4" name="Group 2">
            <a:extLst>
              <a:ext uri="{FF2B5EF4-FFF2-40B4-BE49-F238E27FC236}">
                <a16:creationId xmlns:a16="http://schemas.microsoft.com/office/drawing/2014/main" id="{3412F43F-E3C3-5EC8-976E-1DDA8DDA0761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5E93CF4E-49F8-009E-C162-E0351543EA7A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4">
              <a:extLst>
                <a:ext uri="{FF2B5EF4-FFF2-40B4-BE49-F238E27FC236}">
                  <a16:creationId xmlns:a16="http://schemas.microsoft.com/office/drawing/2014/main" id="{524A1B00-0B6B-1594-2FD7-F80D43878499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AutoShape 5">
            <a:extLst>
              <a:ext uri="{FF2B5EF4-FFF2-40B4-BE49-F238E27FC236}">
                <a16:creationId xmlns:a16="http://schemas.microsoft.com/office/drawing/2014/main" id="{35FE85A5-CF8B-5984-8B99-DD650DB235B6}"/>
              </a:ext>
            </a:extLst>
          </p:cNvPr>
          <p:cNvSpPr/>
          <p:nvPr/>
        </p:nvSpPr>
        <p:spPr>
          <a:xfrm>
            <a:off x="0" y="9755945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2">
            <a:extLst>
              <a:ext uri="{FF2B5EF4-FFF2-40B4-BE49-F238E27FC236}">
                <a16:creationId xmlns:a16="http://schemas.microsoft.com/office/drawing/2014/main" id="{63222D4D-A4C5-0668-5F88-4536956DB7C7}"/>
              </a:ext>
            </a:extLst>
          </p:cNvPr>
          <p:cNvSpPr/>
          <p:nvPr/>
        </p:nvSpPr>
        <p:spPr>
          <a:xfrm rot="1102911">
            <a:off x="449030" y="7983920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6909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6" name="AutoShape 6"/>
          <p:cNvSpPr/>
          <p:nvPr/>
        </p:nvSpPr>
        <p:spPr>
          <a:xfrm flipV="1">
            <a:off x="10863359" y="-4763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7" name="TextBox 7"/>
          <p:cNvSpPr txBox="1"/>
          <p:nvPr/>
        </p:nvSpPr>
        <p:spPr>
          <a:xfrm>
            <a:off x="814468" y="2517102"/>
            <a:ext cx="9245241" cy="123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957"/>
              </a:lnSpc>
              <a:spcBef>
                <a:spcPct val="0"/>
              </a:spcBef>
            </a:pPr>
            <a:r>
              <a:rPr lang="en-US" sz="7659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RRI Document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4061" y="3847054"/>
            <a:ext cx="10586056" cy="3669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76"/>
              </a:lnSpc>
            </a:pPr>
            <a:r>
              <a:rPr lang="en-US" sz="444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Available today - </a:t>
            </a:r>
            <a:r>
              <a:rPr lang="en-US" sz="4443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Anews</a:t>
            </a:r>
            <a:endParaRPr lang="en-US" sz="4443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ctr">
              <a:lnSpc>
                <a:spcPts val="5776"/>
              </a:lnSpc>
            </a:pPr>
            <a:r>
              <a:rPr lang="en-US" sz="444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Available on the Academy</a:t>
            </a:r>
          </a:p>
          <a:p>
            <a:pPr algn="ctr">
              <a:lnSpc>
                <a:spcPts val="5776"/>
              </a:lnSpc>
            </a:pPr>
            <a:r>
              <a:rPr lang="en-US" sz="444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PPT will be available on the Academy</a:t>
            </a:r>
          </a:p>
          <a:p>
            <a:pPr marL="0" lvl="0" indent="0" algn="ctr">
              <a:lnSpc>
                <a:spcPts val="5776"/>
              </a:lnSpc>
              <a:spcBef>
                <a:spcPct val="0"/>
              </a:spcBef>
            </a:pPr>
            <a:r>
              <a:rPr lang="en-US" sz="444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Recording will be available on the Academy</a:t>
            </a:r>
          </a:p>
        </p:txBody>
      </p:sp>
      <p:sp>
        <p:nvSpPr>
          <p:cNvPr id="9" name="Freeform 9"/>
          <p:cNvSpPr/>
          <p:nvPr/>
        </p:nvSpPr>
        <p:spPr>
          <a:xfrm>
            <a:off x="11312373" y="336299"/>
            <a:ext cx="6526609" cy="9224890"/>
          </a:xfrm>
          <a:custGeom>
            <a:avLst/>
            <a:gdLst/>
            <a:ahLst/>
            <a:cxnLst/>
            <a:rect l="l" t="t" r="r" b="b"/>
            <a:pathLst>
              <a:path w="6526609" h="9224890">
                <a:moveTo>
                  <a:pt x="0" y="0"/>
                </a:moveTo>
                <a:lnTo>
                  <a:pt x="6526609" y="0"/>
                </a:lnTo>
                <a:lnTo>
                  <a:pt x="6526609" y="9224890"/>
                </a:lnTo>
                <a:lnTo>
                  <a:pt x="0" y="9224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DCA10A97-A6E8-035B-CBC2-167C6C30C073}"/>
              </a:ext>
            </a:extLst>
          </p:cNvPr>
          <p:cNvSpPr/>
          <p:nvPr/>
        </p:nvSpPr>
        <p:spPr>
          <a:xfrm rot="1102911">
            <a:off x="449030" y="7983920"/>
            <a:ext cx="1895352" cy="3154539"/>
          </a:xfrm>
          <a:custGeom>
            <a:avLst/>
            <a:gdLst/>
            <a:ahLst/>
            <a:cxnLst/>
            <a:rect l="l" t="t" r="r" b="b"/>
            <a:pathLst>
              <a:path w="1895352" h="3154539">
                <a:moveTo>
                  <a:pt x="0" y="0"/>
                </a:moveTo>
                <a:lnTo>
                  <a:pt x="1895353" y="0"/>
                </a:lnTo>
                <a:lnTo>
                  <a:pt x="1895353" y="3154539"/>
                </a:lnTo>
                <a:lnTo>
                  <a:pt x="0" y="31545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DCB048-FC8D-B3F0-2705-6BFE9B459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A65AFC3-C8C0-4908-91F1-A505BE97EA6A}"/>
              </a:ext>
            </a:extLst>
          </p:cNvPr>
          <p:cNvGrpSpPr/>
          <p:nvPr/>
        </p:nvGrpSpPr>
        <p:grpSpPr>
          <a:xfrm>
            <a:off x="0" y="0"/>
            <a:ext cx="18288000" cy="531055"/>
            <a:chOff x="0" y="0"/>
            <a:chExt cx="4816593" cy="13986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7511A22-AA24-5DCD-3295-EF67637ED151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FD35D42-E95C-8FB0-6B9B-ABC34531AD7C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F702536F-59FE-AE9E-2FCA-3328137582DB}"/>
              </a:ext>
            </a:extLst>
          </p:cNvPr>
          <p:cNvSpPr/>
          <p:nvPr/>
        </p:nvSpPr>
        <p:spPr>
          <a:xfrm>
            <a:off x="8349" y="598462"/>
            <a:ext cx="18287996" cy="9220127"/>
          </a:xfrm>
          <a:custGeom>
            <a:avLst/>
            <a:gdLst/>
            <a:ahLst/>
            <a:cxnLst/>
            <a:rect l="l" t="t" r="r" b="b"/>
            <a:pathLst>
              <a:path w="13553467" h="12782966">
                <a:moveTo>
                  <a:pt x="0" y="0"/>
                </a:moveTo>
                <a:lnTo>
                  <a:pt x="13553467" y="0"/>
                </a:lnTo>
                <a:lnTo>
                  <a:pt x="13553467" y="12782966"/>
                </a:lnTo>
                <a:lnTo>
                  <a:pt x="0" y="127829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8000"/>
            </a:blip>
            <a:stretch>
              <a:fillRect t="-24933" b="-24933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3881B708-B3C9-4A34-89F9-6E440BADB569}"/>
              </a:ext>
            </a:extLst>
          </p:cNvPr>
          <p:cNvSpPr/>
          <p:nvPr/>
        </p:nvSpPr>
        <p:spPr>
          <a:xfrm>
            <a:off x="0" y="48639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5AC39ABC-2BBB-34E6-A1A0-B04562AF5175}"/>
              </a:ext>
            </a:extLst>
          </p:cNvPr>
          <p:cNvSpPr txBox="1"/>
          <p:nvPr/>
        </p:nvSpPr>
        <p:spPr>
          <a:xfrm>
            <a:off x="299652" y="4080184"/>
            <a:ext cx="17688691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44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926" b="0" i="0" u="none" strike="noStrike" kern="1200" cap="none" spc="0" normalizeH="0" baseline="0" noProof="0" dirty="0">
                <a:ln>
                  <a:noFill/>
                </a:ln>
                <a:solidFill>
                  <a:srgbClr val="F04A29"/>
                </a:solidFill>
                <a:effectLst/>
                <a:uLnTx/>
                <a:uFillTx/>
                <a:latin typeface="BentonModDisp"/>
                <a:ea typeface="BentonModDisp"/>
                <a:cs typeface="BentonModDisp"/>
                <a:sym typeface="BentonModDisp"/>
              </a:rPr>
              <a:t>THANK YOU</a:t>
            </a:r>
          </a:p>
        </p:txBody>
      </p:sp>
      <p:grpSp>
        <p:nvGrpSpPr>
          <p:cNvPr id="20" name="Group 5">
            <a:extLst>
              <a:ext uri="{FF2B5EF4-FFF2-40B4-BE49-F238E27FC236}">
                <a16:creationId xmlns:a16="http://schemas.microsoft.com/office/drawing/2014/main" id="{D016F25E-6771-DDDF-6CE9-6C74E93B4EFD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0F7F7BCA-E68E-74EC-D8A4-AB76E6BF51F7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TextBox 7">
              <a:extLst>
                <a:ext uri="{FF2B5EF4-FFF2-40B4-BE49-F238E27FC236}">
                  <a16:creationId xmlns:a16="http://schemas.microsoft.com/office/drawing/2014/main" id="{982E004A-A38A-BDD8-64FC-84B39153C26C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2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" name="AutoShape 12">
            <a:extLst>
              <a:ext uri="{FF2B5EF4-FFF2-40B4-BE49-F238E27FC236}">
                <a16:creationId xmlns:a16="http://schemas.microsoft.com/office/drawing/2014/main" id="{9A8DDB2D-DEC2-E84F-124A-8F1CDE8743AE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13">
            <a:extLst>
              <a:ext uri="{FF2B5EF4-FFF2-40B4-BE49-F238E27FC236}">
                <a16:creationId xmlns:a16="http://schemas.microsoft.com/office/drawing/2014/main" id="{A543ABE9-2A19-C6AD-F544-94A0C2F5D415}"/>
              </a:ext>
            </a:extLst>
          </p:cNvPr>
          <p:cNvSpPr/>
          <p:nvPr/>
        </p:nvSpPr>
        <p:spPr>
          <a:xfrm rot="196930">
            <a:off x="14920665" y="6356444"/>
            <a:ext cx="2449908" cy="3629196"/>
          </a:xfrm>
          <a:custGeom>
            <a:avLst/>
            <a:gdLst/>
            <a:ahLst/>
            <a:cxnLst/>
            <a:rect l="l" t="t" r="r" b="b"/>
            <a:pathLst>
              <a:path w="2449908" h="3629196">
                <a:moveTo>
                  <a:pt x="0" y="0"/>
                </a:moveTo>
                <a:lnTo>
                  <a:pt x="2449907" y="0"/>
                </a:lnTo>
                <a:lnTo>
                  <a:pt x="2449907" y="3629197"/>
                </a:lnTo>
                <a:lnTo>
                  <a:pt x="0" y="36291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2353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F54B71C4-FA19-D41C-05F4-3F396E6DFCB8}"/>
              </a:ext>
            </a:extLst>
          </p:cNvPr>
          <p:cNvSpPr txBox="1"/>
          <p:nvPr/>
        </p:nvSpPr>
        <p:spPr>
          <a:xfrm>
            <a:off x="299651" y="5614272"/>
            <a:ext cx="17688691" cy="1477328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36573B"/>
                </a:solidFill>
                <a:effectLst/>
                <a:uLnTx/>
                <a:uFillTx/>
                <a:latin typeface="BentonModDisp"/>
                <a:ea typeface="BentonModDisp"/>
                <a:cs typeface="BentonModDisp"/>
                <a:sym typeface="BentonModDisp"/>
              </a:rPr>
              <a:t>enjoy your evening</a:t>
            </a:r>
          </a:p>
        </p:txBody>
      </p:sp>
    </p:spTree>
    <p:extLst>
      <p:ext uri="{BB962C8B-B14F-4D97-AF65-F5344CB8AC3E}">
        <p14:creationId xmlns:p14="http://schemas.microsoft.com/office/powerpoint/2010/main" val="2204632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3386751" y="4099686"/>
            <a:ext cx="6492240" cy="0"/>
          </a:xfrm>
          <a:prstGeom prst="line">
            <a:avLst/>
          </a:prstGeom>
          <a:ln w="95250" cap="flat">
            <a:solidFill>
              <a:srgbClr val="F04A2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Box 5"/>
          <p:cNvSpPr txBox="1"/>
          <p:nvPr/>
        </p:nvSpPr>
        <p:spPr>
          <a:xfrm>
            <a:off x="210862" y="234466"/>
            <a:ext cx="12741164" cy="2569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772"/>
              </a:lnSpc>
              <a:spcBef>
                <a:spcPct val="0"/>
              </a:spcBef>
            </a:pPr>
            <a:r>
              <a:rPr lang="en-US" sz="15209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Month 3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10862" y="2629358"/>
            <a:ext cx="12789245" cy="1387874"/>
            <a:chOff x="0" y="-38100"/>
            <a:chExt cx="17052326" cy="1850499"/>
          </a:xfrm>
        </p:grpSpPr>
        <p:sp>
          <p:nvSpPr>
            <p:cNvPr id="7" name="TextBox 7"/>
            <p:cNvSpPr txBox="1"/>
            <p:nvPr/>
          </p:nvSpPr>
          <p:spPr>
            <a:xfrm>
              <a:off x="0" y="-38100"/>
              <a:ext cx="17052326" cy="8229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070"/>
                </a:lnSpc>
                <a:spcBef>
                  <a:spcPct val="0"/>
                </a:spcBef>
              </a:pPr>
              <a:r>
                <a:rPr lang="en-US" sz="390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Qualify for Annique Rooibos Products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48440" y="989484"/>
              <a:ext cx="5641521" cy="8229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070"/>
                </a:lnSpc>
                <a:spcBef>
                  <a:spcPct val="0"/>
                </a:spcBef>
              </a:pPr>
              <a:r>
                <a:rPr lang="en-US" sz="390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to the value of 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044770" y="800861"/>
              <a:ext cx="3112816" cy="9944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116"/>
                </a:lnSpc>
                <a:spcBef>
                  <a:spcPct val="0"/>
                </a:spcBef>
              </a:pPr>
              <a:r>
                <a:rPr lang="en-US" sz="4705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1 800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221305" y="1131135"/>
              <a:ext cx="5366906" cy="433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35"/>
                </a:lnSpc>
                <a:spcBef>
                  <a:spcPct val="0"/>
                </a:spcBef>
              </a:pPr>
              <a:r>
                <a:rPr lang="en-US" sz="2103" b="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(Sponsor &amp; New Consultant)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87062" y="4323523"/>
            <a:ext cx="12767819" cy="1372909"/>
            <a:chOff x="0" y="-38100"/>
            <a:chExt cx="17023758" cy="1830545"/>
          </a:xfrm>
        </p:grpSpPr>
        <p:sp>
          <p:nvSpPr>
            <p:cNvPr id="13" name="TextBox 13"/>
            <p:cNvSpPr txBox="1"/>
            <p:nvPr/>
          </p:nvSpPr>
          <p:spPr>
            <a:xfrm>
              <a:off x="0" y="923633"/>
              <a:ext cx="1876769" cy="576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10"/>
                </a:lnSpc>
                <a:spcBef>
                  <a:spcPct val="0"/>
                </a:spcBef>
              </a:pPr>
              <a:r>
                <a:rPr lang="en-US" sz="270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receive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48201" y="-38100"/>
              <a:ext cx="14944603" cy="5766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10"/>
                </a:lnSpc>
                <a:spcBef>
                  <a:spcPct val="0"/>
                </a:spcBef>
              </a:pPr>
              <a:r>
                <a:rPr lang="en-US" sz="2700" b="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4 500 Sales (RSP)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775169" y="727078"/>
              <a:ext cx="2797067" cy="942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895"/>
                </a:lnSpc>
                <a:spcBef>
                  <a:spcPct val="0"/>
                </a:spcBef>
              </a:pPr>
              <a:r>
                <a:rPr lang="en-US" sz="4535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1 012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852888" y="631489"/>
              <a:ext cx="12170870" cy="11609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3510"/>
                </a:lnSpc>
                <a:spcBef>
                  <a:spcPct val="0"/>
                </a:spcBef>
              </a:pPr>
              <a:r>
                <a:rPr lang="en-US" sz="270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off your R 4 500 (Discountable Products – 22.5% PS Sliding Scale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227439" y="5696432"/>
            <a:ext cx="810865" cy="81086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F04A29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90500" y="161925"/>
              <a:ext cx="431800" cy="460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10862" y="6709934"/>
            <a:ext cx="12741164" cy="1099537"/>
            <a:chOff x="0" y="0"/>
            <a:chExt cx="16988219" cy="1466049"/>
          </a:xfrm>
        </p:grpSpPr>
        <p:sp>
          <p:nvSpPr>
            <p:cNvPr id="21" name="TextBox 21"/>
            <p:cNvSpPr txBox="1"/>
            <p:nvPr/>
          </p:nvSpPr>
          <p:spPr>
            <a:xfrm>
              <a:off x="0" y="748640"/>
              <a:ext cx="16988219" cy="717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01"/>
                </a:lnSpc>
                <a:spcBef>
                  <a:spcPct val="0"/>
                </a:spcBef>
              </a:pPr>
              <a:r>
                <a:rPr lang="en-US" sz="3385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Total of =</a:t>
              </a:r>
              <a:r>
                <a:rPr lang="en-US" sz="3385">
                  <a:solidFill>
                    <a:srgbClr val="36573B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3385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2 812</a:t>
              </a:r>
              <a:r>
                <a:rPr lang="en-US" sz="3385">
                  <a:solidFill>
                    <a:srgbClr val="36573B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3385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for only R 4 500 Sales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6988219" cy="717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01"/>
                </a:lnSpc>
                <a:spcBef>
                  <a:spcPct val="0"/>
                </a:spcBef>
              </a:pPr>
              <a:r>
                <a:rPr lang="en-US" sz="3385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 1 800</a:t>
              </a:r>
              <a:r>
                <a:rPr lang="en-US" sz="3385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 Annique Rooibos Products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227439" y="8104746"/>
            <a:ext cx="810865" cy="810865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F04A29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90500" y="161925"/>
              <a:ext cx="431800" cy="460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210862" y="9096586"/>
            <a:ext cx="12741164" cy="47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57"/>
              </a:lnSpc>
              <a:spcBef>
                <a:spcPct val="0"/>
              </a:spcBef>
            </a:pPr>
            <a:r>
              <a:rPr lang="en-US" sz="2966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The Sponsor will also qualify for </a:t>
            </a:r>
            <a:r>
              <a:rPr lang="en-US" sz="2966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R 1 800</a:t>
            </a:r>
            <a:r>
              <a:rPr lang="en-US" sz="2966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Annique Rooibos Products</a:t>
            </a:r>
          </a:p>
        </p:txBody>
      </p:sp>
      <p:pic>
        <p:nvPicPr>
          <p:cNvPr id="32" name="Picture 3">
            <a:extLst>
              <a:ext uri="{FF2B5EF4-FFF2-40B4-BE49-F238E27FC236}">
                <a16:creationId xmlns:a16="http://schemas.microsoft.com/office/drawing/2014/main" id="{5C8A980D-734D-1EA1-78D2-C0966AE3CA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517" r="22737"/>
          <a:stretch>
            <a:fillRect/>
          </a:stretch>
        </p:blipFill>
        <p:spPr>
          <a:xfrm>
            <a:off x="13215359" y="0"/>
            <a:ext cx="5072641" cy="10021472"/>
          </a:xfrm>
          <a:prstGeom prst="rect">
            <a:avLst/>
          </a:prstGeom>
        </p:spPr>
      </p:pic>
      <p:sp>
        <p:nvSpPr>
          <p:cNvPr id="34" name="AutoShape 8">
            <a:extLst>
              <a:ext uri="{FF2B5EF4-FFF2-40B4-BE49-F238E27FC236}">
                <a16:creationId xmlns:a16="http://schemas.microsoft.com/office/drawing/2014/main" id="{167A68BF-DBD6-21C4-FF02-248A6A674008}"/>
              </a:ext>
            </a:extLst>
          </p:cNvPr>
          <p:cNvSpPr/>
          <p:nvPr/>
        </p:nvSpPr>
        <p:spPr>
          <a:xfrm flipV="1">
            <a:off x="13210596" y="503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35" name="Group 4">
            <a:extLst>
              <a:ext uri="{FF2B5EF4-FFF2-40B4-BE49-F238E27FC236}">
                <a16:creationId xmlns:a16="http://schemas.microsoft.com/office/drawing/2014/main" id="{04E58D72-C670-FFDA-34E6-EBFBFE4A58EC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FCFC81E2-AF6D-0D39-145D-747114E0539B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37" name="TextBox 6">
              <a:extLst>
                <a:ext uri="{FF2B5EF4-FFF2-40B4-BE49-F238E27FC236}">
                  <a16:creationId xmlns:a16="http://schemas.microsoft.com/office/drawing/2014/main" id="{98135BF8-44EB-A267-0EA3-04A70EB56D88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38" name="AutoShape 7">
            <a:extLst>
              <a:ext uri="{FF2B5EF4-FFF2-40B4-BE49-F238E27FC236}">
                <a16:creationId xmlns:a16="http://schemas.microsoft.com/office/drawing/2014/main" id="{B51B5A19-2709-EBBC-1A56-1B0A19FD2529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10862" y="43966"/>
            <a:ext cx="12741164" cy="2569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772"/>
              </a:lnSpc>
              <a:spcBef>
                <a:spcPct val="0"/>
              </a:spcBef>
            </a:pPr>
            <a:r>
              <a:rPr lang="en-US" sz="15209" b="1">
                <a:solidFill>
                  <a:srgbClr val="F04A29"/>
                </a:solidFill>
                <a:latin typeface="BentonModDisp Bold"/>
                <a:ea typeface="BentonModDisp Bold"/>
                <a:cs typeface="BentonModDisp Bold"/>
                <a:sym typeface="BentonModDisp Bold"/>
              </a:rPr>
              <a:t>Achieve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176012" y="3646404"/>
            <a:ext cx="810865" cy="810865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F04A29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90500" y="161925"/>
              <a:ext cx="431800" cy="460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10862" y="2765488"/>
            <a:ext cx="12741164" cy="688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80"/>
              </a:lnSpc>
              <a:spcBef>
                <a:spcPct val="0"/>
              </a:spcBef>
            </a:pPr>
            <a:r>
              <a:rPr lang="en-US" sz="4292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Month 1 Sales in Month 1 </a:t>
            </a:r>
            <a:r>
              <a:rPr lang="en-US" sz="4292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(R 3 000)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6176012" y="5492638"/>
            <a:ext cx="810865" cy="810865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F04A29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90500" y="161925"/>
              <a:ext cx="431800" cy="460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10862" y="4611722"/>
            <a:ext cx="12741164" cy="688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80"/>
              </a:lnSpc>
              <a:spcBef>
                <a:spcPct val="0"/>
              </a:spcBef>
            </a:pPr>
            <a:r>
              <a:rPr lang="en-US" sz="4292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Month 2 Sales in Month 2 </a:t>
            </a:r>
            <a:r>
              <a:rPr lang="en-US" sz="4292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(R 3 500)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10862" y="6457955"/>
            <a:ext cx="12741164" cy="688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80"/>
              </a:lnSpc>
              <a:spcBef>
                <a:spcPct val="0"/>
              </a:spcBef>
            </a:pPr>
            <a:r>
              <a:rPr lang="en-US" sz="4292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Month 3 Sales in Month 3 </a:t>
            </a:r>
            <a:r>
              <a:rPr lang="en-US" sz="4292" b="1">
                <a:solidFill>
                  <a:srgbClr val="36573B"/>
                </a:solidFill>
                <a:latin typeface="Gotham Bold"/>
                <a:ea typeface="Gotham Bold"/>
                <a:cs typeface="Gotham Bold"/>
                <a:sym typeface="Gotham Bold"/>
              </a:rPr>
              <a:t>(R 4 500)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876062" y="7162380"/>
            <a:ext cx="3410765" cy="759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41"/>
              </a:lnSpc>
              <a:spcBef>
                <a:spcPct val="0"/>
              </a:spcBef>
            </a:pPr>
            <a:r>
              <a:rPr lang="en-US" sz="472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RECEIVE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91115" y="7795406"/>
            <a:ext cx="12952109" cy="1675961"/>
            <a:chOff x="0" y="0"/>
            <a:chExt cx="17269479" cy="2438829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133350"/>
              <a:ext cx="10934044" cy="1717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0081"/>
                </a:lnSpc>
                <a:spcBef>
                  <a:spcPct val="0"/>
                </a:spcBef>
              </a:pPr>
              <a:r>
                <a:rPr lang="en-US" sz="7755" b="1">
                  <a:solidFill>
                    <a:srgbClr val="F04A29"/>
                  </a:solidFill>
                  <a:latin typeface="BentonModDisp Bold"/>
                  <a:ea typeface="BentonModDisp Bold"/>
                  <a:cs typeface="BentonModDisp Bold"/>
                  <a:sym typeface="BentonModDisp Bold"/>
                </a:rPr>
                <a:t>R 2 000 Booster Gift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0870544" y="757331"/>
              <a:ext cx="6398935" cy="555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47"/>
                </a:lnSpc>
                <a:spcBef>
                  <a:spcPct val="0"/>
                </a:spcBef>
              </a:pPr>
              <a:r>
                <a:rPr lang="en-US" sz="2651" b="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Annique Rooibos Products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533712"/>
              <a:ext cx="16988219" cy="9051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580"/>
                </a:lnSpc>
                <a:spcBef>
                  <a:spcPct val="0"/>
                </a:spcBef>
              </a:pPr>
              <a:r>
                <a:rPr lang="en-US" sz="4292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New Consultant</a:t>
              </a:r>
              <a:r>
                <a:rPr lang="en-US" sz="4292" b="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 </a:t>
              </a:r>
              <a:r>
                <a:rPr lang="en-US" sz="4292" b="1">
                  <a:solidFill>
                    <a:srgbClr val="36573B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PLUS</a:t>
              </a:r>
              <a:r>
                <a:rPr lang="en-US" sz="4292" b="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 </a:t>
              </a:r>
              <a:r>
                <a:rPr lang="en-US" sz="4292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Sponsor</a:t>
              </a:r>
            </a:p>
          </p:txBody>
        </p:sp>
      </p:grpSp>
      <p:pic>
        <p:nvPicPr>
          <p:cNvPr id="25" name="Picture 3">
            <a:extLst>
              <a:ext uri="{FF2B5EF4-FFF2-40B4-BE49-F238E27FC236}">
                <a16:creationId xmlns:a16="http://schemas.microsoft.com/office/drawing/2014/main" id="{5567975B-1ED7-45FA-9F61-AA8261A064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517" r="22737"/>
          <a:stretch>
            <a:fillRect/>
          </a:stretch>
        </p:blipFill>
        <p:spPr>
          <a:xfrm>
            <a:off x="13215359" y="0"/>
            <a:ext cx="5072641" cy="10021472"/>
          </a:xfrm>
          <a:prstGeom prst="rect">
            <a:avLst/>
          </a:prstGeom>
        </p:spPr>
      </p:pic>
      <p:sp>
        <p:nvSpPr>
          <p:cNvPr id="27" name="AutoShape 8">
            <a:extLst>
              <a:ext uri="{FF2B5EF4-FFF2-40B4-BE49-F238E27FC236}">
                <a16:creationId xmlns:a16="http://schemas.microsoft.com/office/drawing/2014/main" id="{4C6BFB57-B3CB-49B9-93C8-2D3D4AE953B4}"/>
              </a:ext>
            </a:extLst>
          </p:cNvPr>
          <p:cNvSpPr/>
          <p:nvPr/>
        </p:nvSpPr>
        <p:spPr>
          <a:xfrm flipV="1">
            <a:off x="13210596" y="5038"/>
            <a:ext cx="0" cy="9755945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28" name="Group 4">
            <a:extLst>
              <a:ext uri="{FF2B5EF4-FFF2-40B4-BE49-F238E27FC236}">
                <a16:creationId xmlns:a16="http://schemas.microsoft.com/office/drawing/2014/main" id="{4A43513E-9263-FFDF-A0D8-CB09C59A63FA}"/>
              </a:ext>
            </a:extLst>
          </p:cNvPr>
          <p:cNvGrpSpPr/>
          <p:nvPr/>
        </p:nvGrpSpPr>
        <p:grpSpPr>
          <a:xfrm>
            <a:off x="0" y="9755945"/>
            <a:ext cx="18288000" cy="531055"/>
            <a:chOff x="0" y="0"/>
            <a:chExt cx="4816593" cy="139866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7D67CB94-4850-C622-3D35-CAE129FE2EB9}"/>
                </a:ext>
              </a:extLst>
            </p:cNvPr>
            <p:cNvSpPr/>
            <p:nvPr/>
          </p:nvSpPr>
          <p:spPr>
            <a:xfrm>
              <a:off x="0" y="0"/>
              <a:ext cx="4816592" cy="139866"/>
            </a:xfrm>
            <a:custGeom>
              <a:avLst/>
              <a:gdLst/>
              <a:ahLst/>
              <a:cxnLst/>
              <a:rect l="l" t="t" r="r" b="b"/>
              <a:pathLst>
                <a:path w="4816592" h="139866">
                  <a:moveTo>
                    <a:pt x="0" y="0"/>
                  </a:moveTo>
                  <a:lnTo>
                    <a:pt x="4816592" y="0"/>
                  </a:lnTo>
                  <a:lnTo>
                    <a:pt x="4816592" y="139866"/>
                  </a:lnTo>
                  <a:lnTo>
                    <a:pt x="0" y="139866"/>
                  </a:lnTo>
                  <a:close/>
                </a:path>
              </a:pathLst>
            </a:custGeom>
            <a:solidFill>
              <a:srgbClr val="36573B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30" name="TextBox 6">
              <a:extLst>
                <a:ext uri="{FF2B5EF4-FFF2-40B4-BE49-F238E27FC236}">
                  <a16:creationId xmlns:a16="http://schemas.microsoft.com/office/drawing/2014/main" id="{FFB1605C-653D-7AE0-20E0-FDB1645E01CF}"/>
                </a:ext>
              </a:extLst>
            </p:cNvPr>
            <p:cNvSpPr txBox="1"/>
            <p:nvPr/>
          </p:nvSpPr>
          <p:spPr>
            <a:xfrm>
              <a:off x="0" y="-28575"/>
              <a:ext cx="4816593" cy="168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9"/>
                </a:lnSpc>
              </a:pPr>
              <a:endParaRPr/>
            </a:p>
          </p:txBody>
        </p:sp>
      </p:grpSp>
      <p:sp>
        <p:nvSpPr>
          <p:cNvPr id="31" name="AutoShape 7">
            <a:extLst>
              <a:ext uri="{FF2B5EF4-FFF2-40B4-BE49-F238E27FC236}">
                <a16:creationId xmlns:a16="http://schemas.microsoft.com/office/drawing/2014/main" id="{8EF467E2-5B4E-E207-0B8A-63468589B4BA}"/>
              </a:ext>
            </a:extLst>
          </p:cNvPr>
          <p:cNvSpPr/>
          <p:nvPr/>
        </p:nvSpPr>
        <p:spPr>
          <a:xfrm>
            <a:off x="0" y="9746420"/>
            <a:ext cx="18288000" cy="0"/>
          </a:xfrm>
          <a:prstGeom prst="line">
            <a:avLst/>
          </a:prstGeom>
          <a:ln w="9525" cap="flat">
            <a:solidFill>
              <a:srgbClr val="F04A2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6B18C89FDA4B4CA01C0F625A3065A2" ma:contentTypeVersion="16" ma:contentTypeDescription="Create a new document." ma:contentTypeScope="" ma:versionID="bd20106cd7107c5de2e72ccf1d43c895">
  <xsd:schema xmlns:xsd="http://www.w3.org/2001/XMLSchema" xmlns:xs="http://www.w3.org/2001/XMLSchema" xmlns:p="http://schemas.microsoft.com/office/2006/metadata/properties" xmlns:ns2="0d62a616-c7de-4f80-829e-483285503b19" xmlns:ns3="1756a263-a766-41cb-92bb-ef7ec55b4c38" targetNamespace="http://schemas.microsoft.com/office/2006/metadata/properties" ma:root="true" ma:fieldsID="d251a48513865643bbc0ef878920a65d" ns2:_="" ns3:_="">
    <xsd:import namespace="0d62a616-c7de-4f80-829e-483285503b19"/>
    <xsd:import namespace="1756a263-a766-41cb-92bb-ef7ec55b4c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62a616-c7de-4f80-829e-483285503b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f52b4ce-ed77-4983-ab68-56b6d199c7a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56a263-a766-41cb-92bb-ef7ec55b4c38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13c00cd-4faf-4576-acbb-d48c81528fda}" ma:internalName="TaxCatchAll" ma:showField="CatchAllData" ma:web="1756a263-a766-41cb-92bb-ef7ec55b4c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d62a616-c7de-4f80-829e-483285503b19">
      <Terms xmlns="http://schemas.microsoft.com/office/infopath/2007/PartnerControls"/>
    </lcf76f155ced4ddcb4097134ff3c332f>
    <TaxCatchAll xmlns="1756a263-a766-41cb-92bb-ef7ec55b4c3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D19134-96C0-4F7B-9D6A-E9C3CFEF70B0}">
  <ds:schemaRefs>
    <ds:schemaRef ds:uri="0d62a616-c7de-4f80-829e-483285503b19"/>
    <ds:schemaRef ds:uri="1756a263-a766-41cb-92bb-ef7ec55b4c3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1FAB3D4-2BA1-41A3-B09F-6C2D500CA406}">
  <ds:schemaRefs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1756a263-a766-41cb-92bb-ef7ec55b4c38"/>
    <ds:schemaRef ds:uri="http://www.w3.org/XML/1998/namespace"/>
    <ds:schemaRef ds:uri="http://purl.org/dc/terms/"/>
    <ds:schemaRef ds:uri="http://schemas.microsoft.com/office/2006/documentManagement/types"/>
    <ds:schemaRef ds:uri="0d62a616-c7de-4f80-829e-483285503b19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93D8E01-8099-4081-B212-8AE4180BD8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3167</Words>
  <Application>Microsoft Office PowerPoint</Application>
  <PresentationFormat>Custom</PresentationFormat>
  <Paragraphs>567</Paragraphs>
  <Slides>78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9" baseType="lpstr">
      <vt:lpstr>BentonModDisp</vt:lpstr>
      <vt:lpstr>Aptos</vt:lpstr>
      <vt:lpstr>Gotham Bold</vt:lpstr>
      <vt:lpstr>BentonModDisp Bold</vt:lpstr>
      <vt:lpstr>Arial</vt:lpstr>
      <vt:lpstr>Gotham Italics</vt:lpstr>
      <vt:lpstr>Calibri</vt:lpstr>
      <vt:lpstr>Gotham</vt:lpstr>
      <vt:lpstr>Century Gothic Paneuropean Bold</vt:lpstr>
      <vt:lpstr>Century Gothic Paneuropean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/ 2027 Rewards PPT V1</dc:title>
  <dc:creator>Zandria Steyn</dc:creator>
  <cp:lastModifiedBy>Luzaan Botha</cp:lastModifiedBy>
  <cp:revision>6</cp:revision>
  <cp:lastPrinted>2026-06-23T14:51:28Z</cp:lastPrinted>
  <dcterms:created xsi:type="dcterms:W3CDTF">2006-08-16T00:00:00Z</dcterms:created>
  <dcterms:modified xsi:type="dcterms:W3CDTF">2026-06-24T08:06:12Z</dcterms:modified>
  <dc:identifier>DAHM0UKpqOs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0x010100066B18C89FDA4B4CA01C0F625A3065A2</vt:lpwstr>
  </property>
  <property fmtid="{D5CDD505-2E9C-101B-9397-08002B2CF9AE}" pid="3" name="MediaServiceImageTags">
    <vt:lpwstr/>
  </property>
</Properties>
</file>