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60" r:id="rId5"/>
    <p:sldMasterId id="2147483674" r:id="rId6"/>
  </p:sldMasterIdLst>
  <p:notesMasterIdLst>
    <p:notesMasterId r:id="rId82"/>
  </p:notesMasterIdLst>
  <p:sldIdLst>
    <p:sldId id="257" r:id="rId7"/>
    <p:sldId id="258" r:id="rId8"/>
    <p:sldId id="289" r:id="rId9"/>
    <p:sldId id="3983" r:id="rId10"/>
    <p:sldId id="3958" r:id="rId11"/>
    <p:sldId id="3960" r:id="rId12"/>
    <p:sldId id="3962" r:id="rId13"/>
    <p:sldId id="3963" r:id="rId14"/>
    <p:sldId id="293" r:id="rId15"/>
    <p:sldId id="3955" r:id="rId16"/>
    <p:sldId id="3979" r:id="rId17"/>
    <p:sldId id="262" r:id="rId18"/>
    <p:sldId id="263" r:id="rId19"/>
    <p:sldId id="264" r:id="rId20"/>
    <p:sldId id="265" r:id="rId21"/>
    <p:sldId id="267" r:id="rId22"/>
    <p:sldId id="270" r:id="rId23"/>
    <p:sldId id="271" r:id="rId24"/>
    <p:sldId id="272" r:id="rId25"/>
    <p:sldId id="274" r:id="rId26"/>
    <p:sldId id="277" r:id="rId27"/>
    <p:sldId id="278" r:id="rId28"/>
    <p:sldId id="279" r:id="rId29"/>
    <p:sldId id="280" r:id="rId30"/>
    <p:sldId id="275" r:id="rId31"/>
    <p:sldId id="276" r:id="rId32"/>
    <p:sldId id="3953" r:id="rId33"/>
    <p:sldId id="3985" r:id="rId34"/>
    <p:sldId id="3986" r:id="rId35"/>
    <p:sldId id="3987" r:id="rId36"/>
    <p:sldId id="259" r:id="rId37"/>
    <p:sldId id="260" r:id="rId38"/>
    <p:sldId id="3988" r:id="rId39"/>
    <p:sldId id="3989" r:id="rId40"/>
    <p:sldId id="3990" r:id="rId41"/>
    <p:sldId id="3991" r:id="rId42"/>
    <p:sldId id="3992" r:id="rId43"/>
    <p:sldId id="3993" r:id="rId44"/>
    <p:sldId id="266" r:id="rId45"/>
    <p:sldId id="3994" r:id="rId46"/>
    <p:sldId id="268" r:id="rId47"/>
    <p:sldId id="3995" r:id="rId48"/>
    <p:sldId id="3996" r:id="rId49"/>
    <p:sldId id="3997" r:id="rId50"/>
    <p:sldId id="3998" r:id="rId51"/>
    <p:sldId id="3999" r:id="rId52"/>
    <p:sldId id="261" r:id="rId53"/>
    <p:sldId id="2676" r:id="rId54"/>
    <p:sldId id="2681" r:id="rId55"/>
    <p:sldId id="3221" r:id="rId56"/>
    <p:sldId id="3981" r:id="rId57"/>
    <p:sldId id="3222" r:id="rId58"/>
    <p:sldId id="3863" r:id="rId59"/>
    <p:sldId id="283" r:id="rId60"/>
    <p:sldId id="3861" r:id="rId61"/>
    <p:sldId id="3978" r:id="rId62"/>
    <p:sldId id="256" r:id="rId63"/>
    <p:sldId id="3942" r:id="rId64"/>
    <p:sldId id="3784" r:id="rId65"/>
    <p:sldId id="2683" r:id="rId66"/>
    <p:sldId id="2684" r:id="rId67"/>
    <p:sldId id="3224" r:id="rId68"/>
    <p:sldId id="3225" r:id="rId69"/>
    <p:sldId id="3783" r:id="rId70"/>
    <p:sldId id="2686" r:id="rId71"/>
    <p:sldId id="3954" r:id="rId72"/>
    <p:sldId id="3733" r:id="rId73"/>
    <p:sldId id="2687" r:id="rId74"/>
    <p:sldId id="3732" r:id="rId75"/>
    <p:sldId id="3223" r:id="rId76"/>
    <p:sldId id="3943" r:id="rId77"/>
    <p:sldId id="4000" r:id="rId78"/>
    <p:sldId id="4001" r:id="rId79"/>
    <p:sldId id="3941" r:id="rId80"/>
    <p:sldId id="285" r:id="rId81"/>
  </p:sldIdLst>
  <p:sldSz cx="18288000" cy="10287000"/>
  <p:notesSz cx="14301788" cy="9926638"/>
  <p:embeddedFontLst>
    <p:embeddedFont>
      <p:font typeface="BentonModDisp 1" panose="020B0604020202020204" charset="0"/>
      <p:regular r:id="rId83"/>
    </p:embeddedFont>
    <p:embeddedFont>
      <p:font typeface="BentonModDisp 1 Bold" panose="020B0604020202020204" charset="0"/>
      <p:regular r:id="rId84"/>
    </p:embeddedFont>
    <p:embeddedFont>
      <p:font typeface="BentonModDisp 2 Bold" panose="020B0604020202020204" charset="0"/>
      <p:regular r:id="rId85"/>
    </p:embeddedFont>
    <p:embeddedFont>
      <p:font typeface="BentonModDisp BL" panose="02000603090000020004" pitchFamily="50" charset="0"/>
      <p:bold r:id="rId86"/>
    </p:embeddedFont>
    <p:embeddedFont>
      <p:font typeface="BentonModDisp LT" panose="02000606080000020003" pitchFamily="50" charset="0"/>
      <p:regular r:id="rId87"/>
    </p:embeddedFont>
    <p:embeddedFont>
      <p:font typeface="Century Gothic" panose="020B0502020202020204" pitchFamily="34" charset="0"/>
      <p:regular r:id="rId88"/>
      <p:bold r:id="rId89"/>
      <p:italic r:id="rId90"/>
      <p:boldItalic r:id="rId91"/>
    </p:embeddedFont>
    <p:embeddedFont>
      <p:font typeface="Gotham" pitchFamily="50" charset="0"/>
      <p:regular r:id="rId92"/>
      <p:bold r:id="rId93"/>
      <p:italic r:id="rId94"/>
      <p:boldItalic r:id="rId95"/>
    </p:embeddedFont>
    <p:embeddedFont>
      <p:font typeface="Gotham Italics" panose="020B0604020202020204" charset="0"/>
      <p:regular r:id="rId96"/>
    </p:embeddedFont>
    <p:embeddedFont>
      <p:font typeface="Helvetica" pitchFamily="2" charset="0"/>
      <p:regular r:id="rId97"/>
      <p:bold r:id="rId98"/>
      <p:italic r:id="rId99"/>
      <p:boldItalic r:id="rId10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EEA7B02-4C62-F764-DA5F-EE8942CF97BA}" name="Zandria Steyn" initials="ZS" userId="S::Zandria.Steyn@annique.com::82b3644b-5c5d-4251-848e-38512d1b6c4f" providerId="AD"/>
  <p188:author id="{9DF68BB7-208B-238F-F566-C5E4A0047B51}" name="Luzaan Botha" initials="LB" userId="S::Luzaan.Botha@annique.com::a3aa18ef-8c07-43c7-bdb6-f95fad09ecd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6573B"/>
    <a:srgbClr val="F04A29"/>
    <a:srgbClr val="D7C1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CDDD3C-5A24-4B60-BA94-ABF0EE661CD2}" v="3" dt="2026-05-18T09:17:57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5" autoAdjust="0"/>
    <p:restoredTop sz="94622" autoAdjust="0"/>
  </p:normalViewPr>
  <p:slideViewPr>
    <p:cSldViewPr>
      <p:cViewPr varScale="1">
        <p:scale>
          <a:sx n="42" d="100"/>
          <a:sy n="42" d="100"/>
        </p:scale>
        <p:origin x="24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openxmlformats.org/officeDocument/2006/relationships/font" Target="fonts/font2.fntdata"/><Relationship Id="rId89" Type="http://schemas.openxmlformats.org/officeDocument/2006/relationships/font" Target="fonts/font7.fntdata"/><Relationship Id="rId16" Type="http://schemas.openxmlformats.org/officeDocument/2006/relationships/slide" Target="slides/slide10.xml"/><Relationship Id="rId107" Type="http://schemas.microsoft.com/office/2018/10/relationships/authors" Target="authors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10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90" Type="http://schemas.openxmlformats.org/officeDocument/2006/relationships/font" Target="fonts/font8.fntdata"/><Relationship Id="rId95" Type="http://schemas.openxmlformats.org/officeDocument/2006/relationships/font" Target="fonts/font13.fntdata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80" Type="http://schemas.openxmlformats.org/officeDocument/2006/relationships/slide" Target="slides/slide74.xml"/><Relationship Id="rId85" Type="http://schemas.openxmlformats.org/officeDocument/2006/relationships/font" Target="fonts/font3.fntdata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59" Type="http://schemas.openxmlformats.org/officeDocument/2006/relationships/slide" Target="slides/slide53.xml"/><Relationship Id="rId103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font" Target="fonts/font1.fntdata"/><Relationship Id="rId88" Type="http://schemas.openxmlformats.org/officeDocument/2006/relationships/font" Target="fonts/font6.fntdata"/><Relationship Id="rId91" Type="http://schemas.openxmlformats.org/officeDocument/2006/relationships/font" Target="fonts/font9.fntdata"/><Relationship Id="rId96" Type="http://schemas.openxmlformats.org/officeDocument/2006/relationships/font" Target="fonts/font14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6" Type="http://schemas.microsoft.com/office/2015/10/relationships/revisionInfo" Target="revisionInfo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81" Type="http://schemas.openxmlformats.org/officeDocument/2006/relationships/slide" Target="slides/slide75.xml"/><Relationship Id="rId86" Type="http://schemas.openxmlformats.org/officeDocument/2006/relationships/font" Target="fonts/font4.fntdata"/><Relationship Id="rId94" Type="http://schemas.openxmlformats.org/officeDocument/2006/relationships/font" Target="fonts/font12.fntdata"/><Relationship Id="rId99" Type="http://schemas.openxmlformats.org/officeDocument/2006/relationships/font" Target="fonts/font17.fntdata"/><Relationship Id="rId10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openxmlformats.org/officeDocument/2006/relationships/font" Target="fonts/font15.fntdata"/><Relationship Id="rId104" Type="http://schemas.openxmlformats.org/officeDocument/2006/relationships/tableStyles" Target="tableStyles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font" Target="fonts/font10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font" Target="fonts/font5.fntdata"/><Relationship Id="rId61" Type="http://schemas.openxmlformats.org/officeDocument/2006/relationships/slide" Target="slides/slide55.xml"/><Relationship Id="rId82" Type="http://schemas.openxmlformats.org/officeDocument/2006/relationships/notesMaster" Target="notesMasters/notesMaster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56" Type="http://schemas.openxmlformats.org/officeDocument/2006/relationships/slide" Target="slides/slide50.xml"/><Relationship Id="rId77" Type="http://schemas.openxmlformats.org/officeDocument/2006/relationships/slide" Target="slides/slide71.xml"/><Relationship Id="rId100" Type="http://schemas.openxmlformats.org/officeDocument/2006/relationships/font" Target="fonts/font18.fntdata"/><Relationship Id="rId105" Type="http://schemas.microsoft.com/office/2016/11/relationships/changesInfo" Target="changesInfos/changesInfo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93" Type="http://schemas.openxmlformats.org/officeDocument/2006/relationships/font" Target="fonts/font11.fntdata"/><Relationship Id="rId98" Type="http://schemas.openxmlformats.org/officeDocument/2006/relationships/font" Target="fonts/font16.fntdata"/><Relationship Id="rId3" Type="http://schemas.openxmlformats.org/officeDocument/2006/relationships/customXml" Target="../customXml/item3.xml"/><Relationship Id="rId25" Type="http://schemas.openxmlformats.org/officeDocument/2006/relationships/slide" Target="slides/slide19.xml"/><Relationship Id="rId46" Type="http://schemas.openxmlformats.org/officeDocument/2006/relationships/slide" Target="slides/slide40.xml"/><Relationship Id="rId67" Type="http://schemas.openxmlformats.org/officeDocument/2006/relationships/slide" Target="slides/slide6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zaan Botha" userId="a3aa18ef-8c07-43c7-bdb6-f95fad09ecdd" providerId="ADAL" clId="{DF7CB9EC-0B32-46D4-B818-7E5006802C7D}"/>
    <pc:docChg chg="modSld">
      <pc:chgData name="Luzaan Botha" userId="a3aa18ef-8c07-43c7-bdb6-f95fad09ecdd" providerId="ADAL" clId="{DF7CB9EC-0B32-46D4-B818-7E5006802C7D}" dt="2026-05-18T09:17:57.339" v="2"/>
      <pc:docMkLst>
        <pc:docMk/>
      </pc:docMkLst>
      <pc:sldChg chg="modAnim">
        <pc:chgData name="Luzaan Botha" userId="a3aa18ef-8c07-43c7-bdb6-f95fad09ecdd" providerId="ADAL" clId="{DF7CB9EC-0B32-46D4-B818-7E5006802C7D}" dt="2026-05-18T09:17:57.339" v="2"/>
        <pc:sldMkLst>
          <pc:docMk/>
          <pc:sldMk cId="0" sldId="26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6197442" cy="498055"/>
          </a:xfrm>
          <a:prstGeom prst="rect">
            <a:avLst/>
          </a:prstGeom>
        </p:spPr>
        <p:txBody>
          <a:bodyPr vert="horz" lIns="132890" tIns="66445" rIns="132890" bIns="66445" rtlCol="0"/>
          <a:lstStyle>
            <a:lvl1pPr algn="l">
              <a:defRPr sz="1700"/>
            </a:lvl1pPr>
          </a:lstStyle>
          <a:p>
            <a:endParaRPr lang="en-Z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8101036" y="2"/>
            <a:ext cx="6197442" cy="498055"/>
          </a:xfrm>
          <a:prstGeom prst="rect">
            <a:avLst/>
          </a:prstGeom>
        </p:spPr>
        <p:txBody>
          <a:bodyPr vert="horz" lIns="132890" tIns="66445" rIns="132890" bIns="66445" rtlCol="0"/>
          <a:lstStyle>
            <a:lvl1pPr algn="r">
              <a:defRPr sz="1700"/>
            </a:lvl1pPr>
          </a:lstStyle>
          <a:p>
            <a:fld id="{A4BB8D61-DB96-4197-8F81-92D91B7C98EE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173538" y="1239838"/>
            <a:ext cx="5954712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32890" tIns="66445" rIns="132890" bIns="66445" rtlCol="0" anchor="ctr"/>
          <a:lstStyle/>
          <a:p>
            <a:endParaRPr lang="en-Z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430180" y="4777195"/>
            <a:ext cx="11441430" cy="3908614"/>
          </a:xfrm>
          <a:prstGeom prst="rect">
            <a:avLst/>
          </a:prstGeom>
        </p:spPr>
        <p:txBody>
          <a:bodyPr vert="horz" lIns="132890" tIns="66445" rIns="132890" bIns="6644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6197442" cy="498054"/>
          </a:xfrm>
          <a:prstGeom prst="rect">
            <a:avLst/>
          </a:prstGeom>
        </p:spPr>
        <p:txBody>
          <a:bodyPr vert="horz" lIns="132890" tIns="66445" rIns="132890" bIns="66445" rtlCol="0" anchor="b"/>
          <a:lstStyle>
            <a:lvl1pPr algn="l">
              <a:defRPr sz="1700"/>
            </a:lvl1pPr>
          </a:lstStyle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8101036" y="9428585"/>
            <a:ext cx="6197442" cy="498054"/>
          </a:xfrm>
          <a:prstGeom prst="rect">
            <a:avLst/>
          </a:prstGeom>
        </p:spPr>
        <p:txBody>
          <a:bodyPr vert="horz" lIns="132890" tIns="66445" rIns="132890" bIns="66445" rtlCol="0" anchor="b"/>
          <a:lstStyle>
            <a:lvl1pPr algn="r">
              <a:defRPr sz="1700"/>
            </a:lvl1pPr>
          </a:lstStyle>
          <a:p>
            <a:fld id="{CF2B0455-9CA3-48AB-83CD-6E063296C6C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142974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5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94366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6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30653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7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401031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8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655241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14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094158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2B0455-9CA3-48AB-83CD-6E063296C6C0}" type="slidenum">
              <a:rPr lang="en-ZA" smtClean="0"/>
              <a:t>16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966635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1328898">
              <a:defRPr/>
            </a:pPr>
            <a:fld id="{A0F83E52-7315-4B1D-9351-B1D10D58ADD8}" type="slidenum">
              <a:rPr lang="en-ZA">
                <a:solidFill>
                  <a:prstClr val="black"/>
                </a:solidFill>
                <a:latin typeface="Aptos" panose="02110004020202020204"/>
              </a:rPr>
              <a:pPr defTabSz="1328898">
                <a:defRPr/>
              </a:pPr>
              <a:t>50</a:t>
            </a:fld>
            <a:endParaRPr lang="en-ZA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603253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80989-B276-2E0A-2478-EB7F57286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8D29EA-4399-80B8-2F69-82E24D7DC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19395E-F8C6-7D29-E136-7C706C4403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0C2ABC-B448-CDE6-73DB-EBDABA702E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1328898">
              <a:defRPr/>
            </a:pPr>
            <a:fld id="{A0F83E52-7315-4B1D-9351-B1D10D58ADD8}" type="slidenum">
              <a:rPr lang="en-ZA">
                <a:solidFill>
                  <a:prstClr val="black"/>
                </a:solidFill>
                <a:latin typeface="Aptos" panose="02110004020202020204"/>
              </a:rPr>
              <a:pPr defTabSz="1328898">
                <a:defRPr/>
              </a:pPr>
              <a:t>51</a:t>
            </a:fld>
            <a:endParaRPr lang="en-ZA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1114164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1328898">
              <a:defRPr/>
            </a:pPr>
            <a:fld id="{A0F83E52-7315-4B1D-9351-B1D10D58ADD8}" type="slidenum">
              <a:rPr lang="en-ZA">
                <a:solidFill>
                  <a:prstClr val="black"/>
                </a:solidFill>
                <a:latin typeface="Aptos" panose="02110004020202020204"/>
              </a:rPr>
              <a:pPr defTabSz="1328898">
                <a:defRPr/>
              </a:pPr>
              <a:t>52</a:t>
            </a:fld>
            <a:endParaRPr lang="en-ZA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166307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1328898">
              <a:defRPr/>
            </a:pPr>
            <a:fld id="{0949E7EE-7F3C-4825-9003-F57B1BE6AC92}" type="slidenum">
              <a:rPr lang="en-ZA">
                <a:solidFill>
                  <a:prstClr val="black"/>
                </a:solidFill>
                <a:latin typeface="Aptos" panose="02110004020202020204"/>
              </a:rPr>
              <a:pPr defTabSz="1328898">
                <a:defRPr/>
              </a:pPr>
              <a:t>53</a:t>
            </a:fld>
            <a:endParaRPr lang="en-ZA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4154402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1328898">
              <a:defRPr/>
            </a:pPr>
            <a:fld id="{0949E7EE-7F3C-4825-9003-F57B1BE6AC92}" type="slidenum">
              <a:rPr lang="en-ZA">
                <a:solidFill>
                  <a:prstClr val="black"/>
                </a:solidFill>
                <a:latin typeface="Aptos" panose="02110004020202020204"/>
              </a:rPr>
              <a:pPr defTabSz="1328898">
                <a:defRPr/>
              </a:pPr>
              <a:t>56</a:t>
            </a:fld>
            <a:endParaRPr lang="en-ZA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694872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4AA7E-3313-6749-B6F6-8E0178699B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6ABF72-E751-B2B0-B6DA-4A27D4C4F4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9C8AA-172A-427D-6E7F-2736FFF99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CBEEE-1F97-CD8D-9E3D-636BABC81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4AAD6-4A03-A242-5782-FA3DCB557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253090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2B73A-E5F9-0A02-45E6-32A7AC952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C25B5-B234-A123-A403-7C006ECCF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7530D-C46A-D977-2314-7332F5DB1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9B0C6-1B33-6EF6-6FDF-FA87D9E4F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66CB7-1DE5-E027-5030-E1C9A4E0C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421907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EC3F-9AFC-A1C0-DCC9-0651DF925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F43ED-399A-FD05-16E3-E0DD1BA96C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C526F-FF91-C609-1F43-0605C5C4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B7233-00BA-1164-9D6A-5B9901B17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70AD8-286B-38A9-8A8E-08A0CFCB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677128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32ECE-DAE7-4FFC-3325-AA433F458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59AE4-F5FF-057E-B33C-93D02B3C4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3297BF-7FB5-5161-6A29-8F319D1FC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876570-80AF-FCFC-E202-72F809B92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62823E-19E3-8234-9A9C-C266BFDA2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EF85B-ADFF-0D9A-60FF-C630609A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80438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65CB3-CAB4-B529-AF36-19AE4C39C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63A2C-C5C1-AF34-BE4D-02BE8CC5A4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87F7D8-C11A-E32E-82C7-B6EBBD20F5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DD9F1A-C9DC-5609-D902-B2FB4CB57F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E605C8-92D3-1B10-3F59-4C2F2D48DF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26E4D1-98AD-F2B2-8428-8260E8E1B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E57763-1744-9338-E4E5-85915D3CE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ADBF79-5717-6F3F-31C5-652ECB4B4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98809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9629-8AF2-1845-3672-25B992EEC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89583C-6BEA-A5D6-3640-DC2810AA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CF6562-11CC-3E09-3B51-2E017CB1A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790CA-F079-D549-8217-56DC0F6FF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6931787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3D4334-1BBF-6F85-1F93-FFB0B0772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8E848-2F0B-C034-6838-A743353B3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F9CE83-1591-709F-C869-6157AFEEE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878726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7F125-37A6-265F-C7C2-6558CF1D5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64D7F-657A-8589-79FF-95971F7FA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F3DC1-7EAF-3F2A-4EF2-0E8028C055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EE3C0-202F-6DDC-68E5-29E80A79E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3F92D4-D532-E570-7271-F8643131E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0EDEC-B5B8-DB01-1306-7B8E19A20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029216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DD983-F641-FB51-2AC4-8E4E271C3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B0C5B2-D5DE-17AB-9A59-61DD8B1C9A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CFAD9-6081-A554-232B-1DBF5E3EB7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1EB91-0A6C-1BE8-AF88-9C03EBA4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567C4-5EF5-BF33-C153-6D345C54A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675623-9F71-EA5D-CC3B-E972FF8EC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9762043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F75C-D806-0BAB-22F5-D63C17E78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0DCC77-D341-0FDB-70D3-A96DD75CFF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86ABC-EE49-A701-2117-75815940C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CD0C5-2252-1526-32C5-AB31A25DC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BCCF9-60F1-86ED-65AB-D99AB9AA6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2189952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01595C-1E57-8E1E-13FF-6ADA272BD4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C0F556-E510-CD58-F0A0-0A6C515540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436C0-26FE-3F22-BEBE-509E305F2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74588-17AA-2D6E-1F3F-D1A470C5D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89DF3-2EDD-659F-A857-D31166A5E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294848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7200900"/>
            <a:ext cx="18288000" cy="3086100"/>
          </a:xfrm>
          <a:prstGeom prst="rect">
            <a:avLst/>
          </a:prstGeom>
          <a:solidFill>
            <a:srgbClr val="A3D8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0100" y="7626725"/>
            <a:ext cx="16687800" cy="1371600"/>
          </a:xfrm>
        </p:spPr>
        <p:txBody>
          <a:bodyPr anchor="b">
            <a:normAutofit/>
          </a:bodyPr>
          <a:lstStyle>
            <a:lvl1pPr algn="ctr">
              <a:defRPr sz="6600" spc="-75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2" y="2"/>
            <a:ext cx="6035040" cy="7118604"/>
          </a:xfrm>
        </p:spPr>
        <p:txBody>
          <a:bodyPr tIns="457200">
            <a:normAutofit/>
          </a:bodyPr>
          <a:lstStyle>
            <a:lvl1pPr marL="0" indent="0" algn="ctr">
              <a:buNone/>
              <a:defRPr sz="30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6126480" y="2"/>
            <a:ext cx="6035040" cy="7118604"/>
          </a:xfrm>
        </p:spPr>
        <p:txBody>
          <a:bodyPr tIns="457200">
            <a:normAutofit/>
          </a:bodyPr>
          <a:lstStyle>
            <a:lvl1pPr marL="0" indent="0" algn="ctr">
              <a:buNone/>
              <a:defRPr sz="30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12252960" y="2"/>
            <a:ext cx="6035040" cy="7118604"/>
          </a:xfrm>
        </p:spPr>
        <p:txBody>
          <a:bodyPr tIns="457200">
            <a:normAutofit/>
          </a:bodyPr>
          <a:lstStyle>
            <a:lvl1pPr marL="0" indent="0" algn="ctr">
              <a:buNone/>
              <a:defRPr sz="30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0100" y="9064685"/>
            <a:ext cx="16687800" cy="85725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3000" cap="all" spc="75" baseline="0">
                <a:solidFill>
                  <a:schemeClr val="bg1"/>
                </a:solidFill>
              </a:defRPr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294107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8573036"/>
            <a:ext cx="18288000" cy="171396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3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3" descr="F:\Logos\Annique\Annique Logo 2021_White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70" y="8743901"/>
            <a:ext cx="4176464" cy="130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4169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2524375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7744026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944719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3339429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8391659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794572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5419748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3883708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Z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146927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1142051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043161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6E3BC-B587-CBCD-929F-8C81F64CD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A6163-29D0-323A-8EAE-28D1990B3B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2DD29-FDC1-68E9-B4A9-131F8AA9D4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93D2A3-04B4-4DE6-B0C4-C2EF75A55E6B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CD5F0-8391-00F9-851A-B96D1A86E1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BE7B8-376C-ED5B-1E69-1295589B7C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381866-57C3-4D1F-8AC9-336AF021BC9C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052257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D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1B2A-BBD4-460A-A853-250A12FBA72C}" type="datetimeFigureOut">
              <a:rPr lang="en-ZA" smtClean="0"/>
              <a:t>2026/05/18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62554-9E69-4AC2-9A1E-F3AFA21BA820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105620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6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10" Type="http://schemas.openxmlformats.org/officeDocument/2006/relationships/image" Target="../media/image51.jpeg"/><Relationship Id="rId4" Type="http://schemas.openxmlformats.org/officeDocument/2006/relationships/image" Target="../media/image45.jpeg"/><Relationship Id="rId9" Type="http://schemas.openxmlformats.org/officeDocument/2006/relationships/image" Target="../media/image5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56.jpeg"/><Relationship Id="rId7" Type="http://schemas.openxmlformats.org/officeDocument/2006/relationships/image" Target="../media/image60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10" Type="http://schemas.openxmlformats.org/officeDocument/2006/relationships/image" Target="../media/image63.jpeg"/><Relationship Id="rId4" Type="http://schemas.openxmlformats.org/officeDocument/2006/relationships/image" Target="../media/image57.jpeg"/><Relationship Id="rId9" Type="http://schemas.openxmlformats.org/officeDocument/2006/relationships/image" Target="../media/image62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10" Type="http://schemas.openxmlformats.org/officeDocument/2006/relationships/image" Target="../media/image72.jpeg"/><Relationship Id="rId4" Type="http://schemas.openxmlformats.org/officeDocument/2006/relationships/image" Target="../media/image66.jpeg"/><Relationship Id="rId9" Type="http://schemas.openxmlformats.org/officeDocument/2006/relationships/image" Target="../media/image71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3" Type="http://schemas.openxmlformats.org/officeDocument/2006/relationships/image" Target="../media/image74.jpeg"/><Relationship Id="rId7" Type="http://schemas.openxmlformats.org/officeDocument/2006/relationships/image" Target="../media/image78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4" Type="http://schemas.openxmlformats.org/officeDocument/2006/relationships/image" Target="../media/image75.jpeg"/><Relationship Id="rId9" Type="http://schemas.openxmlformats.org/officeDocument/2006/relationships/image" Target="../media/image80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jpeg"/><Relationship Id="rId3" Type="http://schemas.openxmlformats.org/officeDocument/2006/relationships/image" Target="../media/image82.jpeg"/><Relationship Id="rId7" Type="http://schemas.openxmlformats.org/officeDocument/2006/relationships/image" Target="../media/image86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Relationship Id="rId9" Type="http://schemas.openxmlformats.org/officeDocument/2006/relationships/image" Target="../media/image8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2.png"/><Relationship Id="rId4" Type="http://schemas.openxmlformats.org/officeDocument/2006/relationships/image" Target="../media/image11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1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18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19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0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2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7" Type="http://schemas.openxmlformats.org/officeDocument/2006/relationships/image" Target="../media/image127.pn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6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2.png"/><Relationship Id="rId4" Type="http://schemas.openxmlformats.org/officeDocument/2006/relationships/image" Target="../media/image11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0.png"/><Relationship Id="rId4" Type="http://schemas.openxmlformats.org/officeDocument/2006/relationships/image" Target="../media/image11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0.png"/><Relationship Id="rId4" Type="http://schemas.openxmlformats.org/officeDocument/2006/relationships/image" Target="../media/image113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13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2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2.png"/><Relationship Id="rId4" Type="http://schemas.openxmlformats.org/officeDocument/2006/relationships/image" Target="../media/image115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3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7.png"/><Relationship Id="rId4" Type="http://schemas.openxmlformats.org/officeDocument/2006/relationships/image" Target="../media/image134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0.png"/><Relationship Id="rId4" Type="http://schemas.openxmlformats.org/officeDocument/2006/relationships/image" Target="../media/image13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0.png"/><Relationship Id="rId4" Type="http://schemas.openxmlformats.org/officeDocument/2006/relationships/image" Target="../media/image136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0.png"/><Relationship Id="rId4" Type="http://schemas.openxmlformats.org/officeDocument/2006/relationships/image" Target="../media/image137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2">
            <a:extLst>
              <a:ext uri="{FF2B5EF4-FFF2-40B4-BE49-F238E27FC236}">
                <a16:creationId xmlns:a16="http://schemas.microsoft.com/office/drawing/2014/main" id="{0B7029CF-5054-8C8F-154A-820335CD00A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0" y="0"/>
            <a:ext cx="9371545" cy="10287000"/>
          </a:xfrm>
          <a:custGeom>
            <a:avLst/>
            <a:gdLst/>
            <a:ahLst/>
            <a:cxnLst/>
            <a:rect l="l" t="t" r="r" b="b"/>
            <a:pathLst>
              <a:path w="9371545" h="10287000">
                <a:moveTo>
                  <a:pt x="0" y="0"/>
                </a:moveTo>
                <a:lnTo>
                  <a:pt x="9371545" y="0"/>
                </a:lnTo>
                <a:lnTo>
                  <a:pt x="937154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619" r="-7320"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9595525" y="833944"/>
            <a:ext cx="8414984" cy="5637617"/>
            <a:chOff x="0" y="0"/>
            <a:chExt cx="11219979" cy="7516823"/>
          </a:xfrm>
        </p:grpSpPr>
        <p:sp>
          <p:nvSpPr>
            <p:cNvPr id="4" name="TextBox 4"/>
            <p:cNvSpPr txBox="1"/>
            <p:nvPr/>
          </p:nvSpPr>
          <p:spPr>
            <a:xfrm>
              <a:off x="0" y="3491036"/>
              <a:ext cx="11219979" cy="40257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3884"/>
                </a:lnSpc>
              </a:pPr>
              <a:r>
                <a:rPr lang="en-US" sz="13223" b="1" dirty="0">
                  <a:solidFill>
                    <a:srgbClr val="36573B"/>
                  </a:solidFill>
                  <a:latin typeface="BentonModDisp 1 Bold"/>
                  <a:ea typeface="BentonModDisp 1 Bold"/>
                  <a:cs typeface="BentonModDisp 1 Bold"/>
                  <a:sym typeface="BentonModDisp 1 Bold"/>
                </a:rPr>
                <a:t>MAY 2026</a:t>
              </a:r>
              <a:r>
                <a:rPr lang="en-US" sz="13223" dirty="0">
                  <a:solidFill>
                    <a:srgbClr val="36573B"/>
                  </a:solidFill>
                  <a:latin typeface="BentonModDisp 1"/>
                  <a:ea typeface="BentonModDisp 1"/>
                  <a:cs typeface="BentonModDisp 1"/>
                  <a:sym typeface="BentonModDisp 1"/>
                </a:rPr>
                <a:t> </a:t>
              </a:r>
            </a:p>
            <a:p>
              <a:pPr algn="ctr">
                <a:lnSpc>
                  <a:spcPts val="1352"/>
                </a:lnSpc>
              </a:pPr>
              <a:endParaRPr lang="en-US" sz="13223" dirty="0">
                <a:solidFill>
                  <a:srgbClr val="36573B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1352"/>
                </a:lnSpc>
              </a:pPr>
              <a:endParaRPr lang="en-US" sz="13223" dirty="0">
                <a:solidFill>
                  <a:srgbClr val="36573B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6231"/>
                </a:lnSpc>
              </a:pPr>
              <a:r>
                <a:rPr lang="en-US" sz="5934" dirty="0">
                  <a:solidFill>
                    <a:srgbClr val="36573B"/>
                  </a:solidFill>
                  <a:latin typeface="Gotham"/>
                  <a:ea typeface="Gotham"/>
                  <a:cs typeface="Gotham"/>
                  <a:sym typeface="Gotham"/>
                </a:rPr>
                <a:t>teams get - together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3178629" y="6041515"/>
              <a:ext cx="4862721" cy="0"/>
            </a:xfrm>
            <a:prstGeom prst="line">
              <a:avLst/>
            </a:prstGeom>
            <a:ln w="58437" cap="flat">
              <a:solidFill>
                <a:srgbClr val="F04A29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ZA"/>
            </a:p>
          </p:txBody>
        </p:sp>
        <p:sp>
          <p:nvSpPr>
            <p:cNvPr id="6" name="Freeform 6"/>
            <p:cNvSpPr/>
            <p:nvPr/>
          </p:nvSpPr>
          <p:spPr>
            <a:xfrm>
              <a:off x="4619756" y="0"/>
              <a:ext cx="1980466" cy="3357686"/>
            </a:xfrm>
            <a:custGeom>
              <a:avLst/>
              <a:gdLst/>
              <a:ahLst/>
              <a:cxnLst/>
              <a:rect l="l" t="t" r="r" b="b"/>
              <a:pathLst>
                <a:path w="1980466" h="3357686">
                  <a:moveTo>
                    <a:pt x="0" y="0"/>
                  </a:moveTo>
                  <a:lnTo>
                    <a:pt x="1980466" y="0"/>
                  </a:lnTo>
                  <a:lnTo>
                    <a:pt x="1980466" y="3357686"/>
                  </a:lnTo>
                  <a:lnTo>
                    <a:pt x="0" y="33576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932" r="-932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9525000" y="6802814"/>
            <a:ext cx="8506700" cy="245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239"/>
              </a:lnSpc>
            </a:pPr>
            <a:r>
              <a:rPr lang="en-US" sz="13742" dirty="0">
                <a:solidFill>
                  <a:srgbClr val="911A14"/>
                </a:solidFill>
                <a:latin typeface="BentonModDisp 2 Bold"/>
                <a:ea typeface="BentonModDisp 2 Bold"/>
                <a:cs typeface="BentonModDisp 2 Bold"/>
                <a:sym typeface="BentonModDisp 2 Bold"/>
              </a:rPr>
              <a:t>WELCOME</a:t>
            </a:r>
          </a:p>
        </p:txBody>
      </p:sp>
      <p:sp>
        <p:nvSpPr>
          <p:cNvPr id="8" name="Freeform 8"/>
          <p:cNvSpPr/>
          <p:nvPr/>
        </p:nvSpPr>
        <p:spPr>
          <a:xfrm>
            <a:off x="685800" y="328622"/>
            <a:ext cx="3651951" cy="3528907"/>
          </a:xfrm>
          <a:custGeom>
            <a:avLst/>
            <a:gdLst/>
            <a:ahLst/>
            <a:cxnLst/>
            <a:rect l="l" t="t" r="r" b="b"/>
            <a:pathLst>
              <a:path w="3651951" h="3528907">
                <a:moveTo>
                  <a:pt x="0" y="0"/>
                </a:moveTo>
                <a:lnTo>
                  <a:pt x="3651950" y="0"/>
                </a:lnTo>
                <a:lnTo>
                  <a:pt x="3651950" y="3528907"/>
                </a:lnTo>
                <a:lnTo>
                  <a:pt x="0" y="35289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F05752F6-088F-0DEF-5F81-B1D7672A0AF7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/>
          <p:cNvSpPr/>
          <p:nvPr/>
        </p:nvSpPr>
        <p:spPr>
          <a:xfrm>
            <a:off x="2287605" y="3671661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12470478" y="0"/>
            <a:ext cx="5858753" cy="10287000"/>
            <a:chOff x="0" y="0"/>
            <a:chExt cx="1024725" cy="1799248"/>
          </a:xfrm>
        </p:grpSpPr>
        <p:sp>
          <p:nvSpPr>
            <p:cNvPr id="4" name="Freeform 4"/>
            <p:cNvSpPr/>
            <p:nvPr/>
          </p:nvSpPr>
          <p:spPr>
            <a:xfrm flipH="1">
              <a:off x="0" y="0"/>
              <a:ext cx="1024725" cy="1799248"/>
            </a:xfrm>
            <a:custGeom>
              <a:avLst/>
              <a:gdLst/>
              <a:ahLst/>
              <a:cxnLst/>
              <a:rect l="l" t="t" r="r" b="b"/>
              <a:pathLst>
                <a:path w="1024725" h="1799248">
                  <a:moveTo>
                    <a:pt x="1016797" y="0"/>
                  </a:moveTo>
                  <a:lnTo>
                    <a:pt x="7929" y="0"/>
                  </a:lnTo>
                  <a:cubicBezTo>
                    <a:pt x="3550" y="0"/>
                    <a:pt x="0" y="3550"/>
                    <a:pt x="0" y="7929"/>
                  </a:cubicBezTo>
                  <a:lnTo>
                    <a:pt x="0" y="1791319"/>
                  </a:lnTo>
                  <a:cubicBezTo>
                    <a:pt x="0" y="1795698"/>
                    <a:pt x="3550" y="1799248"/>
                    <a:pt x="7929" y="1799248"/>
                  </a:cubicBezTo>
                  <a:lnTo>
                    <a:pt x="1016797" y="1799248"/>
                  </a:lnTo>
                  <a:cubicBezTo>
                    <a:pt x="1021176" y="1799248"/>
                    <a:pt x="1024725" y="1795698"/>
                    <a:pt x="1024725" y="1791319"/>
                  </a:cubicBezTo>
                  <a:lnTo>
                    <a:pt x="1024725" y="7929"/>
                  </a:lnTo>
                  <a:cubicBezTo>
                    <a:pt x="1024725" y="3550"/>
                    <a:pt x="1021176" y="0"/>
                    <a:pt x="1016797" y="0"/>
                  </a:cubicBezTo>
                  <a:close/>
                </a:path>
              </a:pathLst>
            </a:custGeom>
            <a:blipFill>
              <a:blip r:embed="rId3"/>
              <a:stretch>
                <a:fillRect l="-78607" t="-12943" r="-74484" b="-31200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5" name="Freeform 5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TextBox 6"/>
          <p:cNvSpPr txBox="1"/>
          <p:nvPr/>
        </p:nvSpPr>
        <p:spPr>
          <a:xfrm>
            <a:off x="636264" y="963693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3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RENETTE JOSLING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6264" y="2178192"/>
            <a:ext cx="11509191" cy="1158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Sales Manager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56930" y="9258300"/>
            <a:ext cx="10410601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83234" y="398975"/>
            <a:ext cx="13642150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002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BentonModDisp 1 Bold"/>
                <a:cs typeface="BentonModDisp 1 Bold"/>
                <a:sym typeface="BentonModDisp 1 Bold"/>
              </a:rPr>
              <a:t>ESTELLE OCTOBER</a:t>
            </a:r>
          </a:p>
        </p:txBody>
      </p:sp>
      <p:sp>
        <p:nvSpPr>
          <p:cNvPr id="23" name="AutoShape 2">
            <a:extLst>
              <a:ext uri="{FF2B5EF4-FFF2-40B4-BE49-F238E27FC236}">
                <a16:creationId xmlns:a16="http://schemas.microsoft.com/office/drawing/2014/main" id="{E89F749A-EBB9-EC91-0C03-562203749D24}"/>
              </a:ext>
            </a:extLst>
          </p:cNvPr>
          <p:cNvSpPr/>
          <p:nvPr/>
        </p:nvSpPr>
        <p:spPr>
          <a:xfrm>
            <a:off x="2362200" y="1695438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24" name="Group 4"/>
          <p:cNvGrpSpPr/>
          <p:nvPr/>
        </p:nvGrpSpPr>
        <p:grpSpPr>
          <a:xfrm>
            <a:off x="4104619" y="1767838"/>
            <a:ext cx="10257537" cy="8000879"/>
            <a:chOff x="0" y="0"/>
            <a:chExt cx="13676716" cy="10667839"/>
          </a:xfrm>
        </p:grpSpPr>
        <p:sp>
          <p:nvSpPr>
            <p:cNvPr id="25" name="Freeform 5"/>
            <p:cNvSpPr/>
            <p:nvPr/>
          </p:nvSpPr>
          <p:spPr>
            <a:xfrm>
              <a:off x="0" y="0"/>
              <a:ext cx="13676716" cy="10667839"/>
            </a:xfrm>
            <a:custGeom>
              <a:avLst/>
              <a:gdLst/>
              <a:ahLst/>
              <a:cxnLst/>
              <a:rect l="l" t="t" r="r" b="b"/>
              <a:pathLst>
                <a:path w="13676716" h="10667839">
                  <a:moveTo>
                    <a:pt x="0" y="0"/>
                  </a:moveTo>
                  <a:lnTo>
                    <a:pt x="13676716" y="0"/>
                  </a:lnTo>
                  <a:lnTo>
                    <a:pt x="13676716" y="10667839"/>
                  </a:lnTo>
                  <a:lnTo>
                    <a:pt x="0" y="106678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26" name="Group 6"/>
            <p:cNvGrpSpPr/>
            <p:nvPr/>
          </p:nvGrpSpPr>
          <p:grpSpPr>
            <a:xfrm>
              <a:off x="2235349" y="2021712"/>
              <a:ext cx="9303995" cy="5661510"/>
              <a:chOff x="0" y="0"/>
              <a:chExt cx="814063" cy="495360"/>
            </a:xfrm>
          </p:grpSpPr>
          <p:sp>
            <p:nvSpPr>
              <p:cNvPr id="27" name="Freeform 7"/>
              <p:cNvSpPr/>
              <p:nvPr/>
            </p:nvSpPr>
            <p:spPr>
              <a:xfrm>
                <a:off x="0" y="0"/>
                <a:ext cx="814063" cy="495360"/>
              </a:xfrm>
              <a:custGeom>
                <a:avLst/>
                <a:gdLst/>
                <a:ahLst/>
                <a:cxnLst/>
                <a:rect l="l" t="t" r="r" b="b"/>
                <a:pathLst>
                  <a:path w="814063" h="495360">
                    <a:moveTo>
                      <a:pt x="0" y="0"/>
                    </a:moveTo>
                    <a:lnTo>
                      <a:pt x="814063" y="0"/>
                    </a:lnTo>
                    <a:lnTo>
                      <a:pt x="814063" y="495360"/>
                    </a:lnTo>
                    <a:lnTo>
                      <a:pt x="0" y="49536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1284" t="-5469" b="-43708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8" name="Group 8"/>
          <p:cNvGrpSpPr/>
          <p:nvPr/>
        </p:nvGrpSpPr>
        <p:grpSpPr>
          <a:xfrm>
            <a:off x="12083152" y="-771047"/>
            <a:ext cx="7424048" cy="12697205"/>
            <a:chOff x="0" y="0"/>
            <a:chExt cx="9167548" cy="15772126"/>
          </a:xfrm>
        </p:grpSpPr>
        <p:sp>
          <p:nvSpPr>
            <p:cNvPr id="29" name="Freeform 9"/>
            <p:cNvSpPr/>
            <p:nvPr/>
          </p:nvSpPr>
          <p:spPr>
            <a:xfrm>
              <a:off x="0" y="0"/>
              <a:ext cx="9167548" cy="15772126"/>
            </a:xfrm>
            <a:custGeom>
              <a:avLst/>
              <a:gdLst/>
              <a:ahLst/>
              <a:cxnLst/>
              <a:rect l="l" t="t" r="r" b="b"/>
              <a:pathLst>
                <a:path w="9167548" h="15772126">
                  <a:moveTo>
                    <a:pt x="0" y="0"/>
                  </a:moveTo>
                  <a:lnTo>
                    <a:pt x="9167548" y="0"/>
                  </a:lnTo>
                  <a:lnTo>
                    <a:pt x="9167548" y="15772126"/>
                  </a:lnTo>
                  <a:lnTo>
                    <a:pt x="0" y="157721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30" name="Group 10"/>
            <p:cNvGrpSpPr/>
            <p:nvPr/>
          </p:nvGrpSpPr>
          <p:grpSpPr>
            <a:xfrm>
              <a:off x="1541575" y="3544951"/>
              <a:ext cx="6122271" cy="8764590"/>
              <a:chOff x="0" y="0"/>
              <a:chExt cx="567760" cy="812800"/>
            </a:xfrm>
          </p:grpSpPr>
          <p:sp>
            <p:nvSpPr>
              <p:cNvPr id="31" name="Freeform 11"/>
              <p:cNvSpPr/>
              <p:nvPr/>
            </p:nvSpPr>
            <p:spPr>
              <a:xfrm>
                <a:off x="0" y="0"/>
                <a:ext cx="56776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67760" h="812800">
                    <a:moveTo>
                      <a:pt x="283880" y="0"/>
                    </a:moveTo>
                    <a:cubicBezTo>
                      <a:pt x="127097" y="0"/>
                      <a:pt x="0" y="181951"/>
                      <a:pt x="0" y="406400"/>
                    </a:cubicBezTo>
                    <a:cubicBezTo>
                      <a:pt x="0" y="630849"/>
                      <a:pt x="127097" y="812800"/>
                      <a:pt x="283880" y="812800"/>
                    </a:cubicBezTo>
                    <a:cubicBezTo>
                      <a:pt x="440662" y="812800"/>
                      <a:pt x="567760" y="630849"/>
                      <a:pt x="567760" y="406400"/>
                    </a:cubicBezTo>
                    <a:cubicBezTo>
                      <a:pt x="567760" y="181951"/>
                      <a:pt x="440662" y="0"/>
                      <a:pt x="2838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t="-1983" b="-1983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32" name="Group 12"/>
          <p:cNvGrpSpPr/>
          <p:nvPr/>
        </p:nvGrpSpPr>
        <p:grpSpPr>
          <a:xfrm>
            <a:off x="-1824973" y="2082783"/>
            <a:ext cx="8727995" cy="11286392"/>
            <a:chOff x="0" y="0"/>
            <a:chExt cx="11738139" cy="15105380"/>
          </a:xfrm>
        </p:grpSpPr>
        <p:sp>
          <p:nvSpPr>
            <p:cNvPr id="33" name="Freeform 13"/>
            <p:cNvSpPr/>
            <p:nvPr/>
          </p:nvSpPr>
          <p:spPr>
            <a:xfrm>
              <a:off x="0" y="0"/>
              <a:ext cx="11738139" cy="15105380"/>
            </a:xfrm>
            <a:custGeom>
              <a:avLst/>
              <a:gdLst/>
              <a:ahLst/>
              <a:cxnLst/>
              <a:rect l="l" t="t" r="r" b="b"/>
              <a:pathLst>
                <a:path w="11738139" h="15105380">
                  <a:moveTo>
                    <a:pt x="0" y="0"/>
                  </a:moveTo>
                  <a:lnTo>
                    <a:pt x="11738139" y="0"/>
                  </a:lnTo>
                  <a:lnTo>
                    <a:pt x="11738139" y="15105380"/>
                  </a:lnTo>
                  <a:lnTo>
                    <a:pt x="0" y="151053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34" name="Group 14"/>
            <p:cNvGrpSpPr/>
            <p:nvPr/>
          </p:nvGrpSpPr>
          <p:grpSpPr>
            <a:xfrm>
              <a:off x="2461464" y="2674392"/>
              <a:ext cx="6815210" cy="9756596"/>
              <a:chOff x="0" y="0"/>
              <a:chExt cx="567760" cy="812800"/>
            </a:xfrm>
          </p:grpSpPr>
          <p:sp>
            <p:nvSpPr>
              <p:cNvPr id="35" name="Freeform 15"/>
              <p:cNvSpPr/>
              <p:nvPr/>
            </p:nvSpPr>
            <p:spPr>
              <a:xfrm>
                <a:off x="0" y="0"/>
                <a:ext cx="56776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67760" h="812800">
                    <a:moveTo>
                      <a:pt x="283880" y="0"/>
                    </a:moveTo>
                    <a:cubicBezTo>
                      <a:pt x="127097" y="0"/>
                      <a:pt x="0" y="181951"/>
                      <a:pt x="0" y="406400"/>
                    </a:cubicBezTo>
                    <a:cubicBezTo>
                      <a:pt x="0" y="630849"/>
                      <a:pt x="127097" y="812800"/>
                      <a:pt x="283880" y="812800"/>
                    </a:cubicBezTo>
                    <a:cubicBezTo>
                      <a:pt x="440662" y="812800"/>
                      <a:pt x="567760" y="630849"/>
                      <a:pt x="567760" y="406400"/>
                    </a:cubicBezTo>
                    <a:cubicBezTo>
                      <a:pt x="567760" y="181951"/>
                      <a:pt x="440662" y="0"/>
                      <a:pt x="2838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151961" t="-40138" r="-214598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36" name="Group 17"/>
          <p:cNvGrpSpPr/>
          <p:nvPr/>
        </p:nvGrpSpPr>
        <p:grpSpPr>
          <a:xfrm>
            <a:off x="5756930" y="5371242"/>
            <a:ext cx="7567819" cy="6782658"/>
            <a:chOff x="0" y="0"/>
            <a:chExt cx="10090425" cy="9043544"/>
          </a:xfrm>
        </p:grpSpPr>
        <p:grpSp>
          <p:nvGrpSpPr>
            <p:cNvPr id="37" name="Group 18"/>
            <p:cNvGrpSpPr/>
            <p:nvPr/>
          </p:nvGrpSpPr>
          <p:grpSpPr>
            <a:xfrm>
              <a:off x="1929838" y="3373092"/>
              <a:ext cx="2616610" cy="3745916"/>
              <a:chOff x="0" y="0"/>
              <a:chExt cx="567760" cy="812800"/>
            </a:xfrm>
          </p:grpSpPr>
          <p:sp>
            <p:nvSpPr>
              <p:cNvPr id="41" name="Freeform 19"/>
              <p:cNvSpPr/>
              <p:nvPr/>
            </p:nvSpPr>
            <p:spPr>
              <a:xfrm>
                <a:off x="0" y="0"/>
                <a:ext cx="56776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67760" h="812800">
                    <a:moveTo>
                      <a:pt x="283880" y="0"/>
                    </a:moveTo>
                    <a:cubicBezTo>
                      <a:pt x="127097" y="0"/>
                      <a:pt x="0" y="181951"/>
                      <a:pt x="0" y="406400"/>
                    </a:cubicBezTo>
                    <a:cubicBezTo>
                      <a:pt x="0" y="630849"/>
                      <a:pt x="127097" y="812800"/>
                      <a:pt x="283880" y="812800"/>
                    </a:cubicBezTo>
                    <a:cubicBezTo>
                      <a:pt x="440662" y="812800"/>
                      <a:pt x="567760" y="630849"/>
                      <a:pt x="567760" y="406400"/>
                    </a:cubicBezTo>
                    <a:cubicBezTo>
                      <a:pt x="567760" y="181951"/>
                      <a:pt x="440662" y="0"/>
                      <a:pt x="283880" y="0"/>
                    </a:cubicBezTo>
                    <a:close/>
                  </a:path>
                </a:pathLst>
              </a:custGeom>
              <a:blipFill>
                <a:blip r:embed="rId9"/>
                <a:stretch>
                  <a:fillRect l="-209547" t="-111655" r="-118726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grpSp>
          <p:nvGrpSpPr>
            <p:cNvPr id="38" name="Group 20"/>
            <p:cNvGrpSpPr/>
            <p:nvPr/>
          </p:nvGrpSpPr>
          <p:grpSpPr>
            <a:xfrm>
              <a:off x="5484101" y="3373092"/>
              <a:ext cx="2616610" cy="3745916"/>
              <a:chOff x="0" y="0"/>
              <a:chExt cx="567760" cy="812800"/>
            </a:xfrm>
          </p:grpSpPr>
          <p:sp>
            <p:nvSpPr>
              <p:cNvPr id="40" name="Freeform 21"/>
              <p:cNvSpPr/>
              <p:nvPr/>
            </p:nvSpPr>
            <p:spPr>
              <a:xfrm>
                <a:off x="0" y="0"/>
                <a:ext cx="56776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67760" h="812800">
                    <a:moveTo>
                      <a:pt x="283880" y="0"/>
                    </a:moveTo>
                    <a:cubicBezTo>
                      <a:pt x="127097" y="0"/>
                      <a:pt x="0" y="181951"/>
                      <a:pt x="0" y="406400"/>
                    </a:cubicBezTo>
                    <a:cubicBezTo>
                      <a:pt x="0" y="630849"/>
                      <a:pt x="127097" y="812800"/>
                      <a:pt x="283880" y="812800"/>
                    </a:cubicBezTo>
                    <a:cubicBezTo>
                      <a:pt x="440662" y="812800"/>
                      <a:pt x="567760" y="630849"/>
                      <a:pt x="567760" y="406400"/>
                    </a:cubicBezTo>
                    <a:cubicBezTo>
                      <a:pt x="567760" y="181951"/>
                      <a:pt x="440662" y="0"/>
                      <a:pt x="283880" y="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263774" t="-10853" r="-137068" b="-43518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39" name="Freeform 22"/>
            <p:cNvSpPr/>
            <p:nvPr/>
          </p:nvSpPr>
          <p:spPr>
            <a:xfrm>
              <a:off x="0" y="0"/>
              <a:ext cx="10090425" cy="9043544"/>
            </a:xfrm>
            <a:custGeom>
              <a:avLst/>
              <a:gdLst/>
              <a:ahLst/>
              <a:cxnLst/>
              <a:rect l="l" t="t" r="r" b="b"/>
              <a:pathLst>
                <a:path w="10090425" h="9043544">
                  <a:moveTo>
                    <a:pt x="0" y="0"/>
                  </a:moveTo>
                  <a:lnTo>
                    <a:pt x="10090425" y="0"/>
                  </a:lnTo>
                  <a:lnTo>
                    <a:pt x="10090425" y="9043544"/>
                  </a:lnTo>
                  <a:lnTo>
                    <a:pt x="0" y="90435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2" name="Freeform 5">
            <a:extLst>
              <a:ext uri="{FF2B5EF4-FFF2-40B4-BE49-F238E27FC236}">
                <a16:creationId xmlns:a16="http://schemas.microsoft.com/office/drawing/2014/main" id="{EEF8D580-4501-D8BB-7FF1-CA944D949582}"/>
              </a:ext>
            </a:extLst>
          </p:cNvPr>
          <p:cNvSpPr/>
          <p:nvPr/>
        </p:nvSpPr>
        <p:spPr>
          <a:xfrm>
            <a:off x="788664" y="90584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5834" t="-102229" r="-3731" b="-10856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FE59FE-5C27-190D-64EC-B7D5DE85DC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87200" y="0"/>
            <a:ext cx="6018044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BEB729-8BDC-807E-B613-C242642B1F1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8801100"/>
            <a:ext cx="2536487" cy="79469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313" b="-931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757425-C245-9AE0-B55D-B02AF90FD4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7200" y="0"/>
            <a:ext cx="6018044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D57313-2D83-1F37-5BC0-B692FB915F9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8801100"/>
            <a:ext cx="2536487" cy="79469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636" b="-9636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C1EDCE-E155-F752-97E3-A1614A9D61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7200" y="0"/>
            <a:ext cx="6018044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C17F8C-5D6E-B6EB-BA00-163173AD29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8801100"/>
            <a:ext cx="2536487" cy="79469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666" b="-16666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3CF5E8-1C1A-8952-2E8D-1E8E6B7587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7200" y="0"/>
            <a:ext cx="6018044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1D67EA-B4F8-55F4-F570-A98C9BA3D3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8801100"/>
            <a:ext cx="2536487" cy="79469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333" b="-933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B2556A-A3E7-7CD2-BB98-847FEF3B10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7200" y="0"/>
            <a:ext cx="6018044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4DBCFD-17D5-7988-B4CF-D8D59DD14D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8801100"/>
            <a:ext cx="2536487" cy="79469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CCFBB9-3A1D-6593-4C13-8CD5FE85F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">
            <a:extLst>
              <a:ext uri="{FF2B5EF4-FFF2-40B4-BE49-F238E27FC236}">
                <a16:creationId xmlns:a16="http://schemas.microsoft.com/office/drawing/2014/main" id="{BDBB3B9D-B3C2-9379-89E2-F099022702DE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4"/>
            <a:stretch>
              <a:fillRect l="-17363" r="-17363"/>
            </a:stretch>
          </a:blipFill>
        </p:spPr>
        <p:txBody>
          <a:bodyPr/>
          <a:lstStyle/>
          <a:p>
            <a:pPr defTabSz="914445">
              <a:defRPr/>
            </a:pPr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E4CEF75-71BC-4296-2316-8F5E827F2FD9}"/>
              </a:ext>
            </a:extLst>
          </p:cNvPr>
          <p:cNvSpPr/>
          <p:nvPr/>
        </p:nvSpPr>
        <p:spPr>
          <a:xfrm>
            <a:off x="636264" y="8906055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defTabSz="914445">
              <a:defRPr/>
            </a:pPr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AutoShape 2">
            <a:extLst>
              <a:ext uri="{FF2B5EF4-FFF2-40B4-BE49-F238E27FC236}">
                <a16:creationId xmlns:a16="http://schemas.microsoft.com/office/drawing/2014/main" id="{79ECAEE5-F20C-23B9-46FC-0EB15228FF96}"/>
              </a:ext>
            </a:extLst>
          </p:cNvPr>
          <p:cNvSpPr/>
          <p:nvPr/>
        </p:nvSpPr>
        <p:spPr>
          <a:xfrm>
            <a:off x="2057400" y="2476500"/>
            <a:ext cx="12871856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914445"/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Box 6">
            <a:extLst>
              <a:ext uri="{FF2B5EF4-FFF2-40B4-BE49-F238E27FC236}">
                <a16:creationId xmlns:a16="http://schemas.microsoft.com/office/drawing/2014/main" id="{E618A047-210D-AD1E-5109-F6B085898193}"/>
              </a:ext>
            </a:extLst>
          </p:cNvPr>
          <p:cNvSpPr txBox="1"/>
          <p:nvPr/>
        </p:nvSpPr>
        <p:spPr>
          <a:xfrm>
            <a:off x="636264" y="963695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14445">
              <a:lnSpc>
                <a:spcPts val="93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ELIZMA DU BOIS</a:t>
            </a:r>
          </a:p>
        </p:txBody>
      </p:sp>
      <p:pic>
        <p:nvPicPr>
          <p:cNvPr id="2" name="Elizma - Estelle Farewell">
            <a:hlinkClick r:id="" action="ppaction://media"/>
            <a:extLst>
              <a:ext uri="{FF2B5EF4-FFF2-40B4-BE49-F238E27FC236}">
                <a16:creationId xmlns:a16="http://schemas.microsoft.com/office/drawing/2014/main" id="{92F02915-F012-FF8C-0258-FA2BEAF622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4121" t="27192" r="3835"/>
          <a:stretch>
            <a:fillRect/>
          </a:stretch>
        </p:blipFill>
        <p:spPr>
          <a:xfrm>
            <a:off x="10668000" y="-2101"/>
            <a:ext cx="73152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59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E2600D-8D92-8444-44AE-B1A1BF174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">
            <a:extLst>
              <a:ext uri="{FF2B5EF4-FFF2-40B4-BE49-F238E27FC236}">
                <a16:creationId xmlns:a16="http://schemas.microsoft.com/office/drawing/2014/main" id="{639E0CDC-A86C-9542-2E1E-2D7388CAB92D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4"/>
            <a:stretch>
              <a:fillRect l="-17363" r="-17363"/>
            </a:stretch>
          </a:blipFill>
        </p:spPr>
        <p:txBody>
          <a:bodyPr/>
          <a:lstStyle/>
          <a:p>
            <a:pPr defTabSz="914445">
              <a:defRPr/>
            </a:pPr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D7E844E-CA3E-23DD-2611-28AAB6181BCC}"/>
              </a:ext>
            </a:extLst>
          </p:cNvPr>
          <p:cNvSpPr/>
          <p:nvPr/>
        </p:nvSpPr>
        <p:spPr>
          <a:xfrm>
            <a:off x="636264" y="8906055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defTabSz="914445">
              <a:defRPr/>
            </a:pPr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AutoShape 2">
            <a:extLst>
              <a:ext uri="{FF2B5EF4-FFF2-40B4-BE49-F238E27FC236}">
                <a16:creationId xmlns:a16="http://schemas.microsoft.com/office/drawing/2014/main" id="{09D6DC68-FBBF-B5A5-4FCF-E1055D74B60C}"/>
              </a:ext>
            </a:extLst>
          </p:cNvPr>
          <p:cNvSpPr/>
          <p:nvPr/>
        </p:nvSpPr>
        <p:spPr>
          <a:xfrm>
            <a:off x="2057400" y="2476500"/>
            <a:ext cx="12871856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914445"/>
            <a:endParaRPr lang="en-ZA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Box 6">
            <a:extLst>
              <a:ext uri="{FF2B5EF4-FFF2-40B4-BE49-F238E27FC236}">
                <a16:creationId xmlns:a16="http://schemas.microsoft.com/office/drawing/2014/main" id="{24E84268-034C-6619-3419-F8DA84416EE1}"/>
              </a:ext>
            </a:extLst>
          </p:cNvPr>
          <p:cNvSpPr txBox="1"/>
          <p:nvPr/>
        </p:nvSpPr>
        <p:spPr>
          <a:xfrm>
            <a:off x="636264" y="963695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14445">
              <a:lnSpc>
                <a:spcPts val="93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ESTELLE OCTOBER</a:t>
            </a:r>
          </a:p>
        </p:txBody>
      </p:sp>
      <p:pic>
        <p:nvPicPr>
          <p:cNvPr id="2" name="WhatsApp Video 2026-05-12 at 09.15.04">
            <a:hlinkClick r:id="" action="ppaction://media"/>
            <a:extLst>
              <a:ext uri="{FF2B5EF4-FFF2-40B4-BE49-F238E27FC236}">
                <a16:creationId xmlns:a16="http://schemas.microsoft.com/office/drawing/2014/main" id="{6F2AF749-1BC8-86F2-A3C5-B630A758FA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246224" y="9"/>
            <a:ext cx="5736976" cy="1028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3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25C311-D180-12D0-C556-93B87E6B1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6ADD3CBE-49E7-0967-D43C-B00056E9585D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16C6F84E-D3B6-71FA-FD00-757C5F145348}"/>
              </a:ext>
            </a:extLst>
          </p:cNvPr>
          <p:cNvSpPr/>
          <p:nvPr/>
        </p:nvSpPr>
        <p:spPr>
          <a:xfrm>
            <a:off x="2287605" y="3671661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38858D25-D035-EC86-A66F-8863726C4A11}"/>
              </a:ext>
            </a:extLst>
          </p:cNvPr>
          <p:cNvGrpSpPr/>
          <p:nvPr/>
        </p:nvGrpSpPr>
        <p:grpSpPr>
          <a:xfrm>
            <a:off x="12470478" y="0"/>
            <a:ext cx="5858753" cy="10287000"/>
            <a:chOff x="0" y="0"/>
            <a:chExt cx="1024725" cy="1799248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0B9479B-A536-6F00-8D33-46DD3BC5A349}"/>
                </a:ext>
              </a:extLst>
            </p:cNvPr>
            <p:cNvSpPr/>
            <p:nvPr/>
          </p:nvSpPr>
          <p:spPr>
            <a:xfrm flipH="1">
              <a:off x="0" y="0"/>
              <a:ext cx="1024725" cy="1799248"/>
            </a:xfrm>
            <a:custGeom>
              <a:avLst/>
              <a:gdLst/>
              <a:ahLst/>
              <a:cxnLst/>
              <a:rect l="l" t="t" r="r" b="b"/>
              <a:pathLst>
                <a:path w="1024725" h="1799248">
                  <a:moveTo>
                    <a:pt x="1016797" y="0"/>
                  </a:moveTo>
                  <a:lnTo>
                    <a:pt x="7929" y="0"/>
                  </a:lnTo>
                  <a:cubicBezTo>
                    <a:pt x="3550" y="0"/>
                    <a:pt x="0" y="3550"/>
                    <a:pt x="0" y="7929"/>
                  </a:cubicBezTo>
                  <a:lnTo>
                    <a:pt x="0" y="1791319"/>
                  </a:lnTo>
                  <a:cubicBezTo>
                    <a:pt x="0" y="1795698"/>
                    <a:pt x="3550" y="1799248"/>
                    <a:pt x="7929" y="1799248"/>
                  </a:cubicBezTo>
                  <a:lnTo>
                    <a:pt x="1016797" y="1799248"/>
                  </a:lnTo>
                  <a:cubicBezTo>
                    <a:pt x="1021176" y="1799248"/>
                    <a:pt x="1024725" y="1795698"/>
                    <a:pt x="1024725" y="1791319"/>
                  </a:cubicBezTo>
                  <a:lnTo>
                    <a:pt x="1024725" y="7929"/>
                  </a:lnTo>
                  <a:cubicBezTo>
                    <a:pt x="1024725" y="3550"/>
                    <a:pt x="1021176" y="0"/>
                    <a:pt x="1016797" y="0"/>
                  </a:cubicBezTo>
                  <a:close/>
                </a:path>
              </a:pathLst>
            </a:custGeom>
            <a:blipFill>
              <a:blip r:embed="rId3"/>
              <a:stretch>
                <a:fillRect l="-78607" t="-12943" r="-74484" b="-31200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91135CD0-7F21-03A0-7977-C5AC34F5BE55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08D11103-EC63-F081-5664-60A7FA7CEB67}"/>
              </a:ext>
            </a:extLst>
          </p:cNvPr>
          <p:cNvSpPr txBox="1"/>
          <p:nvPr/>
        </p:nvSpPr>
        <p:spPr>
          <a:xfrm>
            <a:off x="636264" y="963693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3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RENETTE JOSLING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0A938B91-C4E6-58D9-DFA9-5659E1B58E75}"/>
              </a:ext>
            </a:extLst>
          </p:cNvPr>
          <p:cNvSpPr txBox="1"/>
          <p:nvPr/>
        </p:nvSpPr>
        <p:spPr>
          <a:xfrm>
            <a:off x="636264" y="2178192"/>
            <a:ext cx="11509191" cy="1158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Sales Manager</a:t>
            </a:r>
          </a:p>
        </p:txBody>
      </p:sp>
    </p:spTree>
    <p:extLst>
      <p:ext uri="{BB962C8B-B14F-4D97-AF65-F5344CB8AC3E}">
        <p14:creationId xmlns:p14="http://schemas.microsoft.com/office/powerpoint/2010/main" val="3776402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2">
            <a:extLst>
              <a:ext uri="{FF2B5EF4-FFF2-40B4-BE49-F238E27FC236}">
                <a16:creationId xmlns:a16="http://schemas.microsoft.com/office/drawing/2014/main" id="{8B9DEA7A-3A1A-2153-EC34-2E8FD02634D4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4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TextBox 3"/>
          <p:cNvSpPr txBox="1"/>
          <p:nvPr/>
        </p:nvSpPr>
        <p:spPr>
          <a:xfrm>
            <a:off x="636264" y="973218"/>
            <a:ext cx="11565254" cy="130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20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DALENE RICHTER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264" y="2187717"/>
            <a:ext cx="11565254" cy="1096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Social Media Training</a:t>
            </a:r>
          </a:p>
        </p:txBody>
      </p:sp>
      <p:sp>
        <p:nvSpPr>
          <p:cNvPr id="5" name="AutoShape 5"/>
          <p:cNvSpPr/>
          <p:nvPr/>
        </p:nvSpPr>
        <p:spPr>
          <a:xfrm>
            <a:off x="2287605" y="3671661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pic>
        <p:nvPicPr>
          <p:cNvPr id="13" name="AQNzt14yCzjUqP9_XuntXt2_aLUIz7IqWuLaQwAd6QmgbLl34f7F51XUpUNTB1qTjJNDSRxJ89_Q8V8ThdRfV0_Idvtt-9Sf5lrkdtxH7yJqKQ">
            <a:hlinkClick r:id="" action="ppaction://media"/>
            <a:extLst>
              <a:ext uri="{FF2B5EF4-FFF2-40B4-BE49-F238E27FC236}">
                <a16:creationId xmlns:a16="http://schemas.microsoft.com/office/drawing/2014/main" id="{9A4356D8-DF9C-1530-38A6-F91947F27B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268200" y="0"/>
            <a:ext cx="5786438" cy="10287000"/>
          </a:xfrm>
          <a:prstGeom prst="rect">
            <a:avLst/>
          </a:prstGeom>
        </p:spPr>
      </p:pic>
      <p:grpSp>
        <p:nvGrpSpPr>
          <p:cNvPr id="14" name="Group 7"/>
          <p:cNvGrpSpPr/>
          <p:nvPr/>
        </p:nvGrpSpPr>
        <p:grpSpPr>
          <a:xfrm>
            <a:off x="6621680" y="2852767"/>
            <a:ext cx="7422212" cy="7434233"/>
            <a:chOff x="0" y="0"/>
            <a:chExt cx="1796338" cy="1799248"/>
          </a:xfrm>
        </p:grpSpPr>
        <p:sp>
          <p:nvSpPr>
            <p:cNvPr id="15" name="Freeform 8"/>
            <p:cNvSpPr/>
            <p:nvPr/>
          </p:nvSpPr>
          <p:spPr>
            <a:xfrm flipH="1">
              <a:off x="0" y="0"/>
              <a:ext cx="1796338" cy="1799248"/>
            </a:xfrm>
            <a:custGeom>
              <a:avLst/>
              <a:gdLst/>
              <a:ahLst/>
              <a:cxnLst/>
              <a:rect l="l" t="t" r="r" b="b"/>
              <a:pathLst>
                <a:path w="1796338" h="1799248">
                  <a:moveTo>
                    <a:pt x="1790080" y="0"/>
                  </a:moveTo>
                  <a:lnTo>
                    <a:pt x="6259" y="0"/>
                  </a:lnTo>
                  <a:cubicBezTo>
                    <a:pt x="4599" y="0"/>
                    <a:pt x="3007" y="659"/>
                    <a:pt x="1833" y="1833"/>
                  </a:cubicBezTo>
                  <a:cubicBezTo>
                    <a:pt x="659" y="3007"/>
                    <a:pt x="0" y="4599"/>
                    <a:pt x="0" y="6258"/>
                  </a:cubicBezTo>
                  <a:lnTo>
                    <a:pt x="0" y="1792989"/>
                  </a:lnTo>
                  <a:cubicBezTo>
                    <a:pt x="0" y="1794649"/>
                    <a:pt x="659" y="1796241"/>
                    <a:pt x="1833" y="1797415"/>
                  </a:cubicBezTo>
                  <a:cubicBezTo>
                    <a:pt x="3007" y="1798588"/>
                    <a:pt x="4599" y="1799248"/>
                    <a:pt x="6259" y="1799248"/>
                  </a:cubicBezTo>
                  <a:lnTo>
                    <a:pt x="1790080" y="1799248"/>
                  </a:lnTo>
                  <a:cubicBezTo>
                    <a:pt x="1793536" y="1799248"/>
                    <a:pt x="1796338" y="1796446"/>
                    <a:pt x="1796338" y="1792989"/>
                  </a:cubicBezTo>
                  <a:lnTo>
                    <a:pt x="1796338" y="6258"/>
                  </a:lnTo>
                  <a:cubicBezTo>
                    <a:pt x="1796338" y="2802"/>
                    <a:pt x="1793536" y="0"/>
                    <a:pt x="1790080" y="0"/>
                  </a:cubicBezTo>
                  <a:close/>
                </a:path>
              </a:pathLst>
            </a:custGeom>
            <a:blipFill>
              <a:blip r:embed="rId7"/>
              <a:stretch>
                <a:fillRect t="-268" b="-268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4F57CE67-509C-DB89-E46E-B1F4FAAC18F2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/>
          <p:cNvSpPr/>
          <p:nvPr/>
        </p:nvSpPr>
        <p:spPr>
          <a:xfrm>
            <a:off x="2287605" y="4737016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10744937" y="633604"/>
            <a:ext cx="8829046" cy="10693170"/>
            <a:chOff x="0" y="0"/>
            <a:chExt cx="1485588" cy="1799248"/>
          </a:xfrm>
        </p:grpSpPr>
        <p:sp>
          <p:nvSpPr>
            <p:cNvPr id="4" name="Freeform 4"/>
            <p:cNvSpPr/>
            <p:nvPr/>
          </p:nvSpPr>
          <p:spPr>
            <a:xfrm flipH="1">
              <a:off x="0" y="0"/>
              <a:ext cx="1485588" cy="1799248"/>
            </a:xfrm>
            <a:custGeom>
              <a:avLst/>
              <a:gdLst/>
              <a:ahLst/>
              <a:cxnLst/>
              <a:rect l="l" t="t" r="r" b="b"/>
              <a:pathLst>
                <a:path w="1485588" h="1799248">
                  <a:moveTo>
                    <a:pt x="1480326" y="0"/>
                  </a:moveTo>
                  <a:lnTo>
                    <a:pt x="5261" y="0"/>
                  </a:lnTo>
                  <a:cubicBezTo>
                    <a:pt x="3866" y="0"/>
                    <a:pt x="2528" y="554"/>
                    <a:pt x="1541" y="1541"/>
                  </a:cubicBezTo>
                  <a:cubicBezTo>
                    <a:pt x="554" y="2528"/>
                    <a:pt x="0" y="3866"/>
                    <a:pt x="0" y="5261"/>
                  </a:cubicBezTo>
                  <a:lnTo>
                    <a:pt x="0" y="1793986"/>
                  </a:lnTo>
                  <a:cubicBezTo>
                    <a:pt x="0" y="1795382"/>
                    <a:pt x="554" y="1796720"/>
                    <a:pt x="1541" y="1797707"/>
                  </a:cubicBezTo>
                  <a:cubicBezTo>
                    <a:pt x="2528" y="1798694"/>
                    <a:pt x="3866" y="1799248"/>
                    <a:pt x="5261" y="1799248"/>
                  </a:cubicBezTo>
                  <a:lnTo>
                    <a:pt x="1480326" y="1799248"/>
                  </a:lnTo>
                  <a:cubicBezTo>
                    <a:pt x="1481722" y="1799248"/>
                    <a:pt x="1483060" y="1798694"/>
                    <a:pt x="1484047" y="1797707"/>
                  </a:cubicBezTo>
                  <a:cubicBezTo>
                    <a:pt x="1485033" y="1796720"/>
                    <a:pt x="1485588" y="1795382"/>
                    <a:pt x="1485588" y="1793986"/>
                  </a:cubicBezTo>
                  <a:lnTo>
                    <a:pt x="1485588" y="5261"/>
                  </a:lnTo>
                  <a:cubicBezTo>
                    <a:pt x="1485588" y="3866"/>
                    <a:pt x="1485033" y="2528"/>
                    <a:pt x="1484047" y="1541"/>
                  </a:cubicBezTo>
                  <a:cubicBezTo>
                    <a:pt x="1483060" y="554"/>
                    <a:pt x="1481722" y="0"/>
                    <a:pt x="1480326" y="0"/>
                  </a:cubicBezTo>
                  <a:close/>
                </a:path>
              </a:pathLst>
            </a:custGeom>
            <a:blipFill>
              <a:blip r:embed="rId3"/>
              <a:stretch>
                <a:fillRect l="-13684" t="-40219" r="-13684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5" name="Freeform 5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TextBox 6"/>
          <p:cNvSpPr txBox="1"/>
          <p:nvPr/>
        </p:nvSpPr>
        <p:spPr>
          <a:xfrm>
            <a:off x="636264" y="944643"/>
            <a:ext cx="12622536" cy="10906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4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DR. CARIEN BENEKE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6264" y="2187717"/>
            <a:ext cx="11565254" cy="2311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WhatsApp Weekly Training Meeting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">
            <a:extLst>
              <a:ext uri="{FF2B5EF4-FFF2-40B4-BE49-F238E27FC236}">
                <a16:creationId xmlns:a16="http://schemas.microsoft.com/office/drawing/2014/main" id="{8C6B5036-B232-BA18-4AF2-8177CC640AD9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3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TextBox 3"/>
          <p:cNvSpPr txBox="1"/>
          <p:nvPr/>
        </p:nvSpPr>
        <p:spPr>
          <a:xfrm>
            <a:off x="378593" y="456335"/>
            <a:ext cx="11055693" cy="50104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MARIANNE GERMISHUYS </a:t>
            </a:r>
          </a:p>
          <a:p>
            <a:pPr algn="ctr">
              <a:lnSpc>
                <a:spcPts val="7815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&amp; </a:t>
            </a:r>
          </a:p>
          <a:p>
            <a:pPr algn="ctr">
              <a:lnSpc>
                <a:spcPts val="7815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LUCILLE STEENKAMP</a:t>
            </a:r>
          </a:p>
        </p:txBody>
      </p:sp>
      <p:sp>
        <p:nvSpPr>
          <p:cNvPr id="4" name="Freeform 4"/>
          <p:cNvSpPr/>
          <p:nvPr/>
        </p:nvSpPr>
        <p:spPr>
          <a:xfrm>
            <a:off x="11434286" y="0"/>
            <a:ext cx="6853714" cy="10287000"/>
          </a:xfrm>
          <a:custGeom>
            <a:avLst/>
            <a:gdLst/>
            <a:ahLst/>
            <a:cxnLst/>
            <a:rect l="l" t="t" r="r" b="b"/>
            <a:pathLst>
              <a:path w="6853714" h="10287000">
                <a:moveTo>
                  <a:pt x="0" y="0"/>
                </a:moveTo>
                <a:lnTo>
                  <a:pt x="6853714" y="0"/>
                </a:lnTo>
                <a:lnTo>
                  <a:pt x="685371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TextBox 5"/>
          <p:cNvSpPr txBox="1"/>
          <p:nvPr/>
        </p:nvSpPr>
        <p:spPr>
          <a:xfrm>
            <a:off x="0" y="5497289"/>
            <a:ext cx="11434286" cy="8592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68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Activities - Event 09 May </a:t>
            </a:r>
          </a:p>
        </p:txBody>
      </p:sp>
      <p:sp>
        <p:nvSpPr>
          <p:cNvPr id="6" name="AutoShape 6"/>
          <p:cNvSpPr/>
          <p:nvPr/>
        </p:nvSpPr>
        <p:spPr>
          <a:xfrm>
            <a:off x="1523736" y="6525103"/>
            <a:ext cx="9142288" cy="0"/>
          </a:xfrm>
          <a:prstGeom prst="line">
            <a:avLst/>
          </a:prstGeom>
          <a:ln w="28575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11" name="Group 8"/>
          <p:cNvGrpSpPr/>
          <p:nvPr/>
        </p:nvGrpSpPr>
        <p:grpSpPr>
          <a:xfrm>
            <a:off x="8791422" y="5871453"/>
            <a:ext cx="4785085" cy="4586196"/>
            <a:chOff x="0" y="0"/>
            <a:chExt cx="1796338" cy="1799248"/>
          </a:xfrm>
        </p:grpSpPr>
        <p:sp>
          <p:nvSpPr>
            <p:cNvPr id="12" name="Freeform 9"/>
            <p:cNvSpPr/>
            <p:nvPr/>
          </p:nvSpPr>
          <p:spPr>
            <a:xfrm flipH="1">
              <a:off x="0" y="0"/>
              <a:ext cx="1796338" cy="1799248"/>
            </a:xfrm>
            <a:custGeom>
              <a:avLst/>
              <a:gdLst/>
              <a:ahLst/>
              <a:cxnLst/>
              <a:rect l="l" t="t" r="r" b="b"/>
              <a:pathLst>
                <a:path w="1796338" h="1799248">
                  <a:moveTo>
                    <a:pt x="1788970" y="0"/>
                  </a:moveTo>
                  <a:lnTo>
                    <a:pt x="7368" y="0"/>
                  </a:lnTo>
                  <a:cubicBezTo>
                    <a:pt x="5414" y="0"/>
                    <a:pt x="3540" y="776"/>
                    <a:pt x="2158" y="2158"/>
                  </a:cubicBezTo>
                  <a:cubicBezTo>
                    <a:pt x="776" y="3540"/>
                    <a:pt x="0" y="5414"/>
                    <a:pt x="0" y="7368"/>
                  </a:cubicBezTo>
                  <a:lnTo>
                    <a:pt x="0" y="1791880"/>
                  </a:lnTo>
                  <a:cubicBezTo>
                    <a:pt x="0" y="1793834"/>
                    <a:pt x="776" y="1795708"/>
                    <a:pt x="2158" y="1797090"/>
                  </a:cubicBezTo>
                  <a:cubicBezTo>
                    <a:pt x="3540" y="1798471"/>
                    <a:pt x="5414" y="1799248"/>
                    <a:pt x="7368" y="1799248"/>
                  </a:cubicBezTo>
                  <a:lnTo>
                    <a:pt x="1788970" y="1799248"/>
                  </a:lnTo>
                  <a:cubicBezTo>
                    <a:pt x="1793040" y="1799248"/>
                    <a:pt x="1796338" y="1795949"/>
                    <a:pt x="1796338" y="1791880"/>
                  </a:cubicBezTo>
                  <a:lnTo>
                    <a:pt x="1796338" y="7368"/>
                  </a:lnTo>
                  <a:cubicBezTo>
                    <a:pt x="1796338" y="3299"/>
                    <a:pt x="1793040" y="0"/>
                    <a:pt x="1788970" y="0"/>
                  </a:cubicBezTo>
                  <a:close/>
                </a:path>
              </a:pathLst>
            </a:custGeom>
            <a:blipFill>
              <a:blip r:embed="rId6"/>
              <a:stretch>
                <a:fillRect l="-28" r="-28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grpSp>
        <p:nvGrpSpPr>
          <p:cNvPr id="13" name="Group 10"/>
          <p:cNvGrpSpPr/>
          <p:nvPr/>
        </p:nvGrpSpPr>
        <p:grpSpPr>
          <a:xfrm>
            <a:off x="6247962" y="5513266"/>
            <a:ext cx="5086921" cy="5302571"/>
            <a:chOff x="0" y="0"/>
            <a:chExt cx="1796338" cy="1956859"/>
          </a:xfrm>
        </p:grpSpPr>
        <p:sp>
          <p:nvSpPr>
            <p:cNvPr id="14" name="Freeform 11"/>
            <p:cNvSpPr/>
            <p:nvPr/>
          </p:nvSpPr>
          <p:spPr>
            <a:xfrm>
              <a:off x="0" y="0"/>
              <a:ext cx="1796338" cy="1956859"/>
            </a:xfrm>
            <a:custGeom>
              <a:avLst/>
              <a:gdLst/>
              <a:ahLst/>
              <a:cxnLst/>
              <a:rect l="l" t="t" r="r" b="b"/>
              <a:pathLst>
                <a:path w="1796338" h="1956859">
                  <a:moveTo>
                    <a:pt x="6931" y="0"/>
                  </a:moveTo>
                  <a:lnTo>
                    <a:pt x="1789408" y="0"/>
                  </a:lnTo>
                  <a:cubicBezTo>
                    <a:pt x="1791246" y="0"/>
                    <a:pt x="1793009" y="730"/>
                    <a:pt x="1794308" y="2030"/>
                  </a:cubicBezTo>
                  <a:cubicBezTo>
                    <a:pt x="1795608" y="3330"/>
                    <a:pt x="1796338" y="5093"/>
                    <a:pt x="1796338" y="6931"/>
                  </a:cubicBezTo>
                  <a:lnTo>
                    <a:pt x="1796338" y="1949928"/>
                  </a:lnTo>
                  <a:cubicBezTo>
                    <a:pt x="1796338" y="1953756"/>
                    <a:pt x="1793235" y="1956859"/>
                    <a:pt x="1789408" y="1956859"/>
                  </a:cubicBezTo>
                  <a:lnTo>
                    <a:pt x="6931" y="1956859"/>
                  </a:lnTo>
                  <a:cubicBezTo>
                    <a:pt x="3103" y="1956859"/>
                    <a:pt x="0" y="1953756"/>
                    <a:pt x="0" y="1949928"/>
                  </a:cubicBezTo>
                  <a:lnTo>
                    <a:pt x="0" y="6931"/>
                  </a:lnTo>
                  <a:cubicBezTo>
                    <a:pt x="0" y="3103"/>
                    <a:pt x="3103" y="0"/>
                    <a:pt x="6931" y="0"/>
                  </a:cubicBezTo>
                  <a:close/>
                </a:path>
              </a:pathLst>
            </a:custGeom>
            <a:blipFill>
              <a:blip r:embed="rId7"/>
              <a:stretch>
                <a:fillRect l="-7220" t="-4617" r="-11425" b="-48280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2">
            <a:extLst>
              <a:ext uri="{FF2B5EF4-FFF2-40B4-BE49-F238E27FC236}">
                <a16:creationId xmlns:a16="http://schemas.microsoft.com/office/drawing/2014/main" id="{6CCBFEA8-95FB-F29D-38C5-20A2D3BC761B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AutoShape 3"/>
          <p:cNvSpPr/>
          <p:nvPr/>
        </p:nvSpPr>
        <p:spPr>
          <a:xfrm>
            <a:off x="2235427" y="3588984"/>
            <a:ext cx="12504792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11801640" y="0"/>
            <a:ext cx="7715250" cy="10287000"/>
          </a:xfrm>
          <a:custGeom>
            <a:avLst/>
            <a:gdLst/>
            <a:ahLst/>
            <a:cxnLst/>
            <a:rect l="l" t="t" r="r" b="b"/>
            <a:pathLst>
              <a:path w="7715250" h="10287000">
                <a:moveTo>
                  <a:pt x="0" y="0"/>
                </a:moveTo>
                <a:lnTo>
                  <a:pt x="7715250" y="0"/>
                </a:lnTo>
                <a:lnTo>
                  <a:pt x="771525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5" name="Group 5"/>
          <p:cNvGrpSpPr/>
          <p:nvPr/>
        </p:nvGrpSpPr>
        <p:grpSpPr>
          <a:xfrm>
            <a:off x="3935875" y="3922359"/>
            <a:ext cx="6814742" cy="6747582"/>
            <a:chOff x="0" y="0"/>
            <a:chExt cx="9086322" cy="8996776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9086322" cy="8996776"/>
              <a:chOff x="0" y="0"/>
              <a:chExt cx="812800" cy="8047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812800" cy="80479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04790">
                    <a:moveTo>
                      <a:pt x="406400" y="0"/>
                    </a:moveTo>
                    <a:cubicBezTo>
                      <a:pt x="181951" y="0"/>
                      <a:pt x="0" y="180158"/>
                      <a:pt x="0" y="402395"/>
                    </a:cubicBezTo>
                    <a:cubicBezTo>
                      <a:pt x="0" y="624631"/>
                      <a:pt x="181951" y="804790"/>
                      <a:pt x="406400" y="804790"/>
                    </a:cubicBezTo>
                    <a:cubicBezTo>
                      <a:pt x="630849" y="804790"/>
                      <a:pt x="812800" y="624631"/>
                      <a:pt x="812800" y="402395"/>
                    </a:cubicBezTo>
                    <a:cubicBezTo>
                      <a:pt x="812800" y="18015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911A14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ZA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76200" y="37349"/>
                <a:ext cx="660400" cy="69199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84187" y="254000"/>
              <a:ext cx="8441749" cy="8441749"/>
              <a:chOff x="0" y="0"/>
              <a:chExt cx="812800" cy="8128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t="-6843" b="-26489"/>
                </a:stretch>
              </a:blipFill>
            </p:spPr>
            <p:txBody>
              <a:bodyPr/>
              <a:lstStyle/>
              <a:p>
                <a:endParaRPr lang="en-ZA"/>
              </a:p>
            </p:txBody>
          </p:sp>
        </p:grpSp>
      </p:grpSp>
      <p:sp>
        <p:nvSpPr>
          <p:cNvPr id="11" name="TextBox 11"/>
          <p:cNvSpPr txBox="1"/>
          <p:nvPr/>
        </p:nvSpPr>
        <p:spPr>
          <a:xfrm>
            <a:off x="457876" y="943872"/>
            <a:ext cx="11235450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249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ADELE DERCKSEN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7876" y="2142263"/>
            <a:ext cx="11235450" cy="1059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5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702 Health Day Exhibition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8283049" y="3588984"/>
            <a:ext cx="5794772" cy="6698016"/>
            <a:chOff x="0" y="0"/>
            <a:chExt cx="1796338" cy="2076338"/>
          </a:xfrm>
        </p:grpSpPr>
        <p:sp>
          <p:nvSpPr>
            <p:cNvPr id="14" name="Freeform 14"/>
            <p:cNvSpPr/>
            <p:nvPr/>
          </p:nvSpPr>
          <p:spPr>
            <a:xfrm flipH="1">
              <a:off x="0" y="0"/>
              <a:ext cx="1796338" cy="2076338"/>
            </a:xfrm>
            <a:custGeom>
              <a:avLst/>
              <a:gdLst/>
              <a:ahLst/>
              <a:cxnLst/>
              <a:rect l="l" t="t" r="r" b="b"/>
              <a:pathLst>
                <a:path w="1796338" h="2076338">
                  <a:moveTo>
                    <a:pt x="1788322" y="0"/>
                  </a:moveTo>
                  <a:lnTo>
                    <a:pt x="8016" y="0"/>
                  </a:lnTo>
                  <a:cubicBezTo>
                    <a:pt x="5890" y="0"/>
                    <a:pt x="3851" y="845"/>
                    <a:pt x="2348" y="2348"/>
                  </a:cubicBezTo>
                  <a:cubicBezTo>
                    <a:pt x="845" y="3851"/>
                    <a:pt x="0" y="5890"/>
                    <a:pt x="0" y="8016"/>
                  </a:cubicBezTo>
                  <a:lnTo>
                    <a:pt x="0" y="2068321"/>
                  </a:lnTo>
                  <a:cubicBezTo>
                    <a:pt x="0" y="2070447"/>
                    <a:pt x="845" y="2072486"/>
                    <a:pt x="2348" y="2073990"/>
                  </a:cubicBezTo>
                  <a:cubicBezTo>
                    <a:pt x="3851" y="2075493"/>
                    <a:pt x="5890" y="2076338"/>
                    <a:pt x="8016" y="2076338"/>
                  </a:cubicBezTo>
                  <a:lnTo>
                    <a:pt x="1788322" y="2076338"/>
                  </a:lnTo>
                  <a:cubicBezTo>
                    <a:pt x="1790448" y="2076338"/>
                    <a:pt x="1792487" y="2075493"/>
                    <a:pt x="1793990" y="2073990"/>
                  </a:cubicBezTo>
                  <a:cubicBezTo>
                    <a:pt x="1795494" y="2072486"/>
                    <a:pt x="1796338" y="2070447"/>
                    <a:pt x="1796338" y="2068321"/>
                  </a:cubicBezTo>
                  <a:lnTo>
                    <a:pt x="1796338" y="8016"/>
                  </a:lnTo>
                  <a:cubicBezTo>
                    <a:pt x="1796338" y="5890"/>
                    <a:pt x="1795494" y="3851"/>
                    <a:pt x="1793990" y="2348"/>
                  </a:cubicBezTo>
                  <a:cubicBezTo>
                    <a:pt x="1792487" y="845"/>
                    <a:pt x="1790448" y="0"/>
                    <a:pt x="1788322" y="0"/>
                  </a:cubicBezTo>
                  <a:close/>
                </a:path>
              </a:pathLst>
            </a:custGeom>
            <a:blipFill>
              <a:blip r:embed="rId6"/>
              <a:stretch>
                <a:fillRect t="-2120" b="-2120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DF3CD990-8C2F-4E6B-8867-31A07CE65A50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3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TextBox 3"/>
          <p:cNvSpPr txBox="1"/>
          <p:nvPr/>
        </p:nvSpPr>
        <p:spPr>
          <a:xfrm>
            <a:off x="636264" y="963693"/>
            <a:ext cx="10502951" cy="1218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520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ELSIE GRIESEL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264" y="2187717"/>
            <a:ext cx="10502951" cy="2311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112"/>
              </a:lnSpc>
              <a:spcBef>
                <a:spcPct val="0"/>
              </a:spcBef>
            </a:pPr>
            <a:r>
              <a:rPr lang="en-US" sz="6600" dirty="0" err="1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Vroue</a:t>
            </a: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 Landbou </a:t>
            </a:r>
            <a:r>
              <a:rPr lang="en-US" sz="6600" dirty="0" err="1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Unie</a:t>
            </a: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 Rooibos Talk</a:t>
            </a:r>
          </a:p>
        </p:txBody>
      </p:sp>
      <p:sp>
        <p:nvSpPr>
          <p:cNvPr id="5" name="AutoShape 5"/>
          <p:cNvSpPr/>
          <p:nvPr/>
        </p:nvSpPr>
        <p:spPr>
          <a:xfrm>
            <a:off x="2287605" y="4737016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464473C-B205-D5E4-BDCE-0757DBEAF5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9276" y="-22860"/>
            <a:ext cx="6312534" cy="10392766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7335433" y="3251434"/>
            <a:ext cx="7600110" cy="7141332"/>
            <a:chOff x="0" y="0"/>
            <a:chExt cx="2120753" cy="2110150"/>
          </a:xfrm>
        </p:grpSpPr>
        <p:sp>
          <p:nvSpPr>
            <p:cNvPr id="14" name="Freeform 7"/>
            <p:cNvSpPr/>
            <p:nvPr/>
          </p:nvSpPr>
          <p:spPr>
            <a:xfrm>
              <a:off x="0" y="0"/>
              <a:ext cx="2120753" cy="2110150"/>
            </a:xfrm>
            <a:custGeom>
              <a:avLst/>
              <a:gdLst/>
              <a:ahLst/>
              <a:cxnLst/>
              <a:rect l="l" t="t" r="r" b="b"/>
              <a:pathLst>
                <a:path w="2120753" h="2110150">
                  <a:moveTo>
                    <a:pt x="4256" y="0"/>
                  </a:moveTo>
                  <a:lnTo>
                    <a:pt x="2116498" y="0"/>
                  </a:lnTo>
                  <a:cubicBezTo>
                    <a:pt x="2117626" y="0"/>
                    <a:pt x="2118709" y="448"/>
                    <a:pt x="2119507" y="1246"/>
                  </a:cubicBezTo>
                  <a:cubicBezTo>
                    <a:pt x="2120305" y="2045"/>
                    <a:pt x="2120753" y="3127"/>
                    <a:pt x="2120753" y="4256"/>
                  </a:cubicBezTo>
                  <a:lnTo>
                    <a:pt x="2120753" y="2105894"/>
                  </a:lnTo>
                  <a:cubicBezTo>
                    <a:pt x="2120753" y="2108245"/>
                    <a:pt x="2118848" y="2110150"/>
                    <a:pt x="2116498" y="2110150"/>
                  </a:cubicBezTo>
                  <a:lnTo>
                    <a:pt x="4256" y="2110150"/>
                  </a:lnTo>
                  <a:cubicBezTo>
                    <a:pt x="1905" y="2110150"/>
                    <a:pt x="0" y="2108245"/>
                    <a:pt x="0" y="2105894"/>
                  </a:cubicBezTo>
                  <a:lnTo>
                    <a:pt x="0" y="4256"/>
                  </a:lnTo>
                  <a:cubicBezTo>
                    <a:pt x="0" y="1905"/>
                    <a:pt x="1905" y="0"/>
                    <a:pt x="4256" y="0"/>
                  </a:cubicBezTo>
                  <a:close/>
                </a:path>
              </a:pathLst>
            </a:custGeom>
            <a:blipFill>
              <a:blip r:embed="rId6"/>
              <a:stretch>
                <a:fillRect t="-160" b="-160"/>
              </a:stretch>
            </a:blipFill>
          </p:spPr>
          <p:txBody>
            <a:bodyPr/>
            <a:lstStyle/>
            <a:p>
              <a:endParaRPr lang="en-ZA" dirty="0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6200" t="-96949" b="-78487"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8288000" cy="10287000"/>
            <a:chOff x="0" y="0"/>
            <a:chExt cx="481659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2709333"/>
            </a:xfrm>
            <a:custGeom>
              <a:avLst/>
              <a:gdLst/>
              <a:ahLst/>
              <a:cxnLst/>
              <a:rect l="l" t="t" r="r" b="b"/>
              <a:pathLst>
                <a:path w="4816592" h="2709333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6573B">
                <a:alpha val="40000"/>
              </a:srgbClr>
            </a:solidFill>
          </p:spPr>
          <p:txBody>
            <a:bodyPr/>
            <a:lstStyle/>
            <a:p>
              <a:endParaRPr lang="en-ZA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5254486" y="1385035"/>
            <a:ext cx="7779027" cy="7516931"/>
          </a:xfrm>
          <a:custGeom>
            <a:avLst/>
            <a:gdLst/>
            <a:ahLst/>
            <a:cxnLst/>
            <a:rect l="l" t="t" r="r" b="b"/>
            <a:pathLst>
              <a:path w="7779027" h="7516931">
                <a:moveTo>
                  <a:pt x="0" y="0"/>
                </a:moveTo>
                <a:lnTo>
                  <a:pt x="7779028" y="0"/>
                </a:lnTo>
                <a:lnTo>
                  <a:pt x="7779028" y="7516930"/>
                </a:lnTo>
                <a:lnTo>
                  <a:pt x="0" y="751693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455003"/>
            <a:ext cx="7715250" cy="5831997"/>
          </a:xfrm>
          <a:custGeom>
            <a:avLst/>
            <a:gdLst/>
            <a:ahLst/>
            <a:cxnLst/>
            <a:rect l="l" t="t" r="r" b="b"/>
            <a:pathLst>
              <a:path w="7715250" h="5831997">
                <a:moveTo>
                  <a:pt x="0" y="0"/>
                </a:moveTo>
                <a:lnTo>
                  <a:pt x="7715250" y="0"/>
                </a:lnTo>
                <a:lnTo>
                  <a:pt x="7715250" y="5831997"/>
                </a:lnTo>
                <a:lnTo>
                  <a:pt x="0" y="58319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4759" b="-41629"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7837817" y="529076"/>
            <a:ext cx="10450183" cy="9228848"/>
            <a:chOff x="0" y="0"/>
            <a:chExt cx="13933577" cy="12305131"/>
          </a:xfrm>
        </p:grpSpPr>
        <p:sp>
          <p:nvSpPr>
            <p:cNvPr id="4" name="TextBox 4"/>
            <p:cNvSpPr txBox="1"/>
            <p:nvPr/>
          </p:nvSpPr>
          <p:spPr>
            <a:xfrm>
              <a:off x="0" y="4284057"/>
              <a:ext cx="13933577" cy="65505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242"/>
                </a:lnSpc>
              </a:pPr>
              <a:r>
                <a:rPr lang="en-US" sz="16421" dirty="0">
                  <a:solidFill>
                    <a:srgbClr val="36573B"/>
                  </a:solidFill>
                  <a:latin typeface="BentonModDisp 1"/>
                  <a:ea typeface="BentonModDisp 1"/>
                  <a:cs typeface="BentonModDisp 1"/>
                  <a:sym typeface="BentonModDisp 1"/>
                </a:rPr>
                <a:t>Rooibos</a:t>
              </a:r>
            </a:p>
            <a:p>
              <a:pPr algn="ctr">
                <a:lnSpc>
                  <a:spcPts val="1679"/>
                </a:lnSpc>
              </a:pPr>
              <a:r>
                <a:rPr lang="en-US" sz="1599" dirty="0">
                  <a:solidFill>
                    <a:srgbClr val="36573B"/>
                  </a:solidFill>
                  <a:latin typeface="BentonModDisp 1"/>
                  <a:ea typeface="BentonModDisp 1"/>
                  <a:cs typeface="BentonModDisp 1"/>
                  <a:sym typeface="BentonModDisp 1"/>
                </a:rPr>
                <a:t> </a:t>
              </a:r>
            </a:p>
            <a:p>
              <a:pPr algn="ctr">
                <a:lnSpc>
                  <a:spcPts val="1679"/>
                </a:lnSpc>
              </a:pPr>
              <a:endParaRPr lang="en-US" sz="1599" dirty="0">
                <a:solidFill>
                  <a:srgbClr val="36573B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1679"/>
                </a:lnSpc>
              </a:pPr>
              <a:endParaRPr lang="en-US" sz="1599" dirty="0">
                <a:solidFill>
                  <a:srgbClr val="36573B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7738"/>
                </a:lnSpc>
              </a:pPr>
              <a:r>
                <a:rPr lang="en-US" sz="7370" dirty="0">
                  <a:solidFill>
                    <a:srgbClr val="36573B"/>
                  </a:solidFill>
                  <a:latin typeface="Gotham"/>
                  <a:ea typeface="Gotham"/>
                  <a:cs typeface="Gotham"/>
                  <a:sym typeface="Gotham"/>
                </a:rPr>
                <a:t>a natural </a:t>
              </a:r>
            </a:p>
            <a:p>
              <a:pPr algn="ctr">
                <a:lnSpc>
                  <a:spcPts val="7738"/>
                </a:lnSpc>
              </a:pPr>
              <a:r>
                <a:rPr lang="en-US" sz="7370" dirty="0">
                  <a:solidFill>
                    <a:srgbClr val="36573B"/>
                  </a:solidFill>
                  <a:latin typeface="Gotham"/>
                  <a:ea typeface="Gotham"/>
                  <a:cs typeface="Gotham"/>
                  <a:sym typeface="Gotham"/>
                </a:rPr>
                <a:t>preventative power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3947394" y="7455365"/>
              <a:ext cx="6038790" cy="0"/>
            </a:xfrm>
            <a:prstGeom prst="line">
              <a:avLst/>
            </a:prstGeom>
            <a:ln w="76200" cap="flat">
              <a:solidFill>
                <a:srgbClr val="F04A29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ZA"/>
            </a:p>
          </p:txBody>
        </p:sp>
        <p:sp>
          <p:nvSpPr>
            <p:cNvPr id="6" name="Freeform 6"/>
            <p:cNvSpPr/>
            <p:nvPr/>
          </p:nvSpPr>
          <p:spPr>
            <a:xfrm>
              <a:off x="5737064" y="0"/>
              <a:ext cx="2459450" cy="4169757"/>
            </a:xfrm>
            <a:custGeom>
              <a:avLst/>
              <a:gdLst/>
              <a:ahLst/>
              <a:cxnLst/>
              <a:rect l="l" t="t" r="r" b="b"/>
              <a:pathLst>
                <a:path w="2459450" h="4169757">
                  <a:moveTo>
                    <a:pt x="0" y="0"/>
                  </a:moveTo>
                  <a:lnTo>
                    <a:pt x="2459450" y="0"/>
                  </a:lnTo>
                  <a:lnTo>
                    <a:pt x="2459450" y="4169757"/>
                  </a:lnTo>
                  <a:lnTo>
                    <a:pt x="0" y="41697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932" r="-932"/>
              </a:stretch>
            </a:blipFill>
          </p:spPr>
          <p:txBody>
            <a:bodyPr/>
            <a:lstStyle/>
            <a:p>
              <a:endParaRPr lang="en-Z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05552" y="11325972"/>
              <a:ext cx="12922474" cy="9791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33"/>
                </a:lnSpc>
              </a:pPr>
              <a:r>
                <a:rPr lang="en-US" sz="5174" i="1">
                  <a:solidFill>
                    <a:srgbClr val="36573B"/>
                  </a:solidFill>
                  <a:latin typeface="Gotham Italics"/>
                  <a:ea typeface="Gotham Italics"/>
                  <a:cs typeface="Gotham Italics"/>
                  <a:sym typeface="Gotham Italics"/>
                </a:rPr>
                <a:t>with Prof. Jeanine Marnewick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0"/>
            <a:ext cx="7715250" cy="4427391"/>
          </a:xfrm>
          <a:custGeom>
            <a:avLst/>
            <a:gdLst/>
            <a:ahLst/>
            <a:cxnLst/>
            <a:rect l="l" t="t" r="r" b="b"/>
            <a:pathLst>
              <a:path w="7715250" h="4427391">
                <a:moveTo>
                  <a:pt x="0" y="0"/>
                </a:moveTo>
                <a:lnTo>
                  <a:pt x="7715250" y="0"/>
                </a:lnTo>
                <a:lnTo>
                  <a:pt x="7715250" y="4427391"/>
                </a:lnTo>
                <a:lnTo>
                  <a:pt x="0" y="44273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6595" b="-14100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AutoShape 9"/>
          <p:cNvSpPr/>
          <p:nvPr/>
        </p:nvSpPr>
        <p:spPr>
          <a:xfrm>
            <a:off x="0" y="4427391"/>
            <a:ext cx="7715250" cy="0"/>
          </a:xfrm>
          <a:prstGeom prst="line">
            <a:avLst/>
          </a:prstGeom>
          <a:ln w="13335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2816" b="-10516"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8288000" cy="10287000"/>
            <a:chOff x="0" y="0"/>
            <a:chExt cx="481659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2709333"/>
            </a:xfrm>
            <a:custGeom>
              <a:avLst/>
              <a:gdLst/>
              <a:ahLst/>
              <a:cxnLst/>
              <a:rect l="l" t="t" r="r" b="b"/>
              <a:pathLst>
                <a:path w="4816592" h="2709333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6573B">
                <a:alpha val="46667"/>
              </a:srgbClr>
            </a:solidFill>
          </p:spPr>
          <p:txBody>
            <a:bodyPr/>
            <a:lstStyle/>
            <a:p>
              <a:endParaRPr lang="en-ZA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6"/>
          <p:cNvGrpSpPr/>
          <p:nvPr/>
        </p:nvGrpSpPr>
        <p:grpSpPr>
          <a:xfrm>
            <a:off x="13612717" y="5870959"/>
            <a:ext cx="4180987" cy="3996038"/>
            <a:chOff x="0" y="0"/>
            <a:chExt cx="5574650" cy="5328051"/>
          </a:xfrm>
        </p:grpSpPr>
        <p:grpSp>
          <p:nvGrpSpPr>
            <p:cNvPr id="15" name="Group 7"/>
            <p:cNvGrpSpPr/>
            <p:nvPr/>
          </p:nvGrpSpPr>
          <p:grpSpPr>
            <a:xfrm>
              <a:off x="0" y="0"/>
              <a:ext cx="5574650" cy="5328051"/>
              <a:chOff x="0" y="0"/>
              <a:chExt cx="2089492" cy="1997062"/>
            </a:xfrm>
          </p:grpSpPr>
          <p:sp>
            <p:nvSpPr>
              <p:cNvPr id="18" name="Freeform 8"/>
              <p:cNvSpPr/>
              <p:nvPr/>
            </p:nvSpPr>
            <p:spPr>
              <a:xfrm>
                <a:off x="0" y="0"/>
                <a:ext cx="2089492" cy="1997062"/>
              </a:xfrm>
              <a:custGeom>
                <a:avLst/>
                <a:gdLst/>
                <a:ahLst/>
                <a:cxnLst/>
                <a:rect l="l" t="t" r="r" b="b"/>
                <a:pathLst>
                  <a:path w="2089492" h="1997062">
                    <a:moveTo>
                      <a:pt x="49768" y="0"/>
                    </a:moveTo>
                    <a:lnTo>
                      <a:pt x="2039724" y="0"/>
                    </a:lnTo>
                    <a:cubicBezTo>
                      <a:pt x="2067210" y="0"/>
                      <a:pt x="2089492" y="22282"/>
                      <a:pt x="2089492" y="49768"/>
                    </a:cubicBezTo>
                    <a:lnTo>
                      <a:pt x="2089492" y="1947294"/>
                    </a:lnTo>
                    <a:cubicBezTo>
                      <a:pt x="2089492" y="1974780"/>
                      <a:pt x="2067210" y="1997062"/>
                      <a:pt x="2039724" y="1997062"/>
                    </a:cubicBezTo>
                    <a:lnTo>
                      <a:pt x="49768" y="1997062"/>
                    </a:lnTo>
                    <a:cubicBezTo>
                      <a:pt x="22282" y="1997062"/>
                      <a:pt x="0" y="1974780"/>
                      <a:pt x="0" y="1947294"/>
                    </a:cubicBezTo>
                    <a:lnTo>
                      <a:pt x="0" y="49768"/>
                    </a:lnTo>
                    <a:cubicBezTo>
                      <a:pt x="0" y="22282"/>
                      <a:pt x="22282" y="0"/>
                      <a:pt x="49768" y="0"/>
                    </a:cubicBezTo>
                    <a:close/>
                  </a:path>
                </a:pathLst>
              </a:custGeom>
              <a:solidFill>
                <a:srgbClr val="FAF7FA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9" name="TextBox 9"/>
              <p:cNvSpPr txBox="1"/>
              <p:nvPr/>
            </p:nvSpPr>
            <p:spPr>
              <a:xfrm>
                <a:off x="0" y="9525"/>
                <a:ext cx="2089492" cy="198753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167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grpSp>
          <p:nvGrpSpPr>
            <p:cNvPr id="16" name="Group 10"/>
            <p:cNvGrpSpPr/>
            <p:nvPr/>
          </p:nvGrpSpPr>
          <p:grpSpPr>
            <a:xfrm>
              <a:off x="227418" y="273655"/>
              <a:ext cx="5119814" cy="4857803"/>
              <a:chOff x="0" y="0"/>
              <a:chExt cx="991971" cy="941206"/>
            </a:xfrm>
          </p:grpSpPr>
          <p:sp>
            <p:nvSpPr>
              <p:cNvPr id="17" name="Freeform 11"/>
              <p:cNvSpPr/>
              <p:nvPr/>
            </p:nvSpPr>
            <p:spPr>
              <a:xfrm>
                <a:off x="0" y="0"/>
                <a:ext cx="991971" cy="941206"/>
              </a:xfrm>
              <a:custGeom>
                <a:avLst/>
                <a:gdLst/>
                <a:ahLst/>
                <a:cxnLst/>
                <a:rect l="l" t="t" r="r" b="b"/>
                <a:pathLst>
                  <a:path w="991971" h="941206">
                    <a:moveTo>
                      <a:pt x="24438" y="0"/>
                    </a:moveTo>
                    <a:lnTo>
                      <a:pt x="967532" y="0"/>
                    </a:lnTo>
                    <a:cubicBezTo>
                      <a:pt x="974014" y="0"/>
                      <a:pt x="980230" y="2575"/>
                      <a:pt x="984813" y="7158"/>
                    </a:cubicBezTo>
                    <a:cubicBezTo>
                      <a:pt x="989396" y="11741"/>
                      <a:pt x="991971" y="17957"/>
                      <a:pt x="991971" y="24438"/>
                    </a:cubicBezTo>
                    <a:lnTo>
                      <a:pt x="991971" y="916767"/>
                    </a:lnTo>
                    <a:cubicBezTo>
                      <a:pt x="991971" y="923249"/>
                      <a:pt x="989396" y="929465"/>
                      <a:pt x="984813" y="934048"/>
                    </a:cubicBezTo>
                    <a:cubicBezTo>
                      <a:pt x="980230" y="938631"/>
                      <a:pt x="974014" y="941206"/>
                      <a:pt x="967532" y="941206"/>
                    </a:cubicBezTo>
                    <a:lnTo>
                      <a:pt x="24438" y="941206"/>
                    </a:lnTo>
                    <a:cubicBezTo>
                      <a:pt x="17957" y="941206"/>
                      <a:pt x="11741" y="938631"/>
                      <a:pt x="7158" y="934048"/>
                    </a:cubicBezTo>
                    <a:cubicBezTo>
                      <a:pt x="2575" y="929465"/>
                      <a:pt x="0" y="923249"/>
                      <a:pt x="0" y="916767"/>
                    </a:cubicBezTo>
                    <a:lnTo>
                      <a:pt x="0" y="24438"/>
                    </a:lnTo>
                    <a:cubicBezTo>
                      <a:pt x="0" y="17957"/>
                      <a:pt x="2575" y="11741"/>
                      <a:pt x="7158" y="7158"/>
                    </a:cubicBezTo>
                    <a:cubicBezTo>
                      <a:pt x="11741" y="2575"/>
                      <a:pt x="17957" y="0"/>
                      <a:pt x="24438" y="0"/>
                    </a:cubicBezTo>
                    <a:close/>
                  </a:path>
                </a:pathLst>
              </a:custGeom>
              <a:blipFill>
                <a:blip r:embed="rId3"/>
                <a:stretch>
                  <a:fillRect t="-28862" b="-2879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3857625" cy="5073283"/>
          </a:xfrm>
          <a:custGeom>
            <a:avLst/>
            <a:gdLst/>
            <a:ahLst/>
            <a:cxnLst/>
            <a:rect l="l" t="t" r="r" b="b"/>
            <a:pathLst>
              <a:path w="3857625" h="5073283">
                <a:moveTo>
                  <a:pt x="0" y="0"/>
                </a:moveTo>
                <a:lnTo>
                  <a:pt x="3857625" y="0"/>
                </a:lnTo>
                <a:lnTo>
                  <a:pt x="3857625" y="5073283"/>
                </a:lnTo>
                <a:lnTo>
                  <a:pt x="0" y="50732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138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0" y="5143500"/>
            <a:ext cx="3857625" cy="5143500"/>
          </a:xfrm>
          <a:custGeom>
            <a:avLst/>
            <a:gdLst/>
            <a:ahLst/>
            <a:cxnLst/>
            <a:rect l="l" t="t" r="r" b="b"/>
            <a:pathLst>
              <a:path w="3857625" h="5143500">
                <a:moveTo>
                  <a:pt x="0" y="0"/>
                </a:moveTo>
                <a:lnTo>
                  <a:pt x="3857625" y="0"/>
                </a:lnTo>
                <a:lnTo>
                  <a:pt x="385762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3940961" y="0"/>
            <a:ext cx="5203039" cy="3179909"/>
          </a:xfrm>
          <a:custGeom>
            <a:avLst/>
            <a:gdLst/>
            <a:ahLst/>
            <a:cxnLst/>
            <a:rect l="l" t="t" r="r" b="b"/>
            <a:pathLst>
              <a:path w="5203039" h="3179909">
                <a:moveTo>
                  <a:pt x="0" y="0"/>
                </a:moveTo>
                <a:lnTo>
                  <a:pt x="5203039" y="0"/>
                </a:lnTo>
                <a:lnTo>
                  <a:pt x="5203039" y="3179909"/>
                </a:lnTo>
                <a:lnTo>
                  <a:pt x="0" y="31799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800" r="-800" b="-24682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Freeform 5"/>
          <p:cNvSpPr/>
          <p:nvPr/>
        </p:nvSpPr>
        <p:spPr>
          <a:xfrm>
            <a:off x="3940961" y="3271579"/>
            <a:ext cx="5203039" cy="3228394"/>
          </a:xfrm>
          <a:custGeom>
            <a:avLst/>
            <a:gdLst/>
            <a:ahLst/>
            <a:cxnLst/>
            <a:rect l="l" t="t" r="r" b="b"/>
            <a:pathLst>
              <a:path w="5203039" h="3228394">
                <a:moveTo>
                  <a:pt x="0" y="0"/>
                </a:moveTo>
                <a:lnTo>
                  <a:pt x="5203039" y="0"/>
                </a:lnTo>
                <a:lnTo>
                  <a:pt x="5203039" y="3228394"/>
                </a:lnTo>
                <a:lnTo>
                  <a:pt x="0" y="322839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00" t="-2839" r="-800" b="-19970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Freeform 6"/>
          <p:cNvSpPr/>
          <p:nvPr/>
        </p:nvSpPr>
        <p:spPr>
          <a:xfrm>
            <a:off x="3940961" y="6595223"/>
            <a:ext cx="5203039" cy="3691777"/>
          </a:xfrm>
          <a:custGeom>
            <a:avLst/>
            <a:gdLst/>
            <a:ahLst/>
            <a:cxnLst/>
            <a:rect l="l" t="t" r="r" b="b"/>
            <a:pathLst>
              <a:path w="5203039" h="3691777">
                <a:moveTo>
                  <a:pt x="0" y="0"/>
                </a:moveTo>
                <a:lnTo>
                  <a:pt x="5203039" y="0"/>
                </a:lnTo>
                <a:lnTo>
                  <a:pt x="5203039" y="3691777"/>
                </a:lnTo>
                <a:lnTo>
                  <a:pt x="0" y="369177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00" t="-2580" r="-800" b="-481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7" name="Freeform 7"/>
          <p:cNvSpPr/>
          <p:nvPr/>
        </p:nvSpPr>
        <p:spPr>
          <a:xfrm>
            <a:off x="9229725" y="1430"/>
            <a:ext cx="3803890" cy="5071853"/>
          </a:xfrm>
          <a:custGeom>
            <a:avLst/>
            <a:gdLst/>
            <a:ahLst/>
            <a:cxnLst/>
            <a:rect l="l" t="t" r="r" b="b"/>
            <a:pathLst>
              <a:path w="3803890" h="5071853">
                <a:moveTo>
                  <a:pt x="0" y="0"/>
                </a:moveTo>
                <a:lnTo>
                  <a:pt x="3803890" y="0"/>
                </a:lnTo>
                <a:lnTo>
                  <a:pt x="3803890" y="5071853"/>
                </a:lnTo>
                <a:lnTo>
                  <a:pt x="0" y="507185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8" name="Freeform 8"/>
          <p:cNvSpPr/>
          <p:nvPr/>
        </p:nvSpPr>
        <p:spPr>
          <a:xfrm>
            <a:off x="9229725" y="5143500"/>
            <a:ext cx="3803890" cy="5143500"/>
          </a:xfrm>
          <a:custGeom>
            <a:avLst/>
            <a:gdLst/>
            <a:ahLst/>
            <a:cxnLst/>
            <a:rect l="l" t="t" r="r" b="b"/>
            <a:pathLst>
              <a:path w="3803890" h="5143500">
                <a:moveTo>
                  <a:pt x="0" y="0"/>
                </a:moveTo>
                <a:lnTo>
                  <a:pt x="3803890" y="0"/>
                </a:lnTo>
                <a:lnTo>
                  <a:pt x="3803890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4086" r="-4086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Freeform 9"/>
          <p:cNvSpPr/>
          <p:nvPr/>
        </p:nvSpPr>
        <p:spPr>
          <a:xfrm>
            <a:off x="13119340" y="0"/>
            <a:ext cx="5168660" cy="5073283"/>
          </a:xfrm>
          <a:custGeom>
            <a:avLst/>
            <a:gdLst/>
            <a:ahLst/>
            <a:cxnLst/>
            <a:rect l="l" t="t" r="r" b="b"/>
            <a:pathLst>
              <a:path w="5168660" h="5073283">
                <a:moveTo>
                  <a:pt x="0" y="0"/>
                </a:moveTo>
                <a:lnTo>
                  <a:pt x="5168660" y="0"/>
                </a:lnTo>
                <a:lnTo>
                  <a:pt x="5168660" y="5073283"/>
                </a:lnTo>
                <a:lnTo>
                  <a:pt x="0" y="507328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13674" b="-1367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10" name="Freeform 10"/>
          <p:cNvSpPr/>
          <p:nvPr/>
        </p:nvSpPr>
        <p:spPr>
          <a:xfrm>
            <a:off x="13119340" y="5143500"/>
            <a:ext cx="5168660" cy="5143500"/>
          </a:xfrm>
          <a:custGeom>
            <a:avLst/>
            <a:gdLst/>
            <a:ahLst/>
            <a:cxnLst/>
            <a:rect l="l" t="t" r="r" b="b"/>
            <a:pathLst>
              <a:path w="5168660" h="5143500">
                <a:moveTo>
                  <a:pt x="0" y="0"/>
                </a:moveTo>
                <a:lnTo>
                  <a:pt x="5168660" y="0"/>
                </a:lnTo>
                <a:lnTo>
                  <a:pt x="5168660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5643" r="-17040"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8288000" cy="10287000"/>
            <a:chOff x="0" y="0"/>
            <a:chExt cx="481659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2709333"/>
            </a:xfrm>
            <a:custGeom>
              <a:avLst/>
              <a:gdLst/>
              <a:ahLst/>
              <a:cxnLst/>
              <a:rect l="l" t="t" r="r" b="b"/>
              <a:pathLst>
                <a:path w="4816592" h="2709333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6573B">
                <a:alpha val="18824"/>
              </a:srgbClr>
            </a:solidFill>
          </p:spPr>
          <p:txBody>
            <a:bodyPr/>
            <a:lstStyle/>
            <a:p>
              <a:endParaRPr lang="en-ZA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837817" y="1028700"/>
            <a:ext cx="10450183" cy="7144878"/>
            <a:chOff x="0" y="0"/>
            <a:chExt cx="13933577" cy="9526504"/>
          </a:xfrm>
        </p:grpSpPr>
        <p:sp>
          <p:nvSpPr>
            <p:cNvPr id="7" name="TextBox 7"/>
            <p:cNvSpPr txBox="1"/>
            <p:nvPr/>
          </p:nvSpPr>
          <p:spPr>
            <a:xfrm>
              <a:off x="0" y="4284057"/>
              <a:ext cx="13933577" cy="52424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242"/>
                </a:lnSpc>
              </a:pPr>
              <a:r>
                <a:rPr lang="en-US" sz="16421" dirty="0">
                  <a:solidFill>
                    <a:srgbClr val="FAF7FA"/>
                  </a:solidFill>
                  <a:latin typeface="BentonModDisp 1"/>
                  <a:ea typeface="BentonModDisp 1"/>
                  <a:cs typeface="BentonModDisp 1"/>
                  <a:sym typeface="BentonModDisp 1"/>
                </a:rPr>
                <a:t>Clanwilliam</a:t>
              </a:r>
            </a:p>
            <a:p>
              <a:pPr algn="ctr">
                <a:lnSpc>
                  <a:spcPts val="1679"/>
                </a:lnSpc>
              </a:pPr>
              <a:r>
                <a:rPr lang="en-US" sz="1599" dirty="0">
                  <a:solidFill>
                    <a:srgbClr val="FAF7FA"/>
                  </a:solidFill>
                  <a:latin typeface="BentonModDisp 1"/>
                  <a:ea typeface="BentonModDisp 1"/>
                  <a:cs typeface="BentonModDisp 1"/>
                  <a:sym typeface="BentonModDisp 1"/>
                </a:rPr>
                <a:t> </a:t>
              </a:r>
            </a:p>
            <a:p>
              <a:pPr algn="ctr">
                <a:lnSpc>
                  <a:spcPts val="1679"/>
                </a:lnSpc>
              </a:pPr>
              <a:endParaRPr lang="en-US" sz="1599" dirty="0">
                <a:solidFill>
                  <a:srgbClr val="FAF7FA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1679"/>
                </a:lnSpc>
              </a:pPr>
              <a:endParaRPr lang="en-US" sz="1599" dirty="0">
                <a:solidFill>
                  <a:srgbClr val="FAF7FA"/>
                </a:solidFill>
                <a:latin typeface="BentonModDisp 1"/>
                <a:ea typeface="BentonModDisp 1"/>
                <a:cs typeface="BentonModDisp 1"/>
                <a:sym typeface="BentonModDisp 1"/>
              </a:endParaRPr>
            </a:p>
            <a:p>
              <a:pPr algn="ctr">
                <a:lnSpc>
                  <a:spcPts val="7738"/>
                </a:lnSpc>
              </a:pPr>
              <a:r>
                <a:rPr lang="en-US" sz="7370" dirty="0">
                  <a:solidFill>
                    <a:srgbClr val="FAF7FA"/>
                  </a:solidFill>
                  <a:latin typeface="Gotham"/>
                  <a:ea typeface="Gotham"/>
                  <a:cs typeface="Gotham"/>
                  <a:sym typeface="Gotham"/>
                </a:rPr>
                <a:t>the farm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3947394" y="7455365"/>
              <a:ext cx="6038790" cy="0"/>
            </a:xfrm>
            <a:prstGeom prst="line">
              <a:avLst/>
            </a:prstGeom>
            <a:ln w="76200" cap="flat">
              <a:solidFill>
                <a:srgbClr val="F04A29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ZA"/>
            </a:p>
          </p:txBody>
        </p:sp>
        <p:sp>
          <p:nvSpPr>
            <p:cNvPr id="9" name="Freeform 9"/>
            <p:cNvSpPr/>
            <p:nvPr/>
          </p:nvSpPr>
          <p:spPr>
            <a:xfrm>
              <a:off x="5737064" y="0"/>
              <a:ext cx="2459450" cy="4169757"/>
            </a:xfrm>
            <a:custGeom>
              <a:avLst/>
              <a:gdLst/>
              <a:ahLst/>
              <a:cxnLst/>
              <a:rect l="l" t="t" r="r" b="b"/>
              <a:pathLst>
                <a:path w="2459450" h="4169757">
                  <a:moveTo>
                    <a:pt x="0" y="0"/>
                  </a:moveTo>
                  <a:lnTo>
                    <a:pt x="2459450" y="0"/>
                  </a:lnTo>
                  <a:lnTo>
                    <a:pt x="2459450" y="4169757"/>
                  </a:lnTo>
                  <a:lnTo>
                    <a:pt x="0" y="41697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932" r="-932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31159" y="468077"/>
            <a:ext cx="7306658" cy="7234651"/>
            <a:chOff x="0" y="0"/>
            <a:chExt cx="9742211" cy="9646201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9742211" cy="9646201"/>
              <a:chOff x="0" y="0"/>
              <a:chExt cx="812800" cy="80479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80479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04790">
                    <a:moveTo>
                      <a:pt x="406400" y="0"/>
                    </a:moveTo>
                    <a:cubicBezTo>
                      <a:pt x="181951" y="0"/>
                      <a:pt x="0" y="180158"/>
                      <a:pt x="0" y="402395"/>
                    </a:cubicBezTo>
                    <a:cubicBezTo>
                      <a:pt x="0" y="624631"/>
                      <a:pt x="181951" y="804790"/>
                      <a:pt x="406400" y="804790"/>
                    </a:cubicBezTo>
                    <a:cubicBezTo>
                      <a:pt x="630849" y="804790"/>
                      <a:pt x="812800" y="624631"/>
                      <a:pt x="812800" y="402395"/>
                    </a:cubicBezTo>
                    <a:cubicBezTo>
                      <a:pt x="812800" y="18015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04A29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ZA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76200" y="37349"/>
                <a:ext cx="660400" cy="691992"/>
              </a:xfrm>
              <a:prstGeom prst="rect">
                <a:avLst/>
              </a:prstGeom>
            </p:spPr>
            <p:txBody>
              <a:bodyPr lIns="47852" tIns="47852" rIns="47852" bIns="47852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304701" y="272335"/>
              <a:ext cx="9051109" cy="9051109"/>
              <a:chOff x="0" y="0"/>
              <a:chExt cx="812800" cy="8128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 t="-24897" b="-8435"/>
                </a:stretch>
              </a:blipFill>
            </p:spPr>
            <p:txBody>
              <a:bodyPr/>
              <a:lstStyle/>
              <a:p>
                <a:endParaRPr lang="en-ZA"/>
              </a:p>
            </p:txBody>
          </p:sp>
        </p:grp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0660" b="-11561"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50769" y="0"/>
            <a:ext cx="5137231" cy="5073283"/>
          </a:xfrm>
          <a:custGeom>
            <a:avLst/>
            <a:gdLst/>
            <a:ahLst/>
            <a:cxnLst/>
            <a:rect l="l" t="t" r="r" b="b"/>
            <a:pathLst>
              <a:path w="5137231" h="5073283">
                <a:moveTo>
                  <a:pt x="0" y="0"/>
                </a:moveTo>
                <a:lnTo>
                  <a:pt x="5137231" y="0"/>
                </a:lnTo>
                <a:lnTo>
                  <a:pt x="5137231" y="5073283"/>
                </a:lnTo>
                <a:lnTo>
                  <a:pt x="0" y="50732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2984" r="-15706" b="-12923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3940961" y="1430"/>
            <a:ext cx="5201966" cy="3174899"/>
          </a:xfrm>
          <a:custGeom>
            <a:avLst/>
            <a:gdLst/>
            <a:ahLst/>
            <a:cxnLst/>
            <a:rect l="l" t="t" r="r" b="b"/>
            <a:pathLst>
              <a:path w="5201966" h="3174899">
                <a:moveTo>
                  <a:pt x="0" y="0"/>
                </a:moveTo>
                <a:lnTo>
                  <a:pt x="5201967" y="0"/>
                </a:lnTo>
                <a:lnTo>
                  <a:pt x="5201967" y="3174899"/>
                </a:lnTo>
                <a:lnTo>
                  <a:pt x="0" y="31748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76" b="-22608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0" y="-2150"/>
            <a:ext cx="3857625" cy="5075433"/>
          </a:xfrm>
          <a:custGeom>
            <a:avLst/>
            <a:gdLst/>
            <a:ahLst/>
            <a:cxnLst/>
            <a:rect l="l" t="t" r="r" b="b"/>
            <a:pathLst>
              <a:path w="3857625" h="5075433">
                <a:moveTo>
                  <a:pt x="0" y="0"/>
                </a:moveTo>
                <a:lnTo>
                  <a:pt x="3857625" y="0"/>
                </a:lnTo>
                <a:lnTo>
                  <a:pt x="3857625" y="5075433"/>
                </a:lnTo>
                <a:lnTo>
                  <a:pt x="0" y="50754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70" b="-670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Freeform 5"/>
          <p:cNvSpPr/>
          <p:nvPr/>
        </p:nvSpPr>
        <p:spPr>
          <a:xfrm>
            <a:off x="0" y="5143500"/>
            <a:ext cx="3857625" cy="5143500"/>
          </a:xfrm>
          <a:custGeom>
            <a:avLst/>
            <a:gdLst/>
            <a:ahLst/>
            <a:cxnLst/>
            <a:rect l="l" t="t" r="r" b="b"/>
            <a:pathLst>
              <a:path w="3857625" h="5143500">
                <a:moveTo>
                  <a:pt x="0" y="0"/>
                </a:moveTo>
                <a:lnTo>
                  <a:pt x="3857625" y="0"/>
                </a:lnTo>
                <a:lnTo>
                  <a:pt x="385762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Freeform 6"/>
          <p:cNvSpPr/>
          <p:nvPr/>
        </p:nvSpPr>
        <p:spPr>
          <a:xfrm>
            <a:off x="9258300" y="5184785"/>
            <a:ext cx="3775315" cy="5102215"/>
          </a:xfrm>
          <a:custGeom>
            <a:avLst/>
            <a:gdLst/>
            <a:ahLst/>
            <a:cxnLst/>
            <a:rect l="l" t="t" r="r" b="b"/>
            <a:pathLst>
              <a:path w="3775315" h="5102215">
                <a:moveTo>
                  <a:pt x="0" y="0"/>
                </a:moveTo>
                <a:lnTo>
                  <a:pt x="3775315" y="0"/>
                </a:lnTo>
                <a:lnTo>
                  <a:pt x="3775315" y="5102215"/>
                </a:lnTo>
                <a:lnTo>
                  <a:pt x="0" y="510221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96" b="-31147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7" name="Freeform 7"/>
          <p:cNvSpPr/>
          <p:nvPr/>
        </p:nvSpPr>
        <p:spPr>
          <a:xfrm>
            <a:off x="13119340" y="5184785"/>
            <a:ext cx="5168660" cy="5102215"/>
          </a:xfrm>
          <a:custGeom>
            <a:avLst/>
            <a:gdLst/>
            <a:ahLst/>
            <a:cxnLst/>
            <a:rect l="l" t="t" r="r" b="b"/>
            <a:pathLst>
              <a:path w="5168660" h="5102215">
                <a:moveTo>
                  <a:pt x="0" y="0"/>
                </a:moveTo>
                <a:lnTo>
                  <a:pt x="5168660" y="0"/>
                </a:lnTo>
                <a:lnTo>
                  <a:pt x="5168660" y="5102215"/>
                </a:lnTo>
                <a:lnTo>
                  <a:pt x="0" y="510221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35746" r="-39746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8" name="Freeform 8"/>
          <p:cNvSpPr/>
          <p:nvPr/>
        </p:nvSpPr>
        <p:spPr>
          <a:xfrm>
            <a:off x="9228653" y="47265"/>
            <a:ext cx="3804962" cy="5026018"/>
          </a:xfrm>
          <a:custGeom>
            <a:avLst/>
            <a:gdLst/>
            <a:ahLst/>
            <a:cxnLst/>
            <a:rect l="l" t="t" r="r" b="b"/>
            <a:pathLst>
              <a:path w="3804962" h="5026018">
                <a:moveTo>
                  <a:pt x="0" y="0"/>
                </a:moveTo>
                <a:lnTo>
                  <a:pt x="3804962" y="0"/>
                </a:lnTo>
                <a:lnTo>
                  <a:pt x="3804962" y="5026018"/>
                </a:lnTo>
                <a:lnTo>
                  <a:pt x="0" y="502601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926" b="-1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Freeform 9"/>
          <p:cNvSpPr/>
          <p:nvPr/>
        </p:nvSpPr>
        <p:spPr>
          <a:xfrm>
            <a:off x="3940961" y="3271579"/>
            <a:ext cx="5201966" cy="3228394"/>
          </a:xfrm>
          <a:custGeom>
            <a:avLst/>
            <a:gdLst/>
            <a:ahLst/>
            <a:cxnLst/>
            <a:rect l="l" t="t" r="r" b="b"/>
            <a:pathLst>
              <a:path w="5201966" h="3228394">
                <a:moveTo>
                  <a:pt x="0" y="0"/>
                </a:moveTo>
                <a:lnTo>
                  <a:pt x="5201967" y="0"/>
                </a:lnTo>
                <a:lnTo>
                  <a:pt x="5201967" y="3228394"/>
                </a:lnTo>
                <a:lnTo>
                  <a:pt x="0" y="322839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69382" b="-45459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10" name="Freeform 10"/>
          <p:cNvSpPr/>
          <p:nvPr/>
        </p:nvSpPr>
        <p:spPr>
          <a:xfrm>
            <a:off x="3940961" y="6595223"/>
            <a:ext cx="5173391" cy="3691777"/>
          </a:xfrm>
          <a:custGeom>
            <a:avLst/>
            <a:gdLst/>
            <a:ahLst/>
            <a:cxnLst/>
            <a:rect l="l" t="t" r="r" b="b"/>
            <a:pathLst>
              <a:path w="5173391" h="3691777">
                <a:moveTo>
                  <a:pt x="0" y="0"/>
                </a:moveTo>
                <a:lnTo>
                  <a:pt x="5173392" y="0"/>
                </a:lnTo>
                <a:lnTo>
                  <a:pt x="5173392" y="3691777"/>
                </a:lnTo>
                <a:lnTo>
                  <a:pt x="0" y="369177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610" t="-57396" b="-20590"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430"/>
            <a:ext cx="3857625" cy="5064115"/>
          </a:xfrm>
          <a:custGeom>
            <a:avLst/>
            <a:gdLst/>
            <a:ahLst/>
            <a:cxnLst/>
            <a:rect l="l" t="t" r="r" b="b"/>
            <a:pathLst>
              <a:path w="3857625" h="5064115">
                <a:moveTo>
                  <a:pt x="0" y="0"/>
                </a:moveTo>
                <a:lnTo>
                  <a:pt x="3857625" y="0"/>
                </a:lnTo>
                <a:lnTo>
                  <a:pt x="3857625" y="5064115"/>
                </a:lnTo>
                <a:lnTo>
                  <a:pt x="0" y="50641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83" b="-783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0" y="5146685"/>
            <a:ext cx="3855236" cy="5140315"/>
          </a:xfrm>
          <a:custGeom>
            <a:avLst/>
            <a:gdLst/>
            <a:ahLst/>
            <a:cxnLst/>
            <a:rect l="l" t="t" r="r" b="b"/>
            <a:pathLst>
              <a:path w="3855236" h="5140315">
                <a:moveTo>
                  <a:pt x="0" y="0"/>
                </a:moveTo>
                <a:lnTo>
                  <a:pt x="3855236" y="0"/>
                </a:lnTo>
                <a:lnTo>
                  <a:pt x="3855236" y="5140315"/>
                </a:lnTo>
                <a:lnTo>
                  <a:pt x="0" y="51403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9227040" y="-2150"/>
            <a:ext cx="3806575" cy="5075433"/>
          </a:xfrm>
          <a:custGeom>
            <a:avLst/>
            <a:gdLst/>
            <a:ahLst/>
            <a:cxnLst/>
            <a:rect l="l" t="t" r="r" b="b"/>
            <a:pathLst>
              <a:path w="3806575" h="5075433">
                <a:moveTo>
                  <a:pt x="0" y="0"/>
                </a:moveTo>
                <a:lnTo>
                  <a:pt x="3806575" y="0"/>
                </a:lnTo>
                <a:lnTo>
                  <a:pt x="3806575" y="5075433"/>
                </a:lnTo>
                <a:lnTo>
                  <a:pt x="0" y="50754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Freeform 5"/>
          <p:cNvSpPr/>
          <p:nvPr/>
        </p:nvSpPr>
        <p:spPr>
          <a:xfrm>
            <a:off x="3940961" y="-2150"/>
            <a:ext cx="5171779" cy="3182059"/>
          </a:xfrm>
          <a:custGeom>
            <a:avLst/>
            <a:gdLst/>
            <a:ahLst/>
            <a:cxnLst/>
            <a:rect l="l" t="t" r="r" b="b"/>
            <a:pathLst>
              <a:path w="5171779" h="3182059">
                <a:moveTo>
                  <a:pt x="0" y="0"/>
                </a:moveTo>
                <a:lnTo>
                  <a:pt x="5171779" y="0"/>
                </a:lnTo>
                <a:lnTo>
                  <a:pt x="5171779" y="3182059"/>
                </a:lnTo>
                <a:lnTo>
                  <a:pt x="0" y="31820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5011" b="-15011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Freeform 6"/>
          <p:cNvSpPr/>
          <p:nvPr/>
        </p:nvSpPr>
        <p:spPr>
          <a:xfrm>
            <a:off x="13119340" y="0"/>
            <a:ext cx="5168660" cy="5073283"/>
          </a:xfrm>
          <a:custGeom>
            <a:avLst/>
            <a:gdLst/>
            <a:ahLst/>
            <a:cxnLst/>
            <a:rect l="l" t="t" r="r" b="b"/>
            <a:pathLst>
              <a:path w="5168660" h="5073283">
                <a:moveTo>
                  <a:pt x="0" y="0"/>
                </a:moveTo>
                <a:lnTo>
                  <a:pt x="5168660" y="0"/>
                </a:lnTo>
                <a:lnTo>
                  <a:pt x="5168660" y="5073283"/>
                </a:lnTo>
                <a:lnTo>
                  <a:pt x="0" y="50732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70" t="-23349" r="-270" b="-4688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7" name="Freeform 7"/>
          <p:cNvSpPr/>
          <p:nvPr/>
        </p:nvSpPr>
        <p:spPr>
          <a:xfrm>
            <a:off x="9227040" y="5184785"/>
            <a:ext cx="3806575" cy="5102215"/>
          </a:xfrm>
          <a:custGeom>
            <a:avLst/>
            <a:gdLst/>
            <a:ahLst/>
            <a:cxnLst/>
            <a:rect l="l" t="t" r="r" b="b"/>
            <a:pathLst>
              <a:path w="3806575" h="5102215">
                <a:moveTo>
                  <a:pt x="0" y="0"/>
                </a:moveTo>
                <a:lnTo>
                  <a:pt x="3806575" y="0"/>
                </a:lnTo>
                <a:lnTo>
                  <a:pt x="3806575" y="5102215"/>
                </a:lnTo>
                <a:lnTo>
                  <a:pt x="0" y="510221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9555" b="-2169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8" name="Freeform 8"/>
          <p:cNvSpPr/>
          <p:nvPr/>
        </p:nvSpPr>
        <p:spPr>
          <a:xfrm>
            <a:off x="13119340" y="5143500"/>
            <a:ext cx="5168660" cy="5143500"/>
          </a:xfrm>
          <a:custGeom>
            <a:avLst/>
            <a:gdLst/>
            <a:ahLst/>
            <a:cxnLst/>
            <a:rect l="l" t="t" r="r" b="b"/>
            <a:pathLst>
              <a:path w="5168660" h="5143500">
                <a:moveTo>
                  <a:pt x="0" y="0"/>
                </a:moveTo>
                <a:lnTo>
                  <a:pt x="5168660" y="0"/>
                </a:lnTo>
                <a:lnTo>
                  <a:pt x="5168660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8780" t="-2011" r="-16572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Freeform 9"/>
          <p:cNvSpPr/>
          <p:nvPr/>
        </p:nvSpPr>
        <p:spPr>
          <a:xfrm>
            <a:off x="3940961" y="3283827"/>
            <a:ext cx="5200354" cy="3216146"/>
          </a:xfrm>
          <a:custGeom>
            <a:avLst/>
            <a:gdLst/>
            <a:ahLst/>
            <a:cxnLst/>
            <a:rect l="l" t="t" r="r" b="b"/>
            <a:pathLst>
              <a:path w="5200354" h="3216146">
                <a:moveTo>
                  <a:pt x="0" y="0"/>
                </a:moveTo>
                <a:lnTo>
                  <a:pt x="5200354" y="0"/>
                </a:lnTo>
                <a:lnTo>
                  <a:pt x="5200354" y="3216146"/>
                </a:lnTo>
                <a:lnTo>
                  <a:pt x="0" y="321614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39641" b="-62477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10" name="Freeform 10"/>
          <p:cNvSpPr/>
          <p:nvPr/>
        </p:nvSpPr>
        <p:spPr>
          <a:xfrm>
            <a:off x="3940961" y="6604748"/>
            <a:ext cx="5171779" cy="3682252"/>
          </a:xfrm>
          <a:custGeom>
            <a:avLst/>
            <a:gdLst/>
            <a:ahLst/>
            <a:cxnLst/>
            <a:rect l="l" t="t" r="r" b="b"/>
            <a:pathLst>
              <a:path w="5171779" h="3682252">
                <a:moveTo>
                  <a:pt x="0" y="0"/>
                </a:moveTo>
                <a:lnTo>
                  <a:pt x="5171779" y="0"/>
                </a:lnTo>
                <a:lnTo>
                  <a:pt x="5171779" y="3682252"/>
                </a:lnTo>
                <a:lnTo>
                  <a:pt x="0" y="368225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12412" b="-74856"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19340" y="6370"/>
            <a:ext cx="5168660" cy="5066913"/>
          </a:xfrm>
          <a:custGeom>
            <a:avLst/>
            <a:gdLst/>
            <a:ahLst/>
            <a:cxnLst/>
            <a:rect l="l" t="t" r="r" b="b"/>
            <a:pathLst>
              <a:path w="5168660" h="5066913">
                <a:moveTo>
                  <a:pt x="0" y="0"/>
                </a:moveTo>
                <a:lnTo>
                  <a:pt x="5168660" y="0"/>
                </a:lnTo>
                <a:lnTo>
                  <a:pt x="5168660" y="5066913"/>
                </a:lnTo>
                <a:lnTo>
                  <a:pt x="0" y="50669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292" r="-3895" b="-1718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9229725" y="5146685"/>
            <a:ext cx="9058275" cy="5140315"/>
          </a:xfrm>
          <a:custGeom>
            <a:avLst/>
            <a:gdLst/>
            <a:ahLst/>
            <a:cxnLst/>
            <a:rect l="l" t="t" r="r" b="b"/>
            <a:pathLst>
              <a:path w="9058275" h="5140315">
                <a:moveTo>
                  <a:pt x="0" y="0"/>
                </a:moveTo>
                <a:lnTo>
                  <a:pt x="9058275" y="0"/>
                </a:lnTo>
                <a:lnTo>
                  <a:pt x="9058275" y="5140315"/>
                </a:lnTo>
                <a:lnTo>
                  <a:pt x="0" y="51403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91" b="-31673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9229725" y="-2150"/>
            <a:ext cx="3803890" cy="5071853"/>
          </a:xfrm>
          <a:custGeom>
            <a:avLst/>
            <a:gdLst/>
            <a:ahLst/>
            <a:cxnLst/>
            <a:rect l="l" t="t" r="r" b="b"/>
            <a:pathLst>
              <a:path w="3803890" h="5071853">
                <a:moveTo>
                  <a:pt x="0" y="0"/>
                </a:moveTo>
                <a:lnTo>
                  <a:pt x="3803890" y="0"/>
                </a:lnTo>
                <a:lnTo>
                  <a:pt x="3803890" y="5071853"/>
                </a:lnTo>
                <a:lnTo>
                  <a:pt x="0" y="50718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3855236" cy="5073283"/>
          </a:xfrm>
          <a:custGeom>
            <a:avLst/>
            <a:gdLst/>
            <a:ahLst/>
            <a:cxnLst/>
            <a:rect l="l" t="t" r="r" b="b"/>
            <a:pathLst>
              <a:path w="3855236" h="5073283">
                <a:moveTo>
                  <a:pt x="0" y="0"/>
                </a:moveTo>
                <a:lnTo>
                  <a:pt x="3855236" y="0"/>
                </a:lnTo>
                <a:lnTo>
                  <a:pt x="3855236" y="5073283"/>
                </a:lnTo>
                <a:lnTo>
                  <a:pt x="0" y="50732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907" b="-31187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Freeform 6"/>
          <p:cNvSpPr/>
          <p:nvPr/>
        </p:nvSpPr>
        <p:spPr>
          <a:xfrm>
            <a:off x="3940961" y="1430"/>
            <a:ext cx="5203039" cy="3174899"/>
          </a:xfrm>
          <a:custGeom>
            <a:avLst/>
            <a:gdLst/>
            <a:ahLst/>
            <a:cxnLst/>
            <a:rect l="l" t="t" r="r" b="b"/>
            <a:pathLst>
              <a:path w="5203039" h="3174899">
                <a:moveTo>
                  <a:pt x="0" y="0"/>
                </a:moveTo>
                <a:lnTo>
                  <a:pt x="5203039" y="0"/>
                </a:lnTo>
                <a:lnTo>
                  <a:pt x="5203039" y="3174899"/>
                </a:lnTo>
                <a:lnTo>
                  <a:pt x="0" y="317489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1455" b="-11455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7" name="Freeform 7"/>
          <p:cNvSpPr/>
          <p:nvPr/>
        </p:nvSpPr>
        <p:spPr>
          <a:xfrm>
            <a:off x="3940961" y="3287629"/>
            <a:ext cx="5203039" cy="3212344"/>
          </a:xfrm>
          <a:custGeom>
            <a:avLst/>
            <a:gdLst/>
            <a:ahLst/>
            <a:cxnLst/>
            <a:rect l="l" t="t" r="r" b="b"/>
            <a:pathLst>
              <a:path w="5203039" h="3212344">
                <a:moveTo>
                  <a:pt x="0" y="0"/>
                </a:moveTo>
                <a:lnTo>
                  <a:pt x="5203039" y="0"/>
                </a:lnTo>
                <a:lnTo>
                  <a:pt x="5203039" y="3212344"/>
                </a:lnTo>
                <a:lnTo>
                  <a:pt x="0" y="32123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21477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8" name="Freeform 8"/>
          <p:cNvSpPr/>
          <p:nvPr/>
        </p:nvSpPr>
        <p:spPr>
          <a:xfrm>
            <a:off x="3940961" y="6614273"/>
            <a:ext cx="5203039" cy="3672727"/>
          </a:xfrm>
          <a:custGeom>
            <a:avLst/>
            <a:gdLst/>
            <a:ahLst/>
            <a:cxnLst/>
            <a:rect l="l" t="t" r="r" b="b"/>
            <a:pathLst>
              <a:path w="5203039" h="3672727">
                <a:moveTo>
                  <a:pt x="0" y="0"/>
                </a:moveTo>
                <a:lnTo>
                  <a:pt x="5203039" y="0"/>
                </a:lnTo>
                <a:lnTo>
                  <a:pt x="5203039" y="3672727"/>
                </a:lnTo>
                <a:lnTo>
                  <a:pt x="0" y="367272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125" b="-3125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Freeform 9"/>
          <p:cNvSpPr/>
          <p:nvPr/>
        </p:nvSpPr>
        <p:spPr>
          <a:xfrm>
            <a:off x="0" y="5146685"/>
            <a:ext cx="3855236" cy="5140315"/>
          </a:xfrm>
          <a:custGeom>
            <a:avLst/>
            <a:gdLst/>
            <a:ahLst/>
            <a:cxnLst/>
            <a:rect l="l" t="t" r="r" b="b"/>
            <a:pathLst>
              <a:path w="3855236" h="5140315">
                <a:moveTo>
                  <a:pt x="0" y="0"/>
                </a:moveTo>
                <a:lnTo>
                  <a:pt x="3855236" y="0"/>
                </a:lnTo>
                <a:lnTo>
                  <a:pt x="3855236" y="5140315"/>
                </a:lnTo>
                <a:lnTo>
                  <a:pt x="0" y="514031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40961" y="6370"/>
            <a:ext cx="5203039" cy="3166960"/>
          </a:xfrm>
          <a:custGeom>
            <a:avLst/>
            <a:gdLst/>
            <a:ahLst/>
            <a:cxnLst/>
            <a:rect l="l" t="t" r="r" b="b"/>
            <a:pathLst>
              <a:path w="5203039" h="3166960">
                <a:moveTo>
                  <a:pt x="0" y="0"/>
                </a:moveTo>
                <a:lnTo>
                  <a:pt x="5203039" y="0"/>
                </a:lnTo>
                <a:lnTo>
                  <a:pt x="5203039" y="3166959"/>
                </a:lnTo>
                <a:lnTo>
                  <a:pt x="0" y="31669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09" b="-11609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3940961" y="3287629"/>
            <a:ext cx="5203039" cy="3212344"/>
          </a:xfrm>
          <a:custGeom>
            <a:avLst/>
            <a:gdLst/>
            <a:ahLst/>
            <a:cxnLst/>
            <a:rect l="l" t="t" r="r" b="b"/>
            <a:pathLst>
              <a:path w="5203039" h="3212344">
                <a:moveTo>
                  <a:pt x="0" y="0"/>
                </a:moveTo>
                <a:lnTo>
                  <a:pt x="5203039" y="0"/>
                </a:lnTo>
                <a:lnTo>
                  <a:pt x="5203039" y="3212344"/>
                </a:lnTo>
                <a:lnTo>
                  <a:pt x="0" y="32123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4834" b="-6643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Freeform 4"/>
          <p:cNvSpPr/>
          <p:nvPr/>
        </p:nvSpPr>
        <p:spPr>
          <a:xfrm>
            <a:off x="0" y="5163202"/>
            <a:ext cx="3855236" cy="5140315"/>
          </a:xfrm>
          <a:custGeom>
            <a:avLst/>
            <a:gdLst/>
            <a:ahLst/>
            <a:cxnLst/>
            <a:rect l="l" t="t" r="r" b="b"/>
            <a:pathLst>
              <a:path w="3855236" h="5140315">
                <a:moveTo>
                  <a:pt x="0" y="0"/>
                </a:moveTo>
                <a:lnTo>
                  <a:pt x="3855236" y="0"/>
                </a:lnTo>
                <a:lnTo>
                  <a:pt x="3855236" y="5140315"/>
                </a:lnTo>
                <a:lnTo>
                  <a:pt x="0" y="514031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5" name="Freeform 5"/>
          <p:cNvSpPr/>
          <p:nvPr/>
        </p:nvSpPr>
        <p:spPr>
          <a:xfrm>
            <a:off x="9229725" y="6370"/>
            <a:ext cx="3803890" cy="5063333"/>
          </a:xfrm>
          <a:custGeom>
            <a:avLst/>
            <a:gdLst/>
            <a:ahLst/>
            <a:cxnLst/>
            <a:rect l="l" t="t" r="r" b="b"/>
            <a:pathLst>
              <a:path w="3803890" h="5063333">
                <a:moveTo>
                  <a:pt x="0" y="0"/>
                </a:moveTo>
                <a:lnTo>
                  <a:pt x="3803890" y="0"/>
                </a:lnTo>
                <a:lnTo>
                  <a:pt x="3803890" y="5063333"/>
                </a:lnTo>
                <a:lnTo>
                  <a:pt x="0" y="506333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2859" r="-120101" b="-48164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Freeform 6"/>
          <p:cNvSpPr/>
          <p:nvPr/>
        </p:nvSpPr>
        <p:spPr>
          <a:xfrm>
            <a:off x="3940961" y="6614273"/>
            <a:ext cx="5203039" cy="3672727"/>
          </a:xfrm>
          <a:custGeom>
            <a:avLst/>
            <a:gdLst/>
            <a:ahLst/>
            <a:cxnLst/>
            <a:rect l="l" t="t" r="r" b="b"/>
            <a:pathLst>
              <a:path w="5203039" h="3672727">
                <a:moveTo>
                  <a:pt x="0" y="0"/>
                </a:moveTo>
                <a:lnTo>
                  <a:pt x="5203039" y="0"/>
                </a:lnTo>
                <a:lnTo>
                  <a:pt x="5203039" y="3672727"/>
                </a:lnTo>
                <a:lnTo>
                  <a:pt x="0" y="36727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125" b="-3125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7" name="Freeform 7"/>
          <p:cNvSpPr/>
          <p:nvPr/>
        </p:nvSpPr>
        <p:spPr>
          <a:xfrm>
            <a:off x="9229725" y="5163202"/>
            <a:ext cx="9058275" cy="5123798"/>
          </a:xfrm>
          <a:custGeom>
            <a:avLst/>
            <a:gdLst/>
            <a:ahLst/>
            <a:cxnLst/>
            <a:rect l="l" t="t" r="r" b="b"/>
            <a:pathLst>
              <a:path w="9058275" h="5123798">
                <a:moveTo>
                  <a:pt x="0" y="0"/>
                </a:moveTo>
                <a:lnTo>
                  <a:pt x="9058275" y="0"/>
                </a:lnTo>
                <a:lnTo>
                  <a:pt x="9058275" y="5123798"/>
                </a:lnTo>
                <a:lnTo>
                  <a:pt x="0" y="512379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2600" b="-29990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8" name="Freeform 8"/>
          <p:cNvSpPr/>
          <p:nvPr/>
        </p:nvSpPr>
        <p:spPr>
          <a:xfrm>
            <a:off x="18286" y="6370"/>
            <a:ext cx="3797500" cy="5063333"/>
          </a:xfrm>
          <a:custGeom>
            <a:avLst/>
            <a:gdLst/>
            <a:ahLst/>
            <a:cxnLst/>
            <a:rect l="l" t="t" r="r" b="b"/>
            <a:pathLst>
              <a:path w="3797500" h="5063333">
                <a:moveTo>
                  <a:pt x="0" y="0"/>
                </a:moveTo>
                <a:lnTo>
                  <a:pt x="3797500" y="0"/>
                </a:lnTo>
                <a:lnTo>
                  <a:pt x="3797500" y="5063333"/>
                </a:lnTo>
                <a:lnTo>
                  <a:pt x="0" y="506333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9" name="Freeform 9"/>
          <p:cNvSpPr/>
          <p:nvPr/>
        </p:nvSpPr>
        <p:spPr>
          <a:xfrm>
            <a:off x="13157440" y="6370"/>
            <a:ext cx="5130560" cy="5063333"/>
          </a:xfrm>
          <a:custGeom>
            <a:avLst/>
            <a:gdLst/>
            <a:ahLst/>
            <a:cxnLst/>
            <a:rect l="l" t="t" r="r" b="b"/>
            <a:pathLst>
              <a:path w="5130560" h="5063333">
                <a:moveTo>
                  <a:pt x="0" y="0"/>
                </a:moveTo>
                <a:lnTo>
                  <a:pt x="5130560" y="0"/>
                </a:lnTo>
                <a:lnTo>
                  <a:pt x="5130560" y="5063333"/>
                </a:lnTo>
                <a:lnTo>
                  <a:pt x="0" y="506333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742" t="-21196" b="-14910"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F1B472-CE3C-4A4C-D2F6-73B270586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A87B8B35-51DD-C96C-4FED-6DF6071E2ACC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69899FFE-C25A-9838-3D13-D0E9DFB3ED78}"/>
              </a:ext>
            </a:extLst>
          </p:cNvPr>
          <p:cNvSpPr/>
          <p:nvPr/>
        </p:nvSpPr>
        <p:spPr>
          <a:xfrm>
            <a:off x="2287605" y="4737016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EA1192AC-C51F-B856-C347-8CB5E92F6047}"/>
              </a:ext>
            </a:extLst>
          </p:cNvPr>
          <p:cNvGrpSpPr/>
          <p:nvPr/>
        </p:nvGrpSpPr>
        <p:grpSpPr>
          <a:xfrm>
            <a:off x="10907154" y="370855"/>
            <a:ext cx="8187479" cy="9916145"/>
            <a:chOff x="0" y="0"/>
            <a:chExt cx="1485588" cy="1799248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70259FA4-D0A5-CE24-2CBB-2D851091E13C}"/>
                </a:ext>
              </a:extLst>
            </p:cNvPr>
            <p:cNvSpPr/>
            <p:nvPr/>
          </p:nvSpPr>
          <p:spPr>
            <a:xfrm flipH="1">
              <a:off x="0" y="0"/>
              <a:ext cx="1485588" cy="1799248"/>
            </a:xfrm>
            <a:custGeom>
              <a:avLst/>
              <a:gdLst/>
              <a:ahLst/>
              <a:cxnLst/>
              <a:rect l="l" t="t" r="r" b="b"/>
              <a:pathLst>
                <a:path w="1485588" h="1799248">
                  <a:moveTo>
                    <a:pt x="1479914" y="0"/>
                  </a:moveTo>
                  <a:lnTo>
                    <a:pt x="5673" y="0"/>
                  </a:lnTo>
                  <a:cubicBezTo>
                    <a:pt x="4169" y="0"/>
                    <a:pt x="2726" y="598"/>
                    <a:pt x="1662" y="1662"/>
                  </a:cubicBezTo>
                  <a:cubicBezTo>
                    <a:pt x="598" y="2726"/>
                    <a:pt x="0" y="4169"/>
                    <a:pt x="0" y="5673"/>
                  </a:cubicBezTo>
                  <a:lnTo>
                    <a:pt x="0" y="1793574"/>
                  </a:lnTo>
                  <a:cubicBezTo>
                    <a:pt x="0" y="1795079"/>
                    <a:pt x="598" y="1796522"/>
                    <a:pt x="1662" y="1797586"/>
                  </a:cubicBezTo>
                  <a:cubicBezTo>
                    <a:pt x="2726" y="1798650"/>
                    <a:pt x="4169" y="1799248"/>
                    <a:pt x="5673" y="1799248"/>
                  </a:cubicBezTo>
                  <a:lnTo>
                    <a:pt x="1479914" y="1799248"/>
                  </a:lnTo>
                  <a:cubicBezTo>
                    <a:pt x="1481419" y="1799248"/>
                    <a:pt x="1482862" y="1798650"/>
                    <a:pt x="1483926" y="1797586"/>
                  </a:cubicBezTo>
                  <a:cubicBezTo>
                    <a:pt x="1484990" y="1796522"/>
                    <a:pt x="1485588" y="1795079"/>
                    <a:pt x="1485588" y="1793574"/>
                  </a:cubicBezTo>
                  <a:lnTo>
                    <a:pt x="1485588" y="5673"/>
                  </a:lnTo>
                  <a:cubicBezTo>
                    <a:pt x="1485588" y="4169"/>
                    <a:pt x="1484990" y="2726"/>
                    <a:pt x="1483926" y="1662"/>
                  </a:cubicBezTo>
                  <a:cubicBezTo>
                    <a:pt x="1482862" y="598"/>
                    <a:pt x="1481419" y="0"/>
                    <a:pt x="1479914" y="0"/>
                  </a:cubicBezTo>
                  <a:close/>
                </a:path>
              </a:pathLst>
            </a:custGeom>
            <a:blipFill>
              <a:blip r:embed="rId3"/>
              <a:stretch>
                <a:fillRect l="-4539" r="-15665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3A9D38EB-0537-0F3A-04EB-FFBD41653282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9CB71226-5877-D12D-84E7-0965543FD889}"/>
              </a:ext>
            </a:extLst>
          </p:cNvPr>
          <p:cNvSpPr txBox="1"/>
          <p:nvPr/>
        </p:nvSpPr>
        <p:spPr>
          <a:xfrm>
            <a:off x="636264" y="973218"/>
            <a:ext cx="11565254" cy="130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20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PETRO VENTER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0CDFAD68-0E5A-C1A4-574F-1CB4D27B7EFA}"/>
              </a:ext>
            </a:extLst>
          </p:cNvPr>
          <p:cNvSpPr txBox="1"/>
          <p:nvPr/>
        </p:nvSpPr>
        <p:spPr>
          <a:xfrm>
            <a:off x="636264" y="2187717"/>
            <a:ext cx="11565254" cy="22453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Highlights of Prof. Jeanine Marnewick's talk</a:t>
            </a:r>
          </a:p>
        </p:txBody>
      </p:sp>
    </p:spTree>
    <p:extLst>
      <p:ext uri="{BB962C8B-B14F-4D97-AF65-F5344CB8AC3E}">
        <p14:creationId xmlns:p14="http://schemas.microsoft.com/office/powerpoint/2010/main" val="28763092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740"/>
          <a:stretch/>
        </p:blipFill>
        <p:spPr>
          <a:xfrm>
            <a:off x="717753" y="2832"/>
            <a:ext cx="17205222" cy="10284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3462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803"/>
          <a:stretch/>
        </p:blipFill>
        <p:spPr>
          <a:xfrm>
            <a:off x="2743199" y="-232720"/>
            <a:ext cx="13234737" cy="10519721"/>
          </a:xfrm>
        </p:spPr>
      </p:pic>
    </p:spTree>
    <p:extLst>
      <p:ext uri="{BB962C8B-B14F-4D97-AF65-F5344CB8AC3E}">
        <p14:creationId xmlns:p14="http://schemas.microsoft.com/office/powerpoint/2010/main" val="16984564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05"/>
          <a:stretch/>
        </p:blipFill>
        <p:spPr>
          <a:xfrm>
            <a:off x="841098" y="240632"/>
            <a:ext cx="16798311" cy="10287000"/>
          </a:xfrm>
        </p:spPr>
      </p:pic>
    </p:spTree>
    <p:extLst>
      <p:ext uri="{BB962C8B-B14F-4D97-AF65-F5344CB8AC3E}">
        <p14:creationId xmlns:p14="http://schemas.microsoft.com/office/powerpoint/2010/main" val="31727681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349"/>
          <a:stretch/>
        </p:blipFill>
        <p:spPr>
          <a:xfrm>
            <a:off x="3585411" y="-218367"/>
            <a:ext cx="11854980" cy="10505367"/>
          </a:xfrm>
        </p:spPr>
      </p:pic>
    </p:spTree>
    <p:extLst>
      <p:ext uri="{BB962C8B-B14F-4D97-AF65-F5344CB8AC3E}">
        <p14:creationId xmlns:p14="http://schemas.microsoft.com/office/powerpoint/2010/main" val="15899433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1" t="-1403" r="351" b="49473"/>
          <a:stretch/>
        </p:blipFill>
        <p:spPr>
          <a:xfrm>
            <a:off x="2622886" y="1"/>
            <a:ext cx="13046513" cy="1015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517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7" t="35896" r="57" b="57"/>
          <a:stretch/>
        </p:blipFill>
        <p:spPr>
          <a:xfrm>
            <a:off x="4351334" y="1"/>
            <a:ext cx="11385971" cy="1071812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7762" r="6538" b="68421"/>
          <a:stretch/>
        </p:blipFill>
        <p:spPr>
          <a:xfrm rot="16200000">
            <a:off x="-2405163" y="3482135"/>
            <a:ext cx="9237947" cy="3753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196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" t="928" r="-985" b="43072"/>
          <a:stretch/>
        </p:blipFill>
        <p:spPr>
          <a:xfrm>
            <a:off x="2646946" y="-139716"/>
            <a:ext cx="13163771" cy="10426716"/>
          </a:xfrm>
        </p:spPr>
      </p:pic>
    </p:spTree>
    <p:extLst>
      <p:ext uri="{BB962C8B-B14F-4D97-AF65-F5344CB8AC3E}">
        <p14:creationId xmlns:p14="http://schemas.microsoft.com/office/powerpoint/2010/main" val="13883519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348"/>
          <a:stretch/>
        </p:blipFill>
        <p:spPr>
          <a:xfrm>
            <a:off x="866777" y="0"/>
            <a:ext cx="17421224" cy="10756230"/>
          </a:xfrm>
        </p:spPr>
      </p:pic>
    </p:spTree>
    <p:extLst>
      <p:ext uri="{BB962C8B-B14F-4D97-AF65-F5344CB8AC3E}">
        <p14:creationId xmlns:p14="http://schemas.microsoft.com/office/powerpoint/2010/main" val="33678546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34"/>
          <a:stretch/>
        </p:blipFill>
        <p:spPr>
          <a:xfrm>
            <a:off x="2959769" y="-329272"/>
            <a:ext cx="11996384" cy="10616273"/>
          </a:xfrm>
        </p:spPr>
      </p:pic>
    </p:spTree>
    <p:extLst>
      <p:ext uri="{BB962C8B-B14F-4D97-AF65-F5344CB8AC3E}">
        <p14:creationId xmlns:p14="http://schemas.microsoft.com/office/powerpoint/2010/main" val="26759271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92" b="1471"/>
          <a:stretch/>
        </p:blipFill>
        <p:spPr>
          <a:xfrm>
            <a:off x="410855" y="1419726"/>
            <a:ext cx="17877146" cy="8867274"/>
          </a:xfrm>
        </p:spPr>
      </p:pic>
    </p:spTree>
    <p:extLst>
      <p:ext uri="{BB962C8B-B14F-4D97-AF65-F5344CB8AC3E}">
        <p14:creationId xmlns:p14="http://schemas.microsoft.com/office/powerpoint/2010/main" val="16547043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8701" b="29040"/>
          <a:stretch/>
        </p:blipFill>
        <p:spPr>
          <a:xfrm>
            <a:off x="742178" y="1"/>
            <a:ext cx="16920180" cy="10118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4113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5" t="7522" r="335" b="8657"/>
          <a:stretch/>
        </p:blipFill>
        <p:spPr>
          <a:xfrm>
            <a:off x="4327811" y="1"/>
            <a:ext cx="8830251" cy="10469156"/>
          </a:xfrm>
        </p:spPr>
      </p:pic>
    </p:spTree>
    <p:extLst>
      <p:ext uri="{BB962C8B-B14F-4D97-AF65-F5344CB8AC3E}">
        <p14:creationId xmlns:p14="http://schemas.microsoft.com/office/powerpoint/2010/main" val="16885867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976"/>
          <a:stretch/>
        </p:blipFill>
        <p:spPr>
          <a:xfrm>
            <a:off x="4066674" y="-67443"/>
            <a:ext cx="10164033" cy="10354443"/>
          </a:xfrm>
        </p:spPr>
      </p:pic>
    </p:spTree>
    <p:extLst>
      <p:ext uri="{BB962C8B-B14F-4D97-AF65-F5344CB8AC3E}">
        <p14:creationId xmlns:p14="http://schemas.microsoft.com/office/powerpoint/2010/main" val="21224312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017"/>
          <a:stretch/>
        </p:blipFill>
        <p:spPr>
          <a:xfrm>
            <a:off x="171895" y="0"/>
            <a:ext cx="17833034" cy="68060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70"/>
          <a:stretch/>
        </p:blipFill>
        <p:spPr>
          <a:xfrm>
            <a:off x="171896" y="5579390"/>
            <a:ext cx="17833034" cy="470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105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16"/>
          <a:stretch/>
        </p:blipFill>
        <p:spPr>
          <a:xfrm>
            <a:off x="4279469" y="1"/>
            <a:ext cx="9320294" cy="10359707"/>
          </a:xfrm>
        </p:spPr>
      </p:pic>
    </p:spTree>
    <p:extLst>
      <p:ext uri="{BB962C8B-B14F-4D97-AF65-F5344CB8AC3E}">
        <p14:creationId xmlns:p14="http://schemas.microsoft.com/office/powerpoint/2010/main" val="14328765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497"/>
          <a:stretch/>
        </p:blipFill>
        <p:spPr>
          <a:xfrm>
            <a:off x="1" y="278969"/>
            <a:ext cx="16375826" cy="984478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9387" t="-553" r="18259" b="24972"/>
          <a:stretch/>
        </p:blipFill>
        <p:spPr>
          <a:xfrm>
            <a:off x="14702985" y="3487119"/>
            <a:ext cx="3345681" cy="635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3766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400" y="0"/>
            <a:ext cx="15430502" cy="10287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580CD6-7275-8359-9666-4EFDA6A2FF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8600" y="1775122"/>
            <a:ext cx="2209800" cy="405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2424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819"/>
          <a:stretch/>
        </p:blipFill>
        <p:spPr>
          <a:xfrm>
            <a:off x="3537284" y="6944"/>
            <a:ext cx="11580300" cy="10280057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0" b="63370"/>
          <a:stretch/>
        </p:blipFill>
        <p:spPr>
          <a:xfrm>
            <a:off x="3537284" y="69638"/>
            <a:ext cx="3344780" cy="5017172"/>
          </a:xfrm>
        </p:spPr>
      </p:pic>
    </p:spTree>
    <p:extLst>
      <p:ext uri="{BB962C8B-B14F-4D97-AF65-F5344CB8AC3E}">
        <p14:creationId xmlns:p14="http://schemas.microsoft.com/office/powerpoint/2010/main" val="28775876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41"/>
          <a:stretch/>
        </p:blipFill>
        <p:spPr>
          <a:xfrm>
            <a:off x="821777" y="180473"/>
            <a:ext cx="16694274" cy="10106528"/>
          </a:xfrm>
        </p:spPr>
      </p:pic>
    </p:spTree>
    <p:extLst>
      <p:ext uri="{BB962C8B-B14F-4D97-AF65-F5344CB8AC3E}">
        <p14:creationId xmlns:p14="http://schemas.microsoft.com/office/powerpoint/2010/main" val="18487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8C2A0742-B570-8196-3111-8C53E8D8CBB1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/>
          <p:cNvSpPr/>
          <p:nvPr/>
        </p:nvSpPr>
        <p:spPr>
          <a:xfrm>
            <a:off x="2287605" y="4737016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0284047" y="0"/>
            <a:ext cx="8493683" cy="10287000"/>
            <a:chOff x="0" y="0"/>
            <a:chExt cx="1485588" cy="17992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85588" cy="1799248"/>
            </a:xfrm>
            <a:custGeom>
              <a:avLst/>
              <a:gdLst/>
              <a:ahLst/>
              <a:cxnLst/>
              <a:rect l="l" t="t" r="r" b="b"/>
              <a:pathLst>
                <a:path w="1485588" h="1799248">
                  <a:moveTo>
                    <a:pt x="5469" y="0"/>
                  </a:moveTo>
                  <a:lnTo>
                    <a:pt x="1480119" y="0"/>
                  </a:lnTo>
                  <a:cubicBezTo>
                    <a:pt x="1481569" y="0"/>
                    <a:pt x="1482960" y="576"/>
                    <a:pt x="1483986" y="1602"/>
                  </a:cubicBezTo>
                  <a:cubicBezTo>
                    <a:pt x="1485011" y="2627"/>
                    <a:pt x="1485588" y="4018"/>
                    <a:pt x="1485588" y="5469"/>
                  </a:cubicBezTo>
                  <a:lnTo>
                    <a:pt x="1485588" y="1793779"/>
                  </a:lnTo>
                  <a:cubicBezTo>
                    <a:pt x="1485588" y="1795229"/>
                    <a:pt x="1485011" y="1796620"/>
                    <a:pt x="1483986" y="1797646"/>
                  </a:cubicBezTo>
                  <a:cubicBezTo>
                    <a:pt x="1482960" y="1798672"/>
                    <a:pt x="1481569" y="1799248"/>
                    <a:pt x="1480119" y="1799248"/>
                  </a:cubicBezTo>
                  <a:lnTo>
                    <a:pt x="5469" y="1799248"/>
                  </a:lnTo>
                  <a:cubicBezTo>
                    <a:pt x="4018" y="1799248"/>
                    <a:pt x="2627" y="1798672"/>
                    <a:pt x="1602" y="1797646"/>
                  </a:cubicBezTo>
                  <a:cubicBezTo>
                    <a:pt x="576" y="1796620"/>
                    <a:pt x="0" y="1795229"/>
                    <a:pt x="0" y="1793779"/>
                  </a:cubicBezTo>
                  <a:lnTo>
                    <a:pt x="0" y="5469"/>
                  </a:lnTo>
                  <a:cubicBezTo>
                    <a:pt x="0" y="4018"/>
                    <a:pt x="576" y="2627"/>
                    <a:pt x="1602" y="1602"/>
                  </a:cubicBezTo>
                  <a:cubicBezTo>
                    <a:pt x="2627" y="576"/>
                    <a:pt x="4018" y="0"/>
                    <a:pt x="5469" y="0"/>
                  </a:cubicBezTo>
                  <a:close/>
                </a:path>
              </a:pathLst>
            </a:custGeom>
            <a:blipFill>
              <a:blip r:embed="rId3"/>
              <a:stretch>
                <a:fillRect l="-12908" t="-31619" r="-22241" b="-17166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36264" y="973218"/>
            <a:ext cx="11565254" cy="130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ZANDRIA STEYN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6264" y="2187717"/>
            <a:ext cx="11565254" cy="2311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11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>
                <a:ln>
                  <a:noFill/>
                </a:ln>
                <a:solidFill>
                  <a:srgbClr val="911A14"/>
                </a:solidFill>
                <a:effectLst/>
                <a:uLnTx/>
                <a:uFillTx/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Events &amp; Sales Administration Manager</a:t>
            </a:r>
          </a:p>
        </p:txBody>
      </p:sp>
    </p:spTree>
    <p:extLst>
      <p:ext uri="{BB962C8B-B14F-4D97-AF65-F5344CB8AC3E}">
        <p14:creationId xmlns:p14="http://schemas.microsoft.com/office/powerpoint/2010/main" val="30477797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D0B04-B058-8853-2B79-9F54DECD3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>
            <a:extLst>
              <a:ext uri="{FF2B5EF4-FFF2-40B4-BE49-F238E27FC236}">
                <a16:creationId xmlns:a16="http://schemas.microsoft.com/office/drawing/2014/main" id="{326A1F4A-E0C3-1645-7AC7-8EBCCED1BDAC}"/>
              </a:ext>
            </a:extLst>
          </p:cNvPr>
          <p:cNvSpPr/>
          <p:nvPr/>
        </p:nvSpPr>
        <p:spPr>
          <a:xfrm>
            <a:off x="0" y="-7620"/>
            <a:ext cx="10100784" cy="10294620"/>
          </a:xfrm>
          <a:custGeom>
            <a:avLst/>
            <a:gdLst/>
            <a:ahLst/>
            <a:cxnLst/>
            <a:rect l="l" t="t" r="r" b="b"/>
            <a:pathLst>
              <a:path w="8087083" h="8229600">
                <a:moveTo>
                  <a:pt x="0" y="0"/>
                </a:moveTo>
                <a:lnTo>
                  <a:pt x="8087082" y="0"/>
                </a:lnTo>
                <a:lnTo>
                  <a:pt x="808708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9BD3A95-3D11-D13A-2EFF-8F91CAC83676}"/>
              </a:ext>
            </a:extLst>
          </p:cNvPr>
          <p:cNvGrpSpPr/>
          <p:nvPr/>
        </p:nvGrpSpPr>
        <p:grpSpPr>
          <a:xfrm>
            <a:off x="9930582" y="1124567"/>
            <a:ext cx="8534400" cy="7856220"/>
            <a:chOff x="10576560" y="2781300"/>
            <a:chExt cx="6835140" cy="6275716"/>
          </a:xfrm>
        </p:grpSpPr>
        <p:pic>
          <p:nvPicPr>
            <p:cNvPr id="13" name="Picture 12" descr="A green circle with white border&#10;&#10;AI-generated content may be incorrect.">
              <a:extLst>
                <a:ext uri="{FF2B5EF4-FFF2-40B4-BE49-F238E27FC236}">
                  <a16:creationId xmlns:a16="http://schemas.microsoft.com/office/drawing/2014/main" id="{42CB7865-E961-456D-0ACB-87632F2518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42935" y="2781300"/>
              <a:ext cx="6275716" cy="6275716"/>
            </a:xfrm>
            <a:prstGeom prst="rect">
              <a:avLst/>
            </a:prstGeom>
          </p:spPr>
        </p:pic>
        <p:sp>
          <p:nvSpPr>
            <p:cNvPr id="11" name="TextBox 5">
              <a:extLst>
                <a:ext uri="{FF2B5EF4-FFF2-40B4-BE49-F238E27FC236}">
                  <a16:creationId xmlns:a16="http://schemas.microsoft.com/office/drawing/2014/main" id="{6C8CDB35-57CC-0DB2-B74F-51C5E6C782CD}"/>
                </a:ext>
              </a:extLst>
            </p:cNvPr>
            <p:cNvSpPr txBox="1"/>
            <p:nvPr/>
          </p:nvSpPr>
          <p:spPr>
            <a:xfrm>
              <a:off x="10576560" y="5138739"/>
              <a:ext cx="6835140" cy="162266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PERSONAL 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SALES</a:t>
              </a:r>
            </a:p>
          </p:txBody>
        </p:sp>
      </p:grpSp>
      <p:sp>
        <p:nvSpPr>
          <p:cNvPr id="2" name="TextBox 5">
            <a:extLst>
              <a:ext uri="{FF2B5EF4-FFF2-40B4-BE49-F238E27FC236}">
                <a16:creationId xmlns:a16="http://schemas.microsoft.com/office/drawing/2014/main" id="{0AF4E3DE-50F9-2D91-FAA6-E577CADE39D1}"/>
              </a:ext>
            </a:extLst>
          </p:cNvPr>
          <p:cNvSpPr txBox="1"/>
          <p:nvPr/>
        </p:nvSpPr>
        <p:spPr>
          <a:xfrm>
            <a:off x="3442626" y="419100"/>
            <a:ext cx="6835140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99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ntonModDisp BL" panose="02000603090000020004" pitchFamily="50" charset="0"/>
                <a:ea typeface="Oswald Bold"/>
                <a:cs typeface="Helvetica" panose="020B0604020202020204" pitchFamily="34" charset="0"/>
                <a:sym typeface="Oswald Bold"/>
              </a:rPr>
              <a:t>QUARTERLY REWARDS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09BBD-B150-1D6C-9B5A-230706260C9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68668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61F11A-4C61-1E7C-AB23-1DEB8B89F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EDCBCE7E-121D-6E43-1DA9-829C12AF7081}"/>
              </a:ext>
            </a:extLst>
          </p:cNvPr>
          <p:cNvSpPr/>
          <p:nvPr/>
        </p:nvSpPr>
        <p:spPr>
          <a:xfrm>
            <a:off x="-18409" y="-7620"/>
            <a:ext cx="9772010" cy="10294620"/>
          </a:xfrm>
          <a:custGeom>
            <a:avLst/>
            <a:gdLst/>
            <a:ahLst/>
            <a:cxnLst/>
            <a:rect l="l" t="t" r="r" b="b"/>
            <a:pathLst>
              <a:path w="4267835" h="4260886">
                <a:moveTo>
                  <a:pt x="0" y="0"/>
                </a:moveTo>
                <a:lnTo>
                  <a:pt x="4267835" y="0"/>
                </a:lnTo>
                <a:lnTo>
                  <a:pt x="4267835" y="4260887"/>
                </a:lnTo>
                <a:lnTo>
                  <a:pt x="0" y="42608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4DAB99D-C83E-1F67-9390-17454C86A1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6A61F9B4-7E06-7037-3D6C-C4399291F02F}"/>
              </a:ext>
            </a:extLst>
          </p:cNvPr>
          <p:cNvGrpSpPr/>
          <p:nvPr/>
        </p:nvGrpSpPr>
        <p:grpSpPr>
          <a:xfrm>
            <a:off x="9448800" y="1374070"/>
            <a:ext cx="8694807" cy="8694807"/>
            <a:chOff x="9593193" y="2402889"/>
            <a:chExt cx="8694807" cy="8694807"/>
          </a:xfrm>
        </p:grpSpPr>
        <p:pic>
          <p:nvPicPr>
            <p:cNvPr id="17" name="Picture 16" descr="A pink circle with black background&#10;&#10;AI-generated content may be incorrect.">
              <a:extLst>
                <a:ext uri="{FF2B5EF4-FFF2-40B4-BE49-F238E27FC236}">
                  <a16:creationId xmlns:a16="http://schemas.microsoft.com/office/drawing/2014/main" id="{B360E901-43C0-B95E-7526-047ECFF646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93193" y="2402889"/>
              <a:ext cx="8694807" cy="8694807"/>
            </a:xfrm>
            <a:prstGeom prst="rect">
              <a:avLst/>
            </a:prstGeom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86932F0-6AE5-C715-3716-A90EECF26694}"/>
                </a:ext>
              </a:extLst>
            </p:cNvPr>
            <p:cNvSpPr/>
            <p:nvPr/>
          </p:nvSpPr>
          <p:spPr>
            <a:xfrm>
              <a:off x="10039648" y="2806863"/>
              <a:ext cx="7772400" cy="7886858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BL" panose="02000603090000020004" pitchFamily="50" charset="0"/>
                <a:ea typeface="+mn-ea"/>
                <a:cs typeface="+mn-cs"/>
              </a:endParaRPr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22632807-BAA2-E9E8-2BF7-03A72F786936}"/>
                </a:ext>
              </a:extLst>
            </p:cNvPr>
            <p:cNvGrpSpPr/>
            <p:nvPr/>
          </p:nvGrpSpPr>
          <p:grpSpPr>
            <a:xfrm>
              <a:off x="10074428" y="4144703"/>
              <a:ext cx="7772400" cy="6777775"/>
              <a:chOff x="10074428" y="4144703"/>
              <a:chExt cx="7772400" cy="6777775"/>
            </a:xfrm>
          </p:grpSpPr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4D7FC724-947A-6047-858D-930A3D3C5F6E}"/>
                  </a:ext>
                </a:extLst>
              </p:cNvPr>
              <p:cNvSpPr txBox="1"/>
              <p:nvPr/>
            </p:nvSpPr>
            <p:spPr>
              <a:xfrm>
                <a:off x="10074428" y="5290167"/>
                <a:ext cx="7772400" cy="56323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Top Personal Sellers</a:t>
                </a:r>
                <a:r>
                  <a:rPr kumimoji="0" lang="en-ZA" sz="4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in Rand-growth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January to March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2025 vs 2026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  <a:endParaRPr kumimoji="0" lang="en-ZA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Minimum R 80 000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previous year for the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3</a:t>
                </a:r>
                <a:r>
                  <a:rPr lang="en-ZA" sz="4000" b="1" dirty="0">
                    <a:solidFill>
                      <a:prstClr val="black"/>
                    </a:solidFill>
                    <a:latin typeface="Helvetica" pitchFamily="2" charset="0"/>
                    <a:ea typeface="STHupo" panose="020B0503020204020204" pitchFamily="2" charset="-122"/>
                  </a:rPr>
                  <a:t> months</a:t>
                </a:r>
                <a:endParaRPr kumimoji="0" lang="en-ZA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4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STHupo" panose="020B0503020204020204" pitchFamily="2" charset="-122"/>
                  <a:cs typeface="+mn-cs"/>
                </a:endParaRPr>
              </a:p>
            </p:txBody>
          </p:sp>
          <p:sp>
            <p:nvSpPr>
              <p:cNvPr id="28" name="TextBox 5">
                <a:extLst>
                  <a:ext uri="{FF2B5EF4-FFF2-40B4-BE49-F238E27FC236}">
                    <a16:creationId xmlns:a16="http://schemas.microsoft.com/office/drawing/2014/main" id="{75A67CE2-9C71-4FE4-411A-A74A55FD7BE4}"/>
                  </a:ext>
                </a:extLst>
              </p:cNvPr>
              <p:cNvSpPr txBox="1"/>
              <p:nvPr/>
            </p:nvSpPr>
            <p:spPr>
              <a:xfrm>
                <a:off x="10569726" y="4144703"/>
                <a:ext cx="6781800" cy="110799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ctr" defTabSz="91449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200" b="1" i="0" u="none" strike="noStrike" kern="1200" cap="none" spc="99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entonModDisp BL" panose="02000603090000020004" pitchFamily="50" charset="0"/>
                    <a:ea typeface="Oswald Bold"/>
                    <a:cs typeface="Oswald Bold"/>
                    <a:sym typeface="Oswald Bold"/>
                  </a:rPr>
                  <a:t>CRITERIA</a:t>
                </a:r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F97AEEE-70AE-379B-2A56-F80CCC9A25AD}"/>
              </a:ext>
            </a:extLst>
          </p:cNvPr>
          <p:cNvGrpSpPr/>
          <p:nvPr/>
        </p:nvGrpSpPr>
        <p:grpSpPr>
          <a:xfrm>
            <a:off x="7254668" y="30480"/>
            <a:ext cx="4800600" cy="4312920"/>
            <a:chOff x="8420387" y="308068"/>
            <a:chExt cx="4800600" cy="4312920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CF99831-2828-CE37-0C10-EF98EC71E2B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46239" y="308068"/>
              <a:ext cx="4312920" cy="4312920"/>
            </a:xfrm>
            <a:prstGeom prst="rect">
              <a:avLst/>
            </a:prstGeom>
          </p:spPr>
        </p:pic>
        <p:sp>
          <p:nvSpPr>
            <p:cNvPr id="32" name="TextBox 5">
              <a:extLst>
                <a:ext uri="{FF2B5EF4-FFF2-40B4-BE49-F238E27FC236}">
                  <a16:creationId xmlns:a16="http://schemas.microsoft.com/office/drawing/2014/main" id="{01E89715-AFE4-EDC4-9433-066C6827DEC1}"/>
                </a:ext>
              </a:extLst>
            </p:cNvPr>
            <p:cNvSpPr txBox="1"/>
            <p:nvPr/>
          </p:nvSpPr>
          <p:spPr>
            <a:xfrm>
              <a:off x="8420387" y="2023319"/>
              <a:ext cx="4800600" cy="9848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PERSONAL SALES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277976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7C7E1-6974-11A0-81E3-9C4C278EE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DC34D80-CDBF-4F80-EA9E-120FAE750154}"/>
              </a:ext>
            </a:extLst>
          </p:cNvPr>
          <p:cNvSpPr txBox="1"/>
          <p:nvPr/>
        </p:nvSpPr>
        <p:spPr>
          <a:xfrm>
            <a:off x="243173" y="2283485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ALETTA STEYN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83 895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104 283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R 20 388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pt-BR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p/m : R 6 796</a:t>
            </a:r>
            <a:endParaRPr kumimoji="0" lang="en-US" sz="4200" b="1" i="1" u="none" strike="noStrike" kern="1200" cap="none" spc="0" normalizeH="0" baseline="0" noProof="0" dirty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B76992-BCCC-79CB-C5FF-4DD5ECDC90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A2FAD25-ED9F-C7BE-C683-000899436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7" r="6557"/>
          <a:stretch/>
        </p:blipFill>
        <p:spPr bwMode="auto">
          <a:xfrm>
            <a:off x="8434175" y="523316"/>
            <a:ext cx="9201587" cy="9020734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A870F94D-C503-D210-0211-DEE466BB7BFE}"/>
              </a:ext>
            </a:extLst>
          </p:cNvPr>
          <p:cNvSpPr/>
          <p:nvPr/>
        </p:nvSpPr>
        <p:spPr>
          <a:xfrm>
            <a:off x="8434175" y="334790"/>
            <a:ext cx="9042170" cy="9323904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A478A78-8F97-CF2B-36DE-C3D2DA644A28}"/>
              </a:ext>
            </a:extLst>
          </p:cNvPr>
          <p:cNvSpPr/>
          <p:nvPr/>
        </p:nvSpPr>
        <p:spPr>
          <a:xfrm>
            <a:off x="8922865" y="583104"/>
            <a:ext cx="8103297" cy="9205948"/>
          </a:xfrm>
          <a:prstGeom prst="ellipse">
            <a:avLst/>
          </a:prstGeom>
          <a:noFill/>
          <a:ln w="76200">
            <a:solidFill>
              <a:srgbClr val="F5C0B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2E13C5D-3240-4ABA-199D-DC1888934302}"/>
              </a:ext>
            </a:extLst>
          </p:cNvPr>
          <p:cNvSpPr/>
          <p:nvPr/>
        </p:nvSpPr>
        <p:spPr>
          <a:xfrm>
            <a:off x="8652543" y="392957"/>
            <a:ext cx="8673001" cy="9205948"/>
          </a:xfrm>
          <a:prstGeom prst="ellipse">
            <a:avLst/>
          </a:prstGeom>
          <a:noFill/>
          <a:ln w="76200">
            <a:solidFill>
              <a:srgbClr val="BC2F5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54DC2FD-8F60-206D-7DB5-A469DDB41A65}"/>
              </a:ext>
            </a:extLst>
          </p:cNvPr>
          <p:cNvGrpSpPr/>
          <p:nvPr/>
        </p:nvGrpSpPr>
        <p:grpSpPr>
          <a:xfrm>
            <a:off x="5351714" y="5493362"/>
            <a:ext cx="4168311" cy="4278485"/>
            <a:chOff x="2712394" y="4142423"/>
            <a:chExt cx="2691355" cy="2510942"/>
          </a:xfrm>
        </p:grpSpPr>
        <p:sp>
          <p:nvSpPr>
            <p:cNvPr id="21" name="Star: 10 Points 20">
              <a:extLst>
                <a:ext uri="{FF2B5EF4-FFF2-40B4-BE49-F238E27FC236}">
                  <a16:creationId xmlns:a16="http://schemas.microsoft.com/office/drawing/2014/main" id="{E9F46388-6AFD-BA32-3E37-38AB2185F459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R6 000</a:t>
              </a:r>
              <a:endParaRPr kumimoji="0" lang="en-ZA" sz="27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22" name="Picture 21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507352C6-0364-4FAF-E59C-D54512C263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5DAD3F5-8EF7-BF3A-8913-E03C58EC1D06}"/>
              </a:ext>
            </a:extLst>
          </p:cNvPr>
          <p:cNvSpPr txBox="1"/>
          <p:nvPr/>
        </p:nvSpPr>
        <p:spPr>
          <a:xfrm>
            <a:off x="205075" y="2"/>
            <a:ext cx="12390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8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PERSONAL SALES</a:t>
            </a:r>
            <a:endParaRPr kumimoji="0" lang="en-ZA" sz="8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9053A6-5956-DE45-AD88-88BA4D918F92}"/>
              </a:ext>
            </a:extLst>
          </p:cNvPr>
          <p:cNvSpPr txBox="1"/>
          <p:nvPr/>
        </p:nvSpPr>
        <p:spPr>
          <a:xfrm>
            <a:off x="205073" y="1269581"/>
            <a:ext cx="8552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3</a:t>
            </a:r>
            <a:r>
              <a:rPr kumimoji="0" lang="en-US" sz="5400" b="1" i="0" u="none" strike="noStrike" kern="1200" cap="none" spc="0" normalizeH="0" baseline="3000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RD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 dirty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052471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CE80B9-6E5B-6BB1-0CCB-6EDDEB686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F91AA09-29F6-B7B1-AC93-28D58200BCAE}"/>
              </a:ext>
            </a:extLst>
          </p:cNvPr>
          <p:cNvSpPr txBox="1"/>
          <p:nvPr/>
        </p:nvSpPr>
        <p:spPr>
          <a:xfrm>
            <a:off x="243173" y="2283485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FRANSIE DU PLESSIS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136 248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163 540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R 27 292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p/m : R 9 097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06ED0A-8C48-7195-A46F-71C8081ED03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4AE06AC-5290-0595-E3F6-E56EA29550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" b="3333"/>
          <a:stretch/>
        </p:blipFill>
        <p:spPr bwMode="auto">
          <a:xfrm>
            <a:off x="8434175" y="654084"/>
            <a:ext cx="9201587" cy="8889965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F6E218B1-96ED-72C7-3C4E-FB6A89D04D29}"/>
              </a:ext>
            </a:extLst>
          </p:cNvPr>
          <p:cNvSpPr/>
          <p:nvPr/>
        </p:nvSpPr>
        <p:spPr>
          <a:xfrm>
            <a:off x="8434175" y="334790"/>
            <a:ext cx="9042170" cy="9323904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5E41CD8-504E-3493-BDD0-FDDC4E878D42}"/>
              </a:ext>
            </a:extLst>
          </p:cNvPr>
          <p:cNvSpPr/>
          <p:nvPr/>
        </p:nvSpPr>
        <p:spPr>
          <a:xfrm>
            <a:off x="8922865" y="583104"/>
            <a:ext cx="8103297" cy="9205948"/>
          </a:xfrm>
          <a:prstGeom prst="ellipse">
            <a:avLst/>
          </a:prstGeom>
          <a:noFill/>
          <a:ln w="76200">
            <a:solidFill>
              <a:srgbClr val="F5C0B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333FA9F-78D4-4CA6-BD27-617B029A8670}"/>
              </a:ext>
            </a:extLst>
          </p:cNvPr>
          <p:cNvSpPr/>
          <p:nvPr/>
        </p:nvSpPr>
        <p:spPr>
          <a:xfrm>
            <a:off x="8652543" y="392957"/>
            <a:ext cx="8673001" cy="9205948"/>
          </a:xfrm>
          <a:prstGeom prst="ellipse">
            <a:avLst/>
          </a:prstGeom>
          <a:noFill/>
          <a:ln w="76200">
            <a:solidFill>
              <a:srgbClr val="BC2F5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462BE55-4181-CF5A-1F3B-252698233772}"/>
              </a:ext>
            </a:extLst>
          </p:cNvPr>
          <p:cNvGrpSpPr/>
          <p:nvPr/>
        </p:nvGrpSpPr>
        <p:grpSpPr>
          <a:xfrm>
            <a:off x="5351714" y="5493362"/>
            <a:ext cx="4168311" cy="4278485"/>
            <a:chOff x="2712394" y="4142423"/>
            <a:chExt cx="2691355" cy="2510942"/>
          </a:xfrm>
        </p:grpSpPr>
        <p:sp>
          <p:nvSpPr>
            <p:cNvPr id="21" name="Star: 10 Points 20">
              <a:extLst>
                <a:ext uri="{FF2B5EF4-FFF2-40B4-BE49-F238E27FC236}">
                  <a16:creationId xmlns:a16="http://schemas.microsoft.com/office/drawing/2014/main" id="{15068A10-EF35-E4AA-3AB2-272864CFD0C7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R8 000</a:t>
              </a:r>
              <a:endParaRPr kumimoji="0" lang="en-ZA" sz="27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22" name="Picture 21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AB4B2877-238E-50AC-C58B-D3CB8A32492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B6B3B97-08E4-F255-F9A9-750F4506FE2C}"/>
              </a:ext>
            </a:extLst>
          </p:cNvPr>
          <p:cNvSpPr txBox="1"/>
          <p:nvPr/>
        </p:nvSpPr>
        <p:spPr>
          <a:xfrm>
            <a:off x="205075" y="2"/>
            <a:ext cx="12390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8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PERSONAL SALES</a:t>
            </a:r>
            <a:endParaRPr kumimoji="0" lang="en-ZA" sz="8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EAE287-3FED-71AF-D2E6-CE4A37044A48}"/>
              </a:ext>
            </a:extLst>
          </p:cNvPr>
          <p:cNvSpPr txBox="1"/>
          <p:nvPr/>
        </p:nvSpPr>
        <p:spPr>
          <a:xfrm>
            <a:off x="205073" y="1269581"/>
            <a:ext cx="8552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2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ND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86566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7C7E1-6974-11A0-81E3-9C4C278EE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DC34D80-CDBF-4F80-EA9E-120FAE750154}"/>
              </a:ext>
            </a:extLst>
          </p:cNvPr>
          <p:cNvSpPr txBox="1"/>
          <p:nvPr/>
        </p:nvSpPr>
        <p:spPr>
          <a:xfrm>
            <a:off x="264067" y="2273505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ANNEMARIE CRONJE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215 108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274 319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R 59 211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p/m : R 19 737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B76992-BCCC-79CB-C5FF-4DD5ECDC90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A2FAD25-ED9F-C7BE-C683-000899436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48" b="11948"/>
          <a:stretch/>
        </p:blipFill>
        <p:spPr bwMode="auto">
          <a:xfrm>
            <a:off x="8305800" y="654084"/>
            <a:ext cx="9201587" cy="8889965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A870F94D-C503-D210-0211-DEE466BB7BFE}"/>
              </a:ext>
            </a:extLst>
          </p:cNvPr>
          <p:cNvSpPr/>
          <p:nvPr/>
        </p:nvSpPr>
        <p:spPr>
          <a:xfrm>
            <a:off x="8048692" y="334790"/>
            <a:ext cx="9554589" cy="9323904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A478A78-8F97-CF2B-36DE-C3D2DA644A28}"/>
              </a:ext>
            </a:extLst>
          </p:cNvPr>
          <p:cNvSpPr/>
          <p:nvPr/>
        </p:nvSpPr>
        <p:spPr>
          <a:xfrm>
            <a:off x="8218098" y="583104"/>
            <a:ext cx="9554589" cy="9205948"/>
          </a:xfrm>
          <a:prstGeom prst="ellipse">
            <a:avLst/>
          </a:prstGeom>
          <a:noFill/>
          <a:ln w="76200">
            <a:solidFill>
              <a:srgbClr val="F5C0B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2E13C5D-3240-4ABA-199D-DC1888934302}"/>
              </a:ext>
            </a:extLst>
          </p:cNvPr>
          <p:cNvSpPr/>
          <p:nvPr/>
        </p:nvSpPr>
        <p:spPr>
          <a:xfrm>
            <a:off x="8306548" y="392957"/>
            <a:ext cx="9086913" cy="9205948"/>
          </a:xfrm>
          <a:prstGeom prst="ellipse">
            <a:avLst/>
          </a:prstGeom>
          <a:noFill/>
          <a:ln w="76200">
            <a:solidFill>
              <a:srgbClr val="BC2F5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54DC2FD-8F60-206D-7DB5-A469DDB41A65}"/>
              </a:ext>
            </a:extLst>
          </p:cNvPr>
          <p:cNvGrpSpPr/>
          <p:nvPr/>
        </p:nvGrpSpPr>
        <p:grpSpPr>
          <a:xfrm>
            <a:off x="5351714" y="5493362"/>
            <a:ext cx="4168311" cy="4278485"/>
            <a:chOff x="2712394" y="4142423"/>
            <a:chExt cx="2691355" cy="2510942"/>
          </a:xfrm>
        </p:grpSpPr>
        <p:sp>
          <p:nvSpPr>
            <p:cNvPr id="21" name="Star: 10 Points 20">
              <a:extLst>
                <a:ext uri="{FF2B5EF4-FFF2-40B4-BE49-F238E27FC236}">
                  <a16:creationId xmlns:a16="http://schemas.microsoft.com/office/drawing/2014/main" id="{E9F46388-6AFD-BA32-3E37-38AB2185F459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R10 000</a:t>
              </a:r>
              <a:endParaRPr kumimoji="0" lang="en-ZA" sz="27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22" name="Picture 21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507352C6-0364-4FAF-E59C-D54512C263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97718E4-0399-5BF4-87DE-D7D4A9B57337}"/>
              </a:ext>
            </a:extLst>
          </p:cNvPr>
          <p:cNvSpPr txBox="1"/>
          <p:nvPr/>
        </p:nvSpPr>
        <p:spPr>
          <a:xfrm>
            <a:off x="205075" y="2"/>
            <a:ext cx="12390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8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PERSONAL SALES</a:t>
            </a:r>
            <a:endParaRPr kumimoji="0" lang="en-ZA" sz="8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501028-E991-6702-768A-AB3904491F38}"/>
              </a:ext>
            </a:extLst>
          </p:cNvPr>
          <p:cNvSpPr txBox="1"/>
          <p:nvPr/>
        </p:nvSpPr>
        <p:spPr>
          <a:xfrm>
            <a:off x="264067" y="1240084"/>
            <a:ext cx="8552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WINNER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68436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895EB-3288-B15F-CF56-6E3546A23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2">
            <a:extLst>
              <a:ext uri="{FF2B5EF4-FFF2-40B4-BE49-F238E27FC236}">
                <a16:creationId xmlns:a16="http://schemas.microsoft.com/office/drawing/2014/main" id="{4F6AD36B-C8CE-0673-C2EE-49EED7298394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5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212B1BDA-E360-825A-898F-A781EC585D2E}"/>
              </a:ext>
            </a:extLst>
          </p:cNvPr>
          <p:cNvGrpSpPr/>
          <p:nvPr/>
        </p:nvGrpSpPr>
        <p:grpSpPr>
          <a:xfrm>
            <a:off x="11663091" y="6016"/>
            <a:ext cx="6624908" cy="10302014"/>
            <a:chOff x="0" y="0"/>
            <a:chExt cx="2408296" cy="2713288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108CF4F4-9737-CA1A-5F99-F7445745EEF5}"/>
                </a:ext>
              </a:extLst>
            </p:cNvPr>
            <p:cNvSpPr/>
            <p:nvPr/>
          </p:nvSpPr>
          <p:spPr>
            <a:xfrm>
              <a:off x="0" y="0"/>
              <a:ext cx="2408296" cy="2713287"/>
            </a:xfrm>
            <a:custGeom>
              <a:avLst/>
              <a:gdLst/>
              <a:ahLst/>
              <a:cxnLst/>
              <a:rect l="l" t="t" r="r" b="b"/>
              <a:pathLst>
                <a:path w="2408296" h="2713287">
                  <a:moveTo>
                    <a:pt x="0" y="0"/>
                  </a:moveTo>
                  <a:lnTo>
                    <a:pt x="2408296" y="0"/>
                  </a:lnTo>
                  <a:lnTo>
                    <a:pt x="2408296" y="2713287"/>
                  </a:lnTo>
                  <a:lnTo>
                    <a:pt x="0" y="2713287"/>
                  </a:lnTo>
                  <a:close/>
                </a:path>
              </a:pathLst>
            </a:custGeom>
            <a:solidFill>
              <a:srgbClr val="36573B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CC3EF23-7E50-E03E-EAA3-4596B738FFA7}"/>
                </a:ext>
              </a:extLst>
            </p:cNvPr>
            <p:cNvSpPr txBox="1"/>
            <p:nvPr/>
          </p:nvSpPr>
          <p:spPr>
            <a:xfrm>
              <a:off x="0" y="-47625"/>
              <a:ext cx="2408296" cy="27609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78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67C7766-2280-1B0B-A76F-7E159FBE452B}"/>
              </a:ext>
            </a:extLst>
          </p:cNvPr>
          <p:cNvSpPr txBox="1"/>
          <p:nvPr/>
        </p:nvSpPr>
        <p:spPr>
          <a:xfrm>
            <a:off x="331697" y="3444050"/>
            <a:ext cx="10903832" cy="32451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31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BentonModDisp 2 Bold"/>
                <a:cs typeface="BentonModDisp 2 Bold"/>
                <a:sym typeface="BentonModDisp 2 Bold"/>
              </a:rPr>
              <a:t>ANNEMARIE CRONJE</a:t>
            </a:r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D308E2BB-429D-4402-C0FB-854A3C518D76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pic>
        <p:nvPicPr>
          <p:cNvPr id="9" name="WhatsApp Video 2026-05-11 at 08.13.52">
            <a:hlinkClick r:id="" action="ppaction://media"/>
            <a:extLst>
              <a:ext uri="{FF2B5EF4-FFF2-40B4-BE49-F238E27FC236}">
                <a16:creationId xmlns:a16="http://schemas.microsoft.com/office/drawing/2014/main" id="{BEDA31A2-104D-C3AB-274D-B9657549BB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091652" y="9300"/>
            <a:ext cx="5767786" cy="1025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73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3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8E48C985-989C-140C-80C1-E7B659959563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AutoShape 2"/>
          <p:cNvSpPr/>
          <p:nvPr/>
        </p:nvSpPr>
        <p:spPr>
          <a:xfrm>
            <a:off x="2287605" y="3671661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ZA"/>
          </a:p>
        </p:txBody>
      </p:sp>
      <p:grpSp>
        <p:nvGrpSpPr>
          <p:cNvPr id="3" name="Group 3"/>
          <p:cNvGrpSpPr/>
          <p:nvPr/>
        </p:nvGrpSpPr>
        <p:grpSpPr>
          <a:xfrm>
            <a:off x="12470478" y="0"/>
            <a:ext cx="5858753" cy="10287000"/>
            <a:chOff x="0" y="0"/>
            <a:chExt cx="1024725" cy="1799248"/>
          </a:xfrm>
        </p:grpSpPr>
        <p:sp>
          <p:nvSpPr>
            <p:cNvPr id="4" name="Freeform 4"/>
            <p:cNvSpPr/>
            <p:nvPr/>
          </p:nvSpPr>
          <p:spPr>
            <a:xfrm flipH="1">
              <a:off x="0" y="0"/>
              <a:ext cx="1024725" cy="1799248"/>
            </a:xfrm>
            <a:custGeom>
              <a:avLst/>
              <a:gdLst/>
              <a:ahLst/>
              <a:cxnLst/>
              <a:rect l="l" t="t" r="r" b="b"/>
              <a:pathLst>
                <a:path w="1024725" h="1799248">
                  <a:moveTo>
                    <a:pt x="1016797" y="0"/>
                  </a:moveTo>
                  <a:lnTo>
                    <a:pt x="7929" y="0"/>
                  </a:lnTo>
                  <a:cubicBezTo>
                    <a:pt x="3550" y="0"/>
                    <a:pt x="0" y="3550"/>
                    <a:pt x="0" y="7929"/>
                  </a:cubicBezTo>
                  <a:lnTo>
                    <a:pt x="0" y="1791319"/>
                  </a:lnTo>
                  <a:cubicBezTo>
                    <a:pt x="0" y="1795698"/>
                    <a:pt x="3550" y="1799248"/>
                    <a:pt x="7929" y="1799248"/>
                  </a:cubicBezTo>
                  <a:lnTo>
                    <a:pt x="1016797" y="1799248"/>
                  </a:lnTo>
                  <a:cubicBezTo>
                    <a:pt x="1021176" y="1799248"/>
                    <a:pt x="1024725" y="1795698"/>
                    <a:pt x="1024725" y="1791319"/>
                  </a:cubicBezTo>
                  <a:lnTo>
                    <a:pt x="1024725" y="7929"/>
                  </a:lnTo>
                  <a:cubicBezTo>
                    <a:pt x="1024725" y="3550"/>
                    <a:pt x="1021176" y="0"/>
                    <a:pt x="1016797" y="0"/>
                  </a:cubicBezTo>
                  <a:close/>
                </a:path>
              </a:pathLst>
            </a:custGeom>
            <a:blipFill>
              <a:blip r:embed="rId3"/>
              <a:stretch>
                <a:fillRect l="-78607" t="-12943" r="-74484" b="-31200"/>
              </a:stretch>
            </a:blipFill>
          </p:spPr>
          <p:txBody>
            <a:bodyPr/>
            <a:lstStyle/>
            <a:p>
              <a:endParaRPr lang="en-ZA"/>
            </a:p>
          </p:txBody>
        </p:sp>
      </p:grpSp>
      <p:sp>
        <p:nvSpPr>
          <p:cNvPr id="5" name="Freeform 5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6" name="TextBox 6"/>
          <p:cNvSpPr txBox="1"/>
          <p:nvPr/>
        </p:nvSpPr>
        <p:spPr>
          <a:xfrm>
            <a:off x="636264" y="963693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321"/>
              </a:lnSpc>
            </a:pPr>
            <a:r>
              <a:rPr lang="en-US" sz="9600" b="1" dirty="0">
                <a:solidFill>
                  <a:srgbClr val="36573B"/>
                </a:solidFill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RENETTE JOSLING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6264" y="2178192"/>
            <a:ext cx="11509191" cy="1164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12"/>
              </a:lnSpc>
              <a:spcBef>
                <a:spcPct val="0"/>
              </a:spcBef>
            </a:pPr>
            <a:r>
              <a:rPr lang="en-US" sz="6600" dirty="0">
                <a:solidFill>
                  <a:srgbClr val="911A14"/>
                </a:solidFill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Sales Manager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25B7D-DE9B-AD5A-EBDF-764293C94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>
            <a:extLst>
              <a:ext uri="{FF2B5EF4-FFF2-40B4-BE49-F238E27FC236}">
                <a16:creationId xmlns:a16="http://schemas.microsoft.com/office/drawing/2014/main" id="{D1956974-605F-B055-9FA6-D1F318584AE3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4" name="Group 3">
            <a:extLst>
              <a:ext uri="{FF2B5EF4-FFF2-40B4-BE49-F238E27FC236}">
                <a16:creationId xmlns:a16="http://schemas.microsoft.com/office/drawing/2014/main" id="{74BC7E62-3AC2-122A-289D-1FE06114E059}"/>
              </a:ext>
            </a:extLst>
          </p:cNvPr>
          <p:cNvGrpSpPr/>
          <p:nvPr/>
        </p:nvGrpSpPr>
        <p:grpSpPr>
          <a:xfrm>
            <a:off x="1854563" y="5271046"/>
            <a:ext cx="14578873" cy="1232941"/>
            <a:chOff x="-3240545" y="1844066"/>
            <a:chExt cx="18037946" cy="1643871"/>
          </a:xfrm>
        </p:grpSpPr>
        <p:sp>
          <p:nvSpPr>
            <p:cNvPr id="16" name="AutoShape 5">
              <a:extLst>
                <a:ext uri="{FF2B5EF4-FFF2-40B4-BE49-F238E27FC236}">
                  <a16:creationId xmlns:a16="http://schemas.microsoft.com/office/drawing/2014/main" id="{08C87E7E-E985-2B6E-097B-2ED8B3D4C6D1}"/>
                </a:ext>
              </a:extLst>
            </p:cNvPr>
            <p:cNvSpPr/>
            <p:nvPr/>
          </p:nvSpPr>
          <p:spPr>
            <a:xfrm>
              <a:off x="1418511" y="3487937"/>
              <a:ext cx="8875824" cy="0"/>
            </a:xfrm>
            <a:prstGeom prst="line">
              <a:avLst/>
            </a:prstGeom>
            <a:ln w="32441" cap="flat">
              <a:solidFill>
                <a:srgbClr val="F04A29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ntonModDisp BL" panose="02000603090000020004" pitchFamily="50" charset="0"/>
              </a:endParaRPr>
            </a:p>
          </p:txBody>
        </p:sp>
        <p:sp>
          <p:nvSpPr>
            <p:cNvPr id="17" name="TextBox 6">
              <a:extLst>
                <a:ext uri="{FF2B5EF4-FFF2-40B4-BE49-F238E27FC236}">
                  <a16:creationId xmlns:a16="http://schemas.microsoft.com/office/drawing/2014/main" id="{B31451FC-E5EC-D9AD-30E4-4811FC52D018}"/>
                </a:ext>
              </a:extLst>
            </p:cNvPr>
            <p:cNvSpPr txBox="1"/>
            <p:nvPr/>
          </p:nvSpPr>
          <p:spPr>
            <a:xfrm>
              <a:off x="-3240545" y="1844066"/>
              <a:ext cx="18037946" cy="134272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55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109" i="0" u="none" strike="noStrike" kern="1200" cap="none" spc="0" normalizeH="0" baseline="0" noProof="0" dirty="0">
                  <a:ln>
                    <a:noFill/>
                  </a:ln>
                  <a:solidFill>
                    <a:srgbClr val="36573B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BentonModDisp 1 Bold"/>
                  <a:cs typeface="BentonModDisp 1 Bold"/>
                  <a:sym typeface="BentonModDisp 1 Bold"/>
                </a:rPr>
                <a:t>Videos of our skin care users and their age</a:t>
              </a:r>
            </a:p>
          </p:txBody>
        </p:sp>
      </p:grpSp>
      <p:sp>
        <p:nvSpPr>
          <p:cNvPr id="13" name="Freeform 5">
            <a:extLst>
              <a:ext uri="{FF2B5EF4-FFF2-40B4-BE49-F238E27FC236}">
                <a16:creationId xmlns:a16="http://schemas.microsoft.com/office/drawing/2014/main" id="{BC1EADD1-D6B9-38EB-2B78-9D0E635B36CC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9AAAA3-FEEA-E630-6D99-27056F6E68D0}"/>
              </a:ext>
            </a:extLst>
          </p:cNvPr>
          <p:cNvSpPr txBox="1"/>
          <p:nvPr/>
        </p:nvSpPr>
        <p:spPr>
          <a:xfrm>
            <a:off x="3987133" y="3783011"/>
            <a:ext cx="10439806" cy="1723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70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1" b="1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BentonModDisp 1 Bold"/>
                <a:cs typeface="BentonModDisp 1 Bold"/>
                <a:sym typeface="BentonModDisp 1 Bold"/>
              </a:rPr>
              <a:t>TESTIMONIALS</a:t>
            </a:r>
          </a:p>
        </p:txBody>
      </p:sp>
    </p:spTree>
    <p:extLst>
      <p:ext uri="{BB962C8B-B14F-4D97-AF65-F5344CB8AC3E}">
        <p14:creationId xmlns:p14="http://schemas.microsoft.com/office/powerpoint/2010/main" val="24061731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895EB-3288-B15F-CF56-6E3546A23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2">
            <a:extLst>
              <a:ext uri="{FF2B5EF4-FFF2-40B4-BE49-F238E27FC236}">
                <a16:creationId xmlns:a16="http://schemas.microsoft.com/office/drawing/2014/main" id="{4F6AD36B-C8CE-0673-C2EE-49EED7298394}"/>
              </a:ext>
            </a:extLst>
          </p:cNvPr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5"/>
            <a:stretch>
              <a:fillRect l="-17363" r="-1736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212B1BDA-E360-825A-898F-A781EC585D2E}"/>
              </a:ext>
            </a:extLst>
          </p:cNvPr>
          <p:cNvGrpSpPr/>
          <p:nvPr/>
        </p:nvGrpSpPr>
        <p:grpSpPr>
          <a:xfrm>
            <a:off x="11663091" y="6016"/>
            <a:ext cx="6624908" cy="10302014"/>
            <a:chOff x="0" y="0"/>
            <a:chExt cx="2408296" cy="2713288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108CF4F4-9737-CA1A-5F99-F7445745EEF5}"/>
                </a:ext>
              </a:extLst>
            </p:cNvPr>
            <p:cNvSpPr/>
            <p:nvPr/>
          </p:nvSpPr>
          <p:spPr>
            <a:xfrm>
              <a:off x="0" y="0"/>
              <a:ext cx="2408296" cy="2713287"/>
            </a:xfrm>
            <a:custGeom>
              <a:avLst/>
              <a:gdLst/>
              <a:ahLst/>
              <a:cxnLst/>
              <a:rect l="l" t="t" r="r" b="b"/>
              <a:pathLst>
                <a:path w="2408296" h="2713287">
                  <a:moveTo>
                    <a:pt x="0" y="0"/>
                  </a:moveTo>
                  <a:lnTo>
                    <a:pt x="2408296" y="0"/>
                  </a:lnTo>
                  <a:lnTo>
                    <a:pt x="2408296" y="2713287"/>
                  </a:lnTo>
                  <a:lnTo>
                    <a:pt x="0" y="2713287"/>
                  </a:lnTo>
                  <a:close/>
                </a:path>
              </a:pathLst>
            </a:custGeom>
            <a:solidFill>
              <a:srgbClr val="36573B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CC3EF23-7E50-E03E-EAA3-4596B738FFA7}"/>
                </a:ext>
              </a:extLst>
            </p:cNvPr>
            <p:cNvSpPr txBox="1"/>
            <p:nvPr/>
          </p:nvSpPr>
          <p:spPr>
            <a:xfrm>
              <a:off x="0" y="-47625"/>
              <a:ext cx="2408296" cy="27609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78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67C7766-2280-1B0B-A76F-7E159FBE452B}"/>
              </a:ext>
            </a:extLst>
          </p:cNvPr>
          <p:cNvSpPr txBox="1"/>
          <p:nvPr/>
        </p:nvSpPr>
        <p:spPr>
          <a:xfrm>
            <a:off x="331697" y="3444050"/>
            <a:ext cx="10903832" cy="32451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31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BentonModDisp 2 Bold"/>
                <a:cs typeface="BentonModDisp 2 Bold"/>
                <a:sym typeface="BentonModDisp 2 Bold"/>
              </a:rPr>
              <a:t>Lasandra Kaldenberg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408EF88A-F76D-D55F-CC3E-2F912798EA36}"/>
              </a:ext>
            </a:extLst>
          </p:cNvPr>
          <p:cNvSpPr txBox="1"/>
          <p:nvPr/>
        </p:nvSpPr>
        <p:spPr>
          <a:xfrm>
            <a:off x="331696" y="6685482"/>
            <a:ext cx="10903832" cy="9075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>
                <a:ln>
                  <a:noFill/>
                </a:ln>
                <a:solidFill>
                  <a:srgbClr val="931A14"/>
                </a:solidFill>
                <a:effectLst/>
                <a:uLnTx/>
                <a:uFillTx/>
                <a:latin typeface="BentonModDisp 1"/>
                <a:ea typeface="BentonModDisp 1"/>
                <a:cs typeface="BentonModDisp 1"/>
                <a:sym typeface="BentonModDisp 1"/>
              </a:rPr>
              <a:t>Age 66</a:t>
            </a:r>
          </a:p>
        </p:txBody>
      </p:sp>
      <p:pic>
        <p:nvPicPr>
          <p:cNvPr id="7" name="Lasandra Kalendberg - Skin Care Testimonial">
            <a:hlinkClick r:id="" action="ppaction://media"/>
            <a:extLst>
              <a:ext uri="{FF2B5EF4-FFF2-40B4-BE49-F238E27FC236}">
                <a16:creationId xmlns:a16="http://schemas.microsoft.com/office/drawing/2014/main" id="{59F70237-C1AA-3E88-920B-52B403D0E8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78896" y="1"/>
            <a:ext cx="5781541" cy="10280984"/>
          </a:xfrm>
          <a:prstGeom prst="rect">
            <a:avLst/>
          </a:prstGeom>
        </p:spPr>
      </p:pic>
      <p:sp>
        <p:nvSpPr>
          <p:cNvPr id="8" name="Freeform 5">
            <a:extLst>
              <a:ext uri="{FF2B5EF4-FFF2-40B4-BE49-F238E27FC236}">
                <a16:creationId xmlns:a16="http://schemas.microsoft.com/office/drawing/2014/main" id="{D308E2BB-429D-4402-C0FB-854A3C518D76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93071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2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6200" t="-96949" b="-78487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0" y="1"/>
            <a:ext cx="18288000" cy="10287000"/>
            <a:chOff x="0" y="0"/>
            <a:chExt cx="4816593" cy="26918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2691846"/>
            </a:xfrm>
            <a:custGeom>
              <a:avLst/>
              <a:gdLst/>
              <a:ahLst/>
              <a:cxnLst/>
              <a:rect l="l" t="t" r="r" b="b"/>
              <a:pathLst>
                <a:path w="4816592" h="2691846">
                  <a:moveTo>
                    <a:pt x="0" y="0"/>
                  </a:moveTo>
                  <a:lnTo>
                    <a:pt x="4816592" y="0"/>
                  </a:lnTo>
                  <a:lnTo>
                    <a:pt x="4816592" y="2691846"/>
                  </a:lnTo>
                  <a:lnTo>
                    <a:pt x="0" y="2691846"/>
                  </a:lnTo>
                  <a:close/>
                </a:path>
              </a:pathLst>
            </a:custGeom>
            <a:solidFill>
              <a:srgbClr val="36573B">
                <a:alpha val="58824"/>
              </a:srgbClr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27299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99275" y="545648"/>
            <a:ext cx="17289450" cy="1971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999" b="1" i="0" u="none" strike="noStrike" kern="1200" cap="none" spc="-199" normalizeH="0" baseline="0" noProof="0" dirty="0">
                <a:ln>
                  <a:noFill/>
                </a:ln>
                <a:solidFill>
                  <a:srgbClr val="FAF7FA"/>
                </a:solidFill>
                <a:effectLst/>
                <a:uLnTx/>
                <a:uFillTx/>
                <a:latin typeface="BentonModDisp BL" panose="02000603090000020004" pitchFamily="50" charset="0"/>
                <a:ea typeface="Laguna Bold"/>
                <a:cs typeface="Laguna Bold"/>
                <a:sym typeface="Laguna Bold"/>
              </a:rPr>
              <a:t>SKIN CARE</a:t>
            </a:r>
            <a:r>
              <a:rPr kumimoji="0" lang="en-US" sz="9999" b="0" i="0" u="none" strike="noStrike" kern="1200" cap="none" spc="-199" normalizeH="0" baseline="0" noProof="0" dirty="0">
                <a:ln>
                  <a:noFill/>
                </a:ln>
                <a:solidFill>
                  <a:srgbClr val="FAF7FA"/>
                </a:solidFill>
                <a:effectLst/>
                <a:uLnTx/>
                <a:uFillTx/>
                <a:latin typeface="BentonModDisp BL" panose="02000603090000020004" pitchFamily="50" charset="0"/>
                <a:ea typeface="Laguna"/>
                <a:cs typeface="Laguna"/>
                <a:sym typeface="Laguna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ts val="584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499" b="0" i="0" u="none" strike="noStrike" kern="1200" cap="none" spc="-129" normalizeH="0" baseline="0" noProof="0" dirty="0">
                <a:ln>
                  <a:noFill/>
                </a:ln>
                <a:solidFill>
                  <a:srgbClr val="FAF7FA"/>
                </a:solidFill>
                <a:effectLst/>
                <a:uLnTx/>
                <a:uFillTx/>
                <a:latin typeface="Gotham" pitchFamily="50" charset="0"/>
                <a:ea typeface="Laguna"/>
                <a:cs typeface="Gotham" pitchFamily="50" charset="0"/>
                <a:sym typeface="Laguna"/>
              </a:rPr>
              <a:t>PANEL TALK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56930" y="9258300"/>
            <a:ext cx="10410601" cy="0"/>
          </a:xfrm>
          <a:prstGeom prst="line">
            <a:avLst/>
          </a:prstGeom>
          <a:ln w="38100" cap="flat">
            <a:solidFill>
              <a:srgbClr val="FAF7FA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081577E-39F7-9ED8-1D76-343CE9813022}"/>
              </a:ext>
            </a:extLst>
          </p:cNvPr>
          <p:cNvGrpSpPr/>
          <p:nvPr/>
        </p:nvGrpSpPr>
        <p:grpSpPr>
          <a:xfrm>
            <a:off x="316362" y="2455118"/>
            <a:ext cx="3922599" cy="6141809"/>
            <a:chOff x="316362" y="2455118"/>
            <a:chExt cx="3922599" cy="6141809"/>
          </a:xfrm>
        </p:grpSpPr>
        <p:grpSp>
          <p:nvGrpSpPr>
            <p:cNvPr id="6" name="Group 6"/>
            <p:cNvGrpSpPr/>
            <p:nvPr/>
          </p:nvGrpSpPr>
          <p:grpSpPr>
            <a:xfrm>
              <a:off x="316362" y="2455118"/>
              <a:ext cx="3922599" cy="5038725"/>
              <a:chOff x="0" y="0"/>
              <a:chExt cx="306340" cy="39350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306340" cy="393505"/>
              </a:xfrm>
              <a:custGeom>
                <a:avLst/>
                <a:gdLst/>
                <a:ahLst/>
                <a:cxnLst/>
                <a:rect l="l" t="t" r="r" b="b"/>
                <a:pathLst>
                  <a:path w="306340" h="393505">
                    <a:moveTo>
                      <a:pt x="74999" y="0"/>
                    </a:moveTo>
                    <a:lnTo>
                      <a:pt x="231341" y="0"/>
                    </a:lnTo>
                    <a:cubicBezTo>
                      <a:pt x="272762" y="0"/>
                      <a:pt x="306340" y="33578"/>
                      <a:pt x="306340" y="74999"/>
                    </a:cubicBezTo>
                    <a:lnTo>
                      <a:pt x="306340" y="318506"/>
                    </a:lnTo>
                    <a:cubicBezTo>
                      <a:pt x="306340" y="359927"/>
                      <a:pt x="272762" y="393505"/>
                      <a:pt x="231341" y="393505"/>
                    </a:cubicBezTo>
                    <a:lnTo>
                      <a:pt x="74999" y="393505"/>
                    </a:lnTo>
                    <a:cubicBezTo>
                      <a:pt x="33578" y="393505"/>
                      <a:pt x="0" y="359927"/>
                      <a:pt x="0" y="318506"/>
                    </a:cubicBezTo>
                    <a:lnTo>
                      <a:pt x="0" y="74999"/>
                    </a:lnTo>
                    <a:cubicBezTo>
                      <a:pt x="0" y="33578"/>
                      <a:pt x="33578" y="0"/>
                      <a:pt x="74999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 l="-3304" r="-3304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316362" y="7634309"/>
              <a:ext cx="3922599" cy="9626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383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947" b="1" i="0" u="none" strike="noStrike" kern="1200" cap="none" spc="0" normalizeH="0" baseline="0" noProof="0" dirty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 Bold"/>
                  <a:cs typeface="Gotham" pitchFamily="50" charset="0"/>
                  <a:sym typeface="Montserrat Bold"/>
                </a:rPr>
                <a:t>Adele Dercksen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3831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947" b="0" i="0" u="none" strike="noStrike" kern="1200" cap="none" spc="0" normalizeH="0" baseline="0" noProof="0" dirty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"/>
                  <a:cs typeface="Gotham" pitchFamily="50" charset="0"/>
                  <a:sym typeface="Montserrat"/>
                </a:rPr>
                <a:t>Ruby Director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F6CE1EE-3948-E047-D408-E1993FB2F393}"/>
              </a:ext>
            </a:extLst>
          </p:cNvPr>
          <p:cNvGrpSpPr/>
          <p:nvPr/>
        </p:nvGrpSpPr>
        <p:grpSpPr>
          <a:xfrm>
            <a:off x="4362787" y="2455118"/>
            <a:ext cx="3922599" cy="6167695"/>
            <a:chOff x="4362787" y="2455118"/>
            <a:chExt cx="3922599" cy="6167695"/>
          </a:xfrm>
        </p:grpSpPr>
        <p:grpSp>
          <p:nvGrpSpPr>
            <p:cNvPr id="8" name="Group 8"/>
            <p:cNvGrpSpPr/>
            <p:nvPr/>
          </p:nvGrpSpPr>
          <p:grpSpPr>
            <a:xfrm>
              <a:off x="4362787" y="2455118"/>
              <a:ext cx="3922599" cy="5038725"/>
              <a:chOff x="0" y="0"/>
              <a:chExt cx="306340" cy="393505"/>
            </a:xfrm>
          </p:grpSpPr>
          <p:sp>
            <p:nvSpPr>
              <p:cNvPr id="9" name="Freeform 9"/>
              <p:cNvSpPr/>
              <p:nvPr/>
            </p:nvSpPr>
            <p:spPr>
              <a:xfrm flipH="1">
                <a:off x="0" y="0"/>
                <a:ext cx="306340" cy="393505"/>
              </a:xfrm>
              <a:custGeom>
                <a:avLst/>
                <a:gdLst/>
                <a:ahLst/>
                <a:cxnLst/>
                <a:rect l="l" t="t" r="r" b="b"/>
                <a:pathLst>
                  <a:path w="306340" h="393505">
                    <a:moveTo>
                      <a:pt x="231341" y="0"/>
                    </a:moveTo>
                    <a:lnTo>
                      <a:pt x="74999" y="0"/>
                    </a:lnTo>
                    <a:cubicBezTo>
                      <a:pt x="33578" y="0"/>
                      <a:pt x="0" y="33578"/>
                      <a:pt x="0" y="74999"/>
                    </a:cubicBezTo>
                    <a:lnTo>
                      <a:pt x="0" y="318506"/>
                    </a:lnTo>
                    <a:cubicBezTo>
                      <a:pt x="0" y="359927"/>
                      <a:pt x="33578" y="393505"/>
                      <a:pt x="74999" y="393505"/>
                    </a:cubicBezTo>
                    <a:lnTo>
                      <a:pt x="231341" y="393505"/>
                    </a:lnTo>
                    <a:cubicBezTo>
                      <a:pt x="272762" y="393505"/>
                      <a:pt x="306340" y="359927"/>
                      <a:pt x="306340" y="318506"/>
                    </a:cubicBezTo>
                    <a:lnTo>
                      <a:pt x="306340" y="74999"/>
                    </a:lnTo>
                    <a:cubicBezTo>
                      <a:pt x="306340" y="33578"/>
                      <a:pt x="272762" y="0"/>
                      <a:pt x="231341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6219" r="-6219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4362787" y="7631388"/>
              <a:ext cx="3922599" cy="991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39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045" b="1" i="0" u="none" strike="noStrike" kern="1200" cap="none" spc="0" normalizeH="0" baseline="0" noProof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 Bold"/>
                  <a:cs typeface="Gotham" pitchFamily="50" charset="0"/>
                  <a:sym typeface="Montserrat Bold"/>
                </a:rPr>
                <a:t>Belinda Fourie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39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045" b="0" i="0" u="none" strike="noStrike" kern="1200" cap="none" spc="0" normalizeH="0" baseline="0" noProof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"/>
                  <a:cs typeface="Gotham" pitchFamily="50" charset="0"/>
                  <a:sym typeface="Montserrat"/>
                </a:rPr>
                <a:t>Ruby Director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8633025-790C-03B1-7E0D-78FE096E2525}"/>
              </a:ext>
            </a:extLst>
          </p:cNvPr>
          <p:cNvGrpSpPr/>
          <p:nvPr/>
        </p:nvGrpSpPr>
        <p:grpSpPr>
          <a:xfrm>
            <a:off x="8192534" y="2455118"/>
            <a:ext cx="4355954" cy="6138286"/>
            <a:chOff x="8192534" y="2455118"/>
            <a:chExt cx="4355954" cy="6138286"/>
          </a:xfrm>
        </p:grpSpPr>
        <p:grpSp>
          <p:nvGrpSpPr>
            <p:cNvPr id="10" name="Group 10"/>
            <p:cNvGrpSpPr/>
            <p:nvPr/>
          </p:nvGrpSpPr>
          <p:grpSpPr>
            <a:xfrm>
              <a:off x="8409211" y="2455118"/>
              <a:ext cx="3922599" cy="5038725"/>
              <a:chOff x="0" y="0"/>
              <a:chExt cx="306340" cy="393505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06340" cy="393505"/>
              </a:xfrm>
              <a:custGeom>
                <a:avLst/>
                <a:gdLst/>
                <a:ahLst/>
                <a:cxnLst/>
                <a:rect l="l" t="t" r="r" b="b"/>
                <a:pathLst>
                  <a:path w="306340" h="393505">
                    <a:moveTo>
                      <a:pt x="74999" y="0"/>
                    </a:moveTo>
                    <a:lnTo>
                      <a:pt x="231341" y="0"/>
                    </a:lnTo>
                    <a:cubicBezTo>
                      <a:pt x="272762" y="0"/>
                      <a:pt x="306340" y="33578"/>
                      <a:pt x="306340" y="74999"/>
                    </a:cubicBezTo>
                    <a:lnTo>
                      <a:pt x="306340" y="318506"/>
                    </a:lnTo>
                    <a:cubicBezTo>
                      <a:pt x="306340" y="359927"/>
                      <a:pt x="272762" y="393505"/>
                      <a:pt x="231341" y="393505"/>
                    </a:cubicBezTo>
                    <a:lnTo>
                      <a:pt x="74999" y="393505"/>
                    </a:lnTo>
                    <a:cubicBezTo>
                      <a:pt x="33578" y="393505"/>
                      <a:pt x="0" y="359927"/>
                      <a:pt x="0" y="318506"/>
                    </a:cubicBezTo>
                    <a:lnTo>
                      <a:pt x="0" y="74999"/>
                    </a:lnTo>
                    <a:cubicBezTo>
                      <a:pt x="0" y="33578"/>
                      <a:pt x="33578" y="0"/>
                      <a:pt x="74999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14159" r="-14159"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ZA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8192534" y="7631090"/>
              <a:ext cx="4355954" cy="962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38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971" b="1" i="0" u="none" strike="noStrike" kern="1200" cap="none" spc="0" normalizeH="0" baseline="0" noProof="0" dirty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 Bold"/>
                  <a:cs typeface="Gotham" pitchFamily="50" charset="0"/>
                  <a:sym typeface="Montserrat Bold"/>
                </a:rPr>
                <a:t>Marianne Germishuys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3862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971" b="0" i="0" u="none" strike="noStrike" kern="1200" cap="none" spc="0" normalizeH="0" baseline="0" noProof="0" dirty="0">
                  <a:ln>
                    <a:noFill/>
                  </a:ln>
                  <a:solidFill>
                    <a:srgbClr val="FAF7FA"/>
                  </a:solidFill>
                  <a:effectLst/>
                  <a:uLnTx/>
                  <a:uFillTx/>
                  <a:latin typeface="Gotham" pitchFamily="50" charset="0"/>
                  <a:ea typeface="Montserrat"/>
                  <a:cs typeface="Gotham" pitchFamily="50" charset="0"/>
                  <a:sym typeface="Montserrat"/>
                </a:rPr>
                <a:t>Ruby Director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65FEDD6-1726-25FB-8E53-2777DCBEF141}"/>
              </a:ext>
            </a:extLst>
          </p:cNvPr>
          <p:cNvGrpSpPr/>
          <p:nvPr/>
        </p:nvGrpSpPr>
        <p:grpSpPr>
          <a:xfrm>
            <a:off x="12502921" y="336098"/>
            <a:ext cx="5785079" cy="8769205"/>
            <a:chOff x="12502921" y="336098"/>
            <a:chExt cx="5785079" cy="8769205"/>
          </a:xfrm>
        </p:grpSpPr>
        <p:sp>
          <p:nvSpPr>
            <p:cNvPr id="13" name="Freeform 13"/>
            <p:cNvSpPr/>
            <p:nvPr/>
          </p:nvSpPr>
          <p:spPr>
            <a:xfrm>
              <a:off x="12502921" y="336098"/>
              <a:ext cx="5785079" cy="7430194"/>
            </a:xfrm>
            <a:custGeom>
              <a:avLst/>
              <a:gdLst/>
              <a:ahLst/>
              <a:cxnLst/>
              <a:rect l="l" t="t" r="r" b="b"/>
              <a:pathLst>
                <a:path w="5785079" h="7430194">
                  <a:moveTo>
                    <a:pt x="0" y="0"/>
                  </a:moveTo>
                  <a:lnTo>
                    <a:pt x="5785079" y="0"/>
                  </a:lnTo>
                  <a:lnTo>
                    <a:pt x="5785079" y="7430194"/>
                  </a:lnTo>
                  <a:lnTo>
                    <a:pt x="0" y="74301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896" t="-5722" r="-8920" b="-24947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2502921" y="7850747"/>
              <a:ext cx="5785079" cy="1254556"/>
              <a:chOff x="0" y="0"/>
              <a:chExt cx="7713439" cy="1672741"/>
            </a:xfrm>
          </p:grpSpPr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7713439" cy="87455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5437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182" b="1" i="0" u="none" strike="noStrike" kern="1200" cap="none" spc="0" normalizeH="0" baseline="0" noProof="0">
                    <a:ln>
                      <a:noFill/>
                    </a:ln>
                    <a:solidFill>
                      <a:srgbClr val="FAF7FA"/>
                    </a:solidFill>
                    <a:effectLst/>
                    <a:uLnTx/>
                    <a:uFillTx/>
                    <a:latin typeface="Gotham" pitchFamily="50" charset="0"/>
                    <a:ea typeface="Montserrat Bold"/>
                    <a:cs typeface="Gotham" pitchFamily="50" charset="0"/>
                    <a:sym typeface="Montserrat Bold"/>
                  </a:rPr>
                  <a:t>Irma Viljoen</a:t>
                </a: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798184"/>
                <a:ext cx="7713439" cy="87455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5437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182" b="0" i="0" u="none" strike="noStrike" kern="1200" cap="none" spc="0" normalizeH="0" baseline="0" noProof="0">
                    <a:ln>
                      <a:noFill/>
                    </a:ln>
                    <a:solidFill>
                      <a:srgbClr val="FAF7FA"/>
                    </a:solidFill>
                    <a:effectLst/>
                    <a:uLnTx/>
                    <a:uFillTx/>
                    <a:latin typeface="Gotham" pitchFamily="50" charset="0"/>
                    <a:ea typeface="Montserrat"/>
                    <a:cs typeface="Gotham" pitchFamily="50" charset="0"/>
                    <a:sym typeface="Montserrat"/>
                  </a:rPr>
                  <a:t>Ruby Director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74EFC7-364C-45BE-B523-05E8A70A9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ADE1B590-ABB3-D914-7CA0-51F428D2AB35}"/>
              </a:ext>
            </a:extLst>
          </p:cNvPr>
          <p:cNvSpPr/>
          <p:nvPr/>
        </p:nvSpPr>
        <p:spPr>
          <a:xfrm>
            <a:off x="2287605" y="4737016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934F2F9F-D36E-A648-C42E-6D7AB6DF49E7}"/>
              </a:ext>
            </a:extLst>
          </p:cNvPr>
          <p:cNvGrpSpPr/>
          <p:nvPr/>
        </p:nvGrpSpPr>
        <p:grpSpPr>
          <a:xfrm>
            <a:off x="10284047" y="0"/>
            <a:ext cx="8493683" cy="10287000"/>
            <a:chOff x="0" y="0"/>
            <a:chExt cx="1485588" cy="1799248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10839536-9349-2EDE-3B43-D4AFD809FA83}"/>
                </a:ext>
              </a:extLst>
            </p:cNvPr>
            <p:cNvSpPr/>
            <p:nvPr/>
          </p:nvSpPr>
          <p:spPr>
            <a:xfrm>
              <a:off x="0" y="0"/>
              <a:ext cx="1485588" cy="1799248"/>
            </a:xfrm>
            <a:custGeom>
              <a:avLst/>
              <a:gdLst/>
              <a:ahLst/>
              <a:cxnLst/>
              <a:rect l="l" t="t" r="r" b="b"/>
              <a:pathLst>
                <a:path w="1485588" h="1799248">
                  <a:moveTo>
                    <a:pt x="5469" y="0"/>
                  </a:moveTo>
                  <a:lnTo>
                    <a:pt x="1480119" y="0"/>
                  </a:lnTo>
                  <a:cubicBezTo>
                    <a:pt x="1481569" y="0"/>
                    <a:pt x="1482960" y="576"/>
                    <a:pt x="1483986" y="1602"/>
                  </a:cubicBezTo>
                  <a:cubicBezTo>
                    <a:pt x="1485011" y="2627"/>
                    <a:pt x="1485588" y="4018"/>
                    <a:pt x="1485588" y="5469"/>
                  </a:cubicBezTo>
                  <a:lnTo>
                    <a:pt x="1485588" y="1793779"/>
                  </a:lnTo>
                  <a:cubicBezTo>
                    <a:pt x="1485588" y="1795229"/>
                    <a:pt x="1485011" y="1796620"/>
                    <a:pt x="1483986" y="1797646"/>
                  </a:cubicBezTo>
                  <a:cubicBezTo>
                    <a:pt x="1482960" y="1798672"/>
                    <a:pt x="1481569" y="1799248"/>
                    <a:pt x="1480119" y="1799248"/>
                  </a:cubicBezTo>
                  <a:lnTo>
                    <a:pt x="5469" y="1799248"/>
                  </a:lnTo>
                  <a:cubicBezTo>
                    <a:pt x="4018" y="1799248"/>
                    <a:pt x="2627" y="1798672"/>
                    <a:pt x="1602" y="1797646"/>
                  </a:cubicBezTo>
                  <a:cubicBezTo>
                    <a:pt x="576" y="1796620"/>
                    <a:pt x="0" y="1795229"/>
                    <a:pt x="0" y="1793779"/>
                  </a:cubicBezTo>
                  <a:lnTo>
                    <a:pt x="0" y="5469"/>
                  </a:lnTo>
                  <a:cubicBezTo>
                    <a:pt x="0" y="4018"/>
                    <a:pt x="576" y="2627"/>
                    <a:pt x="1602" y="1602"/>
                  </a:cubicBezTo>
                  <a:cubicBezTo>
                    <a:pt x="2627" y="576"/>
                    <a:pt x="4018" y="0"/>
                    <a:pt x="5469" y="0"/>
                  </a:cubicBezTo>
                  <a:close/>
                </a:path>
              </a:pathLst>
            </a:custGeom>
            <a:blipFill>
              <a:blip r:embed="rId2"/>
              <a:stretch>
                <a:fillRect l="-12908" t="-31619" r="-22241" b="-17166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5A94827E-FD9F-48F8-2E16-65D6D80D32B0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A922293-B184-2FDD-D711-89A438E03B12}"/>
              </a:ext>
            </a:extLst>
          </p:cNvPr>
          <p:cNvSpPr txBox="1"/>
          <p:nvPr/>
        </p:nvSpPr>
        <p:spPr>
          <a:xfrm>
            <a:off x="636264" y="973218"/>
            <a:ext cx="11565254" cy="130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ZANDRIA STEYN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A2C78B8F-51B1-AC0F-2640-161C751D928A}"/>
              </a:ext>
            </a:extLst>
          </p:cNvPr>
          <p:cNvSpPr txBox="1"/>
          <p:nvPr/>
        </p:nvSpPr>
        <p:spPr>
          <a:xfrm>
            <a:off x="636264" y="2187717"/>
            <a:ext cx="11565254" cy="2311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11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>
                <a:ln>
                  <a:noFill/>
                </a:ln>
                <a:solidFill>
                  <a:srgbClr val="911A14"/>
                </a:solidFill>
                <a:effectLst/>
                <a:uLnTx/>
                <a:uFillTx/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Events &amp; Sales Administration Manager</a:t>
            </a:r>
          </a:p>
        </p:txBody>
      </p:sp>
    </p:spTree>
    <p:extLst>
      <p:ext uri="{BB962C8B-B14F-4D97-AF65-F5344CB8AC3E}">
        <p14:creationId xmlns:p14="http://schemas.microsoft.com/office/powerpoint/2010/main" val="384909159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6961AC-5455-E0A0-CD7F-0434E6189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>
            <a:extLst>
              <a:ext uri="{FF2B5EF4-FFF2-40B4-BE49-F238E27FC236}">
                <a16:creationId xmlns:a16="http://schemas.microsoft.com/office/drawing/2014/main" id="{9328B607-E2B8-00BE-FEC8-D7DEC6B83CFA}"/>
              </a:ext>
            </a:extLst>
          </p:cNvPr>
          <p:cNvSpPr/>
          <p:nvPr/>
        </p:nvSpPr>
        <p:spPr>
          <a:xfrm>
            <a:off x="0" y="-7620"/>
            <a:ext cx="10100784" cy="10294620"/>
          </a:xfrm>
          <a:custGeom>
            <a:avLst/>
            <a:gdLst/>
            <a:ahLst/>
            <a:cxnLst/>
            <a:rect l="l" t="t" r="r" b="b"/>
            <a:pathLst>
              <a:path w="8087083" h="8229600">
                <a:moveTo>
                  <a:pt x="0" y="0"/>
                </a:moveTo>
                <a:lnTo>
                  <a:pt x="8087082" y="0"/>
                </a:lnTo>
                <a:lnTo>
                  <a:pt x="808708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38C2901C-9596-0169-9EF2-F4239565A90D}"/>
              </a:ext>
            </a:extLst>
          </p:cNvPr>
          <p:cNvSpPr txBox="1"/>
          <p:nvPr/>
        </p:nvSpPr>
        <p:spPr>
          <a:xfrm>
            <a:off x="3442626" y="419100"/>
            <a:ext cx="6835140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99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ntonModDisp BL" panose="02000603090000020004" pitchFamily="50" charset="0"/>
                <a:ea typeface="Oswald Bold"/>
                <a:cs typeface="Helvetica" panose="020B0604020202020204" pitchFamily="34" charset="0"/>
                <a:sym typeface="Oswald Bold"/>
              </a:rPr>
              <a:t>QUARTERLY REWARDS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4BB07F-E68D-11D4-DC1C-4E4A2C2FD8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5907B21-3232-54DF-EACD-91217F3D0681}"/>
              </a:ext>
            </a:extLst>
          </p:cNvPr>
          <p:cNvGrpSpPr/>
          <p:nvPr/>
        </p:nvGrpSpPr>
        <p:grpSpPr>
          <a:xfrm>
            <a:off x="9753600" y="1211580"/>
            <a:ext cx="8534400" cy="7856220"/>
            <a:chOff x="10576560" y="2781300"/>
            <a:chExt cx="6835140" cy="6275716"/>
          </a:xfrm>
        </p:grpSpPr>
        <p:pic>
          <p:nvPicPr>
            <p:cNvPr id="13" name="Picture 12" descr="A green circle with white border&#10;&#10;AI-generated content may be incorrect.">
              <a:extLst>
                <a:ext uri="{FF2B5EF4-FFF2-40B4-BE49-F238E27FC236}">
                  <a16:creationId xmlns:a16="http://schemas.microsoft.com/office/drawing/2014/main" id="{092FA089-9225-9C7B-B4AE-F8FF9296AF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42935" y="2781300"/>
              <a:ext cx="6275716" cy="6275716"/>
            </a:xfrm>
            <a:prstGeom prst="rect">
              <a:avLst/>
            </a:prstGeom>
          </p:spPr>
        </p:pic>
        <p:sp>
          <p:nvSpPr>
            <p:cNvPr id="11" name="TextBox 5">
              <a:extLst>
                <a:ext uri="{FF2B5EF4-FFF2-40B4-BE49-F238E27FC236}">
                  <a16:creationId xmlns:a16="http://schemas.microsoft.com/office/drawing/2014/main" id="{CBE97F0D-7644-F524-ED8C-38EC7FD2F96D}"/>
                </a:ext>
              </a:extLst>
            </p:cNvPr>
            <p:cNvSpPr txBox="1"/>
            <p:nvPr/>
          </p:nvSpPr>
          <p:spPr>
            <a:xfrm>
              <a:off x="10576560" y="5138739"/>
              <a:ext cx="6835140" cy="162266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DOWNLINE 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SALES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7091653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EEF1D0-254D-1A1B-1213-5CE948416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B255ED08-B77D-7FA8-6F57-61E36694D762}"/>
              </a:ext>
            </a:extLst>
          </p:cNvPr>
          <p:cNvSpPr/>
          <p:nvPr/>
        </p:nvSpPr>
        <p:spPr>
          <a:xfrm>
            <a:off x="-90824" y="-7620"/>
            <a:ext cx="8735326" cy="10294620"/>
          </a:xfrm>
          <a:custGeom>
            <a:avLst/>
            <a:gdLst/>
            <a:ahLst/>
            <a:cxnLst/>
            <a:rect l="l" t="t" r="r" b="b"/>
            <a:pathLst>
              <a:path w="4267835" h="4260886">
                <a:moveTo>
                  <a:pt x="0" y="0"/>
                </a:moveTo>
                <a:lnTo>
                  <a:pt x="4267835" y="0"/>
                </a:lnTo>
                <a:lnTo>
                  <a:pt x="4267835" y="4260887"/>
                </a:lnTo>
                <a:lnTo>
                  <a:pt x="0" y="42608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868"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48E398-58FF-2F98-46FC-CD6921DC607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93CAEA3F-75FC-DBF4-4A77-90BF7CC28023}"/>
              </a:ext>
            </a:extLst>
          </p:cNvPr>
          <p:cNvGrpSpPr/>
          <p:nvPr/>
        </p:nvGrpSpPr>
        <p:grpSpPr>
          <a:xfrm>
            <a:off x="8744705" y="707922"/>
            <a:ext cx="9345422" cy="9368575"/>
            <a:chOff x="9593193" y="2402889"/>
            <a:chExt cx="8694807" cy="8694807"/>
          </a:xfrm>
        </p:grpSpPr>
        <p:pic>
          <p:nvPicPr>
            <p:cNvPr id="17" name="Picture 16" descr="A pink circle with black background&#10;&#10;AI-generated content may be incorrect.">
              <a:extLst>
                <a:ext uri="{FF2B5EF4-FFF2-40B4-BE49-F238E27FC236}">
                  <a16:creationId xmlns:a16="http://schemas.microsoft.com/office/drawing/2014/main" id="{B11E3C14-CEA5-B85B-B55B-EA2185FB968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93193" y="2402889"/>
              <a:ext cx="8694807" cy="8694807"/>
            </a:xfrm>
            <a:prstGeom prst="rect">
              <a:avLst/>
            </a:prstGeom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6E31A09-25D8-10A1-7884-86D81F63E30C}"/>
                </a:ext>
              </a:extLst>
            </p:cNvPr>
            <p:cNvSpPr/>
            <p:nvPr/>
          </p:nvSpPr>
          <p:spPr>
            <a:xfrm>
              <a:off x="10039648" y="2806863"/>
              <a:ext cx="7772400" cy="7886858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BL" panose="02000603090000020004" pitchFamily="50" charset="0"/>
                <a:ea typeface="+mn-ea"/>
                <a:cs typeface="+mn-cs"/>
              </a:endParaRPr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195231A1-202C-B14A-DEE0-64080C1DB9B6}"/>
                </a:ext>
              </a:extLst>
            </p:cNvPr>
            <p:cNvGrpSpPr/>
            <p:nvPr/>
          </p:nvGrpSpPr>
          <p:grpSpPr>
            <a:xfrm>
              <a:off x="10597873" y="3705578"/>
              <a:ext cx="6781800" cy="5758586"/>
              <a:chOff x="10597873" y="3705578"/>
              <a:chExt cx="6781800" cy="5758586"/>
            </a:xfrm>
          </p:grpSpPr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4EA32F7-AD2D-27B2-ECE8-69A5B5DBD7E1}"/>
                  </a:ext>
                </a:extLst>
              </p:cNvPr>
              <p:cNvSpPr txBox="1"/>
              <p:nvPr/>
            </p:nvSpPr>
            <p:spPr>
              <a:xfrm>
                <a:off x="10692621" y="4808201"/>
                <a:ext cx="6495951" cy="46559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Top Downline Sales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Rand-growth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January to </a:t>
                </a:r>
                <a:r>
                  <a:rPr lang="en-US" sz="4000" b="1" dirty="0">
                    <a:solidFill>
                      <a:prstClr val="white"/>
                    </a:solidFill>
                    <a:latin typeface="Helvetica" pitchFamily="2" charset="0"/>
                    <a:ea typeface="STHupo" panose="020B0503020204020204" pitchFamily="2" charset="-122"/>
                  </a:rPr>
                  <a:t>March</a:t>
                </a:r>
                <a:r>
                  <a:rPr kumimoji="0" lang="en-US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  <a:endParaRPr kumimoji="0" lang="en-US" sz="4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202</a:t>
                </a:r>
                <a:r>
                  <a:rPr lang="en-US" sz="4000" dirty="0">
                    <a:solidFill>
                      <a:prstClr val="white"/>
                    </a:solidFill>
                    <a:latin typeface="Helvetica" pitchFamily="2" charset="0"/>
                    <a:ea typeface="STHupo" panose="020B0503020204020204" pitchFamily="2" charset="-122"/>
                  </a:rPr>
                  <a:t>5</a:t>
                </a:r>
                <a:r>
                  <a:rPr kumimoji="0" lang="en-US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vs 2026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LY Sales</a:t>
                </a:r>
                <a:r>
                  <a:rPr kumimoji="0" lang="en-US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Minimum R 400 000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4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(</a:t>
                </a:r>
                <a:r>
                  <a:rPr kumimoji="0" lang="en-US" sz="40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Current Business)</a:t>
                </a:r>
                <a:r>
                  <a:rPr kumimoji="0" lang="en-US" sz="40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  <a:endParaRPr kumimoji="0" lang="en-US" sz="4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</p:txBody>
          </p:sp>
          <p:sp>
            <p:nvSpPr>
              <p:cNvPr id="28" name="TextBox 5">
                <a:extLst>
                  <a:ext uri="{FF2B5EF4-FFF2-40B4-BE49-F238E27FC236}">
                    <a16:creationId xmlns:a16="http://schemas.microsoft.com/office/drawing/2014/main" id="{B5FCA340-8CB4-7C83-75F5-6E1081002A8F}"/>
                  </a:ext>
                </a:extLst>
              </p:cNvPr>
              <p:cNvSpPr txBox="1"/>
              <p:nvPr/>
            </p:nvSpPr>
            <p:spPr>
              <a:xfrm>
                <a:off x="10597873" y="3705578"/>
                <a:ext cx="6781800" cy="1028311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ctr" defTabSz="91449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200" b="1" i="0" u="none" strike="noStrike" kern="1200" cap="none" spc="99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entonModDisp BL" panose="02000603090000020004" pitchFamily="50" charset="0"/>
                    <a:ea typeface="Oswald Bold"/>
                    <a:cs typeface="Oswald Bold"/>
                    <a:sym typeface="Oswald Bold"/>
                  </a:rPr>
                  <a:t>CRITERIA</a:t>
                </a:r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D8EFEB0-C9AB-88BC-BC70-03EFDB132744}"/>
              </a:ext>
            </a:extLst>
          </p:cNvPr>
          <p:cNvGrpSpPr/>
          <p:nvPr/>
        </p:nvGrpSpPr>
        <p:grpSpPr>
          <a:xfrm>
            <a:off x="5627474" y="0"/>
            <a:ext cx="5251515" cy="4312919"/>
            <a:chOff x="7877746" y="398581"/>
            <a:chExt cx="5251515" cy="5089003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7CE19CF3-A966-25D4-DE1E-6741DD17C5E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77746" y="398581"/>
              <a:ext cx="5251515" cy="5089003"/>
            </a:xfrm>
            <a:prstGeom prst="rect">
              <a:avLst/>
            </a:prstGeom>
          </p:spPr>
        </p:pic>
        <p:sp>
          <p:nvSpPr>
            <p:cNvPr id="32" name="TextBox 5">
              <a:extLst>
                <a:ext uri="{FF2B5EF4-FFF2-40B4-BE49-F238E27FC236}">
                  <a16:creationId xmlns:a16="http://schemas.microsoft.com/office/drawing/2014/main" id="{20FCA83A-E91B-3788-972F-0A9E76C9F118}"/>
                </a:ext>
              </a:extLst>
            </p:cNvPr>
            <p:cNvSpPr txBox="1"/>
            <p:nvPr/>
          </p:nvSpPr>
          <p:spPr>
            <a:xfrm>
              <a:off x="8328661" y="2107816"/>
              <a:ext cx="4800600" cy="167053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DOWNLINE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SALES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Current Business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708646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16ECB-0F96-71DE-E0CB-441BEFA3E2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188C77B-1ED2-A509-9170-8686FDE51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46FE9C-85B0-E5DA-4072-D457AB7185D3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4AD08FB9-4CBA-26A9-53FB-5B1655DAAB73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BBB7228-E8CC-CC06-62D4-CDB60A0C24E6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CB675C44-1FA7-F2A5-82E0-3CF0F4176639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62C73321-26F5-E337-7738-4C86E572D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5" t="21503" r="24747" b="843"/>
          <a:stretch>
            <a:fillRect/>
          </a:stretch>
        </p:blipFill>
        <p:spPr bwMode="auto">
          <a:xfrm>
            <a:off x="7113999" y="2705100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47D67B-451A-2F92-8DB8-E62FE6234F84}"/>
              </a:ext>
            </a:extLst>
          </p:cNvPr>
          <p:cNvSpPr txBox="1"/>
          <p:nvPr/>
        </p:nvSpPr>
        <p:spPr>
          <a:xfrm>
            <a:off x="205075" y="2"/>
            <a:ext cx="132454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DOWNLINE SALES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C7F389D-A11C-7DB5-5750-407F26B4AF8D}"/>
              </a:ext>
            </a:extLst>
          </p:cNvPr>
          <p:cNvSpPr txBox="1"/>
          <p:nvPr/>
        </p:nvSpPr>
        <p:spPr>
          <a:xfrm>
            <a:off x="205072" y="1269581"/>
            <a:ext cx="113959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3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RD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E4E82D-F57C-DB6E-2D06-3613FD68E0B3}"/>
              </a:ext>
            </a:extLst>
          </p:cNvPr>
          <p:cNvSpPr/>
          <p:nvPr/>
        </p:nvSpPr>
        <p:spPr>
          <a:xfrm>
            <a:off x="6815277" y="2448387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4340203-65A0-68DD-4502-F783B2A0AA36}"/>
              </a:ext>
            </a:extLst>
          </p:cNvPr>
          <p:cNvGrpSpPr/>
          <p:nvPr/>
        </p:nvGrpSpPr>
        <p:grpSpPr>
          <a:xfrm>
            <a:off x="6946554" y="2495154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12CCF45-DAF3-CA52-FDFC-9CD973D0C262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AF1C573-D790-AEC9-C02B-DC689D8B7AB0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B41503D1-1FCE-6E12-08B9-66DDD04DA4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056338-C276-BE6D-3B25-1835C83C63D2}"/>
              </a:ext>
            </a:extLst>
          </p:cNvPr>
          <p:cNvSpPr txBox="1"/>
          <p:nvPr/>
        </p:nvSpPr>
        <p:spPr>
          <a:xfrm>
            <a:off x="205072" y="2100578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MONIKA BASSON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%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</a:t>
            </a:r>
            <a:r>
              <a:rPr lang="en-US" sz="4200" b="1" i="1" dirty="0">
                <a:solidFill>
                  <a:srgbClr val="BC2F5D"/>
                </a:solidFill>
                <a:latin typeface="Helvetica" pitchFamily="2" charset="0"/>
                <a:ea typeface="STHupo" panose="020B0503020204020204" pitchFamily="2" charset="-122"/>
              </a:rPr>
              <a:t>5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%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1 070 523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</a:t>
            </a:r>
            <a:r>
              <a:rPr lang="en-US" sz="4200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1 128 786</a:t>
            </a:r>
            <a:endParaRPr kumimoji="0" lang="en-US" sz="4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= R 58 263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6653821-5A6C-9EF4-E537-E02A5E0E47F5}"/>
              </a:ext>
            </a:extLst>
          </p:cNvPr>
          <p:cNvGrpSpPr/>
          <p:nvPr/>
        </p:nvGrpSpPr>
        <p:grpSpPr>
          <a:xfrm>
            <a:off x="2208805" y="4550943"/>
            <a:ext cx="9433505" cy="5505988"/>
            <a:chOff x="2208805" y="4550943"/>
            <a:chExt cx="9433505" cy="5505988"/>
          </a:xfrm>
        </p:grpSpPr>
        <p:sp>
          <p:nvSpPr>
            <p:cNvPr id="9" name="Star: 10 Points 8">
              <a:extLst>
                <a:ext uri="{FF2B5EF4-FFF2-40B4-BE49-F238E27FC236}">
                  <a16:creationId xmlns:a16="http://schemas.microsoft.com/office/drawing/2014/main" id="{9595F8D5-8C18-D4D3-353E-CDFBF3BF2161}"/>
                </a:ext>
              </a:extLst>
            </p:cNvPr>
            <p:cNvSpPr/>
            <p:nvPr/>
          </p:nvSpPr>
          <p:spPr>
            <a:xfrm>
              <a:off x="4711740" y="5778446"/>
              <a:ext cx="4168311" cy="4278485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R4 000</a:t>
              </a:r>
              <a:endParaRPr kumimoji="0" lang="en-ZA" sz="27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10" name="Picture 9" descr="A black and white photo of a black background&#10;&#10;Description automatically generated">
              <a:extLst>
                <a:ext uri="{FF2B5EF4-FFF2-40B4-BE49-F238E27FC236}">
                  <a16:creationId xmlns:a16="http://schemas.microsoft.com/office/drawing/2014/main" id="{53EF25D2-DFF0-6045-F019-F2FE83D204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8805" y="4550943"/>
              <a:ext cx="9433505" cy="530634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7822395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CC6B1-C5B4-F33D-D810-4404DC64E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BAF72A5-C8E5-4CB8-E984-9244AC867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3449BFD-2090-8AF5-4B26-797C45FF923E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36CF27E6-84FF-8C42-5BA7-E7A1E976B642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085444D6-F664-D2B4-2B68-36FF16F42C17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A7FDE43-DD36-CD7A-70A8-08A28165DAC5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BB8FEE2-3A3B-C2A9-BC4B-9B72DA2FC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" r="118"/>
          <a:stretch/>
        </p:blipFill>
        <p:spPr bwMode="auto">
          <a:xfrm>
            <a:off x="7113999" y="2705100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C5DD22-F61F-9BCC-0ECD-77FEA877442E}"/>
              </a:ext>
            </a:extLst>
          </p:cNvPr>
          <p:cNvSpPr txBox="1"/>
          <p:nvPr/>
        </p:nvSpPr>
        <p:spPr>
          <a:xfrm>
            <a:off x="205075" y="2"/>
            <a:ext cx="12714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DOWNLINE SALES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34B13C2-6004-0FB7-1586-A0DF7106003A}"/>
              </a:ext>
            </a:extLst>
          </p:cNvPr>
          <p:cNvSpPr txBox="1"/>
          <p:nvPr/>
        </p:nvSpPr>
        <p:spPr>
          <a:xfrm>
            <a:off x="205072" y="1269581"/>
            <a:ext cx="109391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2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ND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271DBF8-5345-40EC-5879-3826CC2C94D2}"/>
              </a:ext>
            </a:extLst>
          </p:cNvPr>
          <p:cNvSpPr/>
          <p:nvPr/>
        </p:nvSpPr>
        <p:spPr>
          <a:xfrm>
            <a:off x="6815277" y="2448387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3E2EA9C-85C0-E662-384B-D57E23DC55F9}"/>
              </a:ext>
            </a:extLst>
          </p:cNvPr>
          <p:cNvGrpSpPr/>
          <p:nvPr/>
        </p:nvGrpSpPr>
        <p:grpSpPr>
          <a:xfrm>
            <a:off x="6946554" y="2495154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D3A0A99-4A6F-8141-6CB7-8AC03B934AD3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BD3BFA2-F280-1F8C-3385-0CE7B2B9B16A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881A3ED1-60D6-8122-DEDC-CCB3AA84CF0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447022-48B5-8676-E0A4-E1CFA8F9E8CB}"/>
              </a:ext>
            </a:extLst>
          </p:cNvPr>
          <p:cNvSpPr txBox="1"/>
          <p:nvPr/>
        </p:nvSpPr>
        <p:spPr>
          <a:xfrm>
            <a:off x="205072" y="2100578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DALENE CELLIERS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%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4%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1 427 146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</a:t>
            </a:r>
            <a:r>
              <a:rPr lang="en-US" sz="4200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1 486 464</a:t>
            </a:r>
            <a:endParaRPr kumimoji="0" lang="en-US" sz="4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= R 59 318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B385B9C-FBE4-6DCE-D7BC-7FCF6098C5A6}"/>
              </a:ext>
            </a:extLst>
          </p:cNvPr>
          <p:cNvGrpSpPr/>
          <p:nvPr/>
        </p:nvGrpSpPr>
        <p:grpSpPr>
          <a:xfrm>
            <a:off x="2208805" y="4550943"/>
            <a:ext cx="9433505" cy="5505988"/>
            <a:chOff x="2208805" y="4550943"/>
            <a:chExt cx="9433505" cy="5505988"/>
          </a:xfrm>
        </p:grpSpPr>
        <p:sp>
          <p:nvSpPr>
            <p:cNvPr id="8" name="Star: 10 Points 7">
              <a:extLst>
                <a:ext uri="{FF2B5EF4-FFF2-40B4-BE49-F238E27FC236}">
                  <a16:creationId xmlns:a16="http://schemas.microsoft.com/office/drawing/2014/main" id="{A8B61983-6618-E50D-BED4-C95A0B47FCCA}"/>
                </a:ext>
              </a:extLst>
            </p:cNvPr>
            <p:cNvSpPr/>
            <p:nvPr/>
          </p:nvSpPr>
          <p:spPr>
            <a:xfrm>
              <a:off x="4711740" y="5778446"/>
              <a:ext cx="4168311" cy="4278485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R5 000</a:t>
              </a:r>
              <a:endParaRPr kumimoji="0" lang="en-ZA" sz="27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11" name="Picture 10" descr="A black and white photo of a black background&#10;&#10;Description automatically generated">
              <a:extLst>
                <a:ext uri="{FF2B5EF4-FFF2-40B4-BE49-F238E27FC236}">
                  <a16:creationId xmlns:a16="http://schemas.microsoft.com/office/drawing/2014/main" id="{5DC5A150-CB6C-7BBD-378B-05C353147FD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8805" y="4550943"/>
              <a:ext cx="9433505" cy="530634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7921340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BF117-1BC1-C79E-1551-D48C2A2BC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FF87105-4A7D-7F3A-BC2D-F34C607D5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F2CD2D9-586E-9BA9-CB54-54DA0EA73A79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B825A7E-DE00-A3DE-98F6-A5B25D0613B4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A87AE65-7836-3C54-1784-7C835B42AC06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02819C9-9834-AAEC-D3EF-1B6C40789E0C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EEB0AD3-4274-7DA5-9CE5-98AE6E41FA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0" r="3590"/>
          <a:stretch/>
        </p:blipFill>
        <p:spPr bwMode="auto">
          <a:xfrm>
            <a:off x="7113999" y="2705100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6E1FF1-F5AB-0ACC-CD2A-684A654A1E3E}"/>
              </a:ext>
            </a:extLst>
          </p:cNvPr>
          <p:cNvSpPr txBox="1"/>
          <p:nvPr/>
        </p:nvSpPr>
        <p:spPr>
          <a:xfrm>
            <a:off x="205075" y="2"/>
            <a:ext cx="138517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DOWNLINE SALES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02D9AB-94FB-0938-07F1-3710ED51BC84}"/>
              </a:ext>
            </a:extLst>
          </p:cNvPr>
          <p:cNvSpPr txBox="1"/>
          <p:nvPr/>
        </p:nvSpPr>
        <p:spPr>
          <a:xfrm>
            <a:off x="205072" y="1269581"/>
            <a:ext cx="11917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WINNER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FAE8926-68F9-7EF7-E7C8-785395D1F457}"/>
              </a:ext>
            </a:extLst>
          </p:cNvPr>
          <p:cNvSpPr/>
          <p:nvPr/>
        </p:nvSpPr>
        <p:spPr>
          <a:xfrm>
            <a:off x="6815277" y="2448387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84349E6-F6D4-3459-4434-AA0BCF79F09B}"/>
              </a:ext>
            </a:extLst>
          </p:cNvPr>
          <p:cNvGrpSpPr/>
          <p:nvPr/>
        </p:nvGrpSpPr>
        <p:grpSpPr>
          <a:xfrm>
            <a:off x="6946554" y="2495154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F19E64B7-1942-C252-6F39-838A8B15B9D0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304E4DD-CBA8-BBFB-DA29-52CF304655BF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1798130D-6128-6CE3-FFD5-303D96BBC1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15B73B6-52E9-2A05-0BC5-1A2F35E445D3}"/>
              </a:ext>
            </a:extLst>
          </p:cNvPr>
          <p:cNvSpPr txBox="1"/>
          <p:nvPr/>
        </p:nvSpPr>
        <p:spPr>
          <a:xfrm>
            <a:off x="205072" y="2100578"/>
            <a:ext cx="855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BILLIE PRETORIUS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%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</a:t>
            </a:r>
            <a:r>
              <a:rPr kumimoji="0" lang="en-US" sz="4200" b="1" i="1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: 6%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  = R 2 057 160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 = R 2 182 030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Growth = R 124 870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40F26F-3D73-4447-D18F-C0E79F409408}"/>
              </a:ext>
            </a:extLst>
          </p:cNvPr>
          <p:cNvGrpSpPr/>
          <p:nvPr/>
        </p:nvGrpSpPr>
        <p:grpSpPr>
          <a:xfrm>
            <a:off x="4687729" y="5677056"/>
            <a:ext cx="4168311" cy="4278485"/>
            <a:chOff x="2712394" y="4142423"/>
            <a:chExt cx="2691355" cy="2510942"/>
          </a:xfrm>
        </p:grpSpPr>
        <p:sp>
          <p:nvSpPr>
            <p:cNvPr id="5" name="Star: 10 Points 4">
              <a:extLst>
                <a:ext uri="{FF2B5EF4-FFF2-40B4-BE49-F238E27FC236}">
                  <a16:creationId xmlns:a16="http://schemas.microsoft.com/office/drawing/2014/main" id="{03B02FB0-3495-B74B-B560-DC75241C1140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R6 000</a:t>
              </a:r>
              <a:endParaRPr kumimoji="0" lang="en-ZA" sz="27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9" name="Picture 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49797C67-2123-FB13-08F8-84ACA2908E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774492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44824A-7BF3-F3C3-8CD6-6DD42D1F9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>
            <a:extLst>
              <a:ext uri="{FF2B5EF4-FFF2-40B4-BE49-F238E27FC236}">
                <a16:creationId xmlns:a16="http://schemas.microsoft.com/office/drawing/2014/main" id="{5C472A1B-442C-807D-A6DB-E00D3F3C0F9A}"/>
              </a:ext>
            </a:extLst>
          </p:cNvPr>
          <p:cNvSpPr/>
          <p:nvPr/>
        </p:nvSpPr>
        <p:spPr>
          <a:xfrm>
            <a:off x="0" y="-7620"/>
            <a:ext cx="10100784" cy="10294620"/>
          </a:xfrm>
          <a:custGeom>
            <a:avLst/>
            <a:gdLst/>
            <a:ahLst/>
            <a:cxnLst/>
            <a:rect l="l" t="t" r="r" b="b"/>
            <a:pathLst>
              <a:path w="8087083" h="8229600">
                <a:moveTo>
                  <a:pt x="0" y="0"/>
                </a:moveTo>
                <a:lnTo>
                  <a:pt x="8087082" y="0"/>
                </a:lnTo>
                <a:lnTo>
                  <a:pt x="808708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3136A65A-1B58-FEAF-1C04-6B1114C462F3}"/>
              </a:ext>
            </a:extLst>
          </p:cNvPr>
          <p:cNvSpPr txBox="1"/>
          <p:nvPr/>
        </p:nvSpPr>
        <p:spPr>
          <a:xfrm>
            <a:off x="3442626" y="419100"/>
            <a:ext cx="6835140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99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ntonModDisp BL" panose="02000603090000020004" pitchFamily="50" charset="0"/>
                <a:ea typeface="Oswald Bold"/>
                <a:cs typeface="Helvetica" panose="020B0604020202020204" pitchFamily="34" charset="0"/>
                <a:sym typeface="Oswald Bold"/>
              </a:rPr>
              <a:t>QUARTERLY REWARDS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9971EA-AA12-C569-C1BC-308423DF38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1B0345F-AE7C-72E6-A5CF-EC987345E56F}"/>
              </a:ext>
            </a:extLst>
          </p:cNvPr>
          <p:cNvGrpSpPr/>
          <p:nvPr/>
        </p:nvGrpSpPr>
        <p:grpSpPr>
          <a:xfrm>
            <a:off x="9753600" y="1211580"/>
            <a:ext cx="8534400" cy="7856220"/>
            <a:chOff x="10576560" y="2781300"/>
            <a:chExt cx="6835140" cy="6275716"/>
          </a:xfrm>
        </p:grpSpPr>
        <p:pic>
          <p:nvPicPr>
            <p:cNvPr id="6" name="Picture 5" descr="A green circle with white border&#10;&#10;AI-generated content may be incorrect.">
              <a:extLst>
                <a:ext uri="{FF2B5EF4-FFF2-40B4-BE49-F238E27FC236}">
                  <a16:creationId xmlns:a16="http://schemas.microsoft.com/office/drawing/2014/main" id="{5C1033BA-3B18-CA06-DB7B-405F2A0DE00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42935" y="2781300"/>
              <a:ext cx="6275716" cy="6275716"/>
            </a:xfrm>
            <a:prstGeom prst="rect">
              <a:avLst/>
            </a:prstGeom>
          </p:spPr>
        </p:pic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109E3910-23A1-7FAF-CAA2-B534A2BA2E1D}"/>
                </a:ext>
              </a:extLst>
            </p:cNvPr>
            <p:cNvSpPr txBox="1"/>
            <p:nvPr/>
          </p:nvSpPr>
          <p:spPr>
            <a:xfrm>
              <a:off x="10576560" y="4702159"/>
              <a:ext cx="6835140" cy="24339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STAR  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RECRUITER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Level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341083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9EC9F8-ECAA-DC12-3B84-A443348FC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2A96C7FF-46BD-78B0-B48C-6336E2B13E19}"/>
              </a:ext>
            </a:extLst>
          </p:cNvPr>
          <p:cNvSpPr/>
          <p:nvPr/>
        </p:nvSpPr>
        <p:spPr>
          <a:xfrm>
            <a:off x="-18409" y="-7620"/>
            <a:ext cx="9772010" cy="10294620"/>
          </a:xfrm>
          <a:custGeom>
            <a:avLst/>
            <a:gdLst/>
            <a:ahLst/>
            <a:cxnLst/>
            <a:rect l="l" t="t" r="r" b="b"/>
            <a:pathLst>
              <a:path w="4267835" h="4260886">
                <a:moveTo>
                  <a:pt x="0" y="0"/>
                </a:moveTo>
                <a:lnTo>
                  <a:pt x="4267835" y="0"/>
                </a:lnTo>
                <a:lnTo>
                  <a:pt x="4267835" y="4260887"/>
                </a:lnTo>
                <a:lnTo>
                  <a:pt x="0" y="42608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C65F037-9671-968E-DC26-B6E952390F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539EF3A4-A078-FF1D-6A08-6421E3D633F8}"/>
              </a:ext>
            </a:extLst>
          </p:cNvPr>
          <p:cNvGrpSpPr/>
          <p:nvPr/>
        </p:nvGrpSpPr>
        <p:grpSpPr>
          <a:xfrm>
            <a:off x="9402693" y="1401694"/>
            <a:ext cx="8694807" cy="8694807"/>
            <a:chOff x="9593193" y="2402889"/>
            <a:chExt cx="8694807" cy="8694807"/>
          </a:xfrm>
        </p:grpSpPr>
        <p:pic>
          <p:nvPicPr>
            <p:cNvPr id="17" name="Picture 16" descr="A pink circle with black background&#10;&#10;AI-generated content may be incorrect.">
              <a:extLst>
                <a:ext uri="{FF2B5EF4-FFF2-40B4-BE49-F238E27FC236}">
                  <a16:creationId xmlns:a16="http://schemas.microsoft.com/office/drawing/2014/main" id="{1CC8C510-7292-24FF-37D3-27EF81F83F2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93193" y="2402889"/>
              <a:ext cx="8694807" cy="8694807"/>
            </a:xfrm>
            <a:prstGeom prst="rect">
              <a:avLst/>
            </a:prstGeom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D1736FC-0D8D-CDE9-0389-CD27783BC664}"/>
                </a:ext>
              </a:extLst>
            </p:cNvPr>
            <p:cNvSpPr/>
            <p:nvPr/>
          </p:nvSpPr>
          <p:spPr>
            <a:xfrm>
              <a:off x="10039648" y="2806863"/>
              <a:ext cx="7772400" cy="7886858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BL" panose="02000603090000020004" pitchFamily="50" charset="0"/>
                <a:ea typeface="+mn-ea"/>
                <a:cs typeface="+mn-cs"/>
              </a:endParaRPr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64755257-5D45-B4ED-1DBD-84F88319FC97}"/>
                </a:ext>
              </a:extLst>
            </p:cNvPr>
            <p:cNvGrpSpPr/>
            <p:nvPr/>
          </p:nvGrpSpPr>
          <p:grpSpPr>
            <a:xfrm>
              <a:off x="10114723" y="4298231"/>
              <a:ext cx="7772400" cy="5480333"/>
              <a:chOff x="10114723" y="4298231"/>
              <a:chExt cx="7772400" cy="5480333"/>
            </a:xfrm>
          </p:grpSpPr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09BB604-73A1-DC58-A36A-70BABC4D0D32}"/>
                  </a:ext>
                </a:extLst>
              </p:cNvPr>
              <p:cNvSpPr txBox="1"/>
              <p:nvPr/>
            </p:nvSpPr>
            <p:spPr>
              <a:xfrm>
                <a:off x="10114723" y="5807862"/>
                <a:ext cx="7772400" cy="39707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January to March 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ZA" sz="4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2025 vs 2026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*Level 1 </a:t>
                </a:r>
                <a:r>
                  <a:rPr kumimoji="0" lang="en-US" sz="4001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Consultants Sales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1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M</a:t>
                </a:r>
                <a:r>
                  <a:rPr kumimoji="0" lang="en-US" sz="4001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inimum</a:t>
                </a:r>
                <a:r>
                  <a:rPr kumimoji="0" lang="en-US" sz="4001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6 Recruits</a:t>
                </a: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4001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Helvetica" pitchFamily="2" charset="0"/>
                  <a:ea typeface="STHupo" panose="020B0503020204020204" pitchFamily="2" charset="-122"/>
                  <a:cs typeface="+mn-cs"/>
                </a:endParaRPr>
              </a:p>
              <a:p>
                <a:pPr marL="0" marR="0" lvl="0" indent="0" algn="ctr" defTabSz="137166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1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 </a:t>
                </a:r>
                <a:r>
                  <a:rPr kumimoji="0" lang="en-US" sz="4001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Helvetica" pitchFamily="2" charset="0"/>
                    <a:ea typeface="STHupo" panose="020B0503020204020204" pitchFamily="2" charset="-122"/>
                    <a:cs typeface="+mn-cs"/>
                  </a:rPr>
                  <a:t>(Growth on LY)</a:t>
                </a:r>
              </a:p>
            </p:txBody>
          </p:sp>
          <p:sp>
            <p:nvSpPr>
              <p:cNvPr id="28" name="TextBox 5">
                <a:extLst>
                  <a:ext uri="{FF2B5EF4-FFF2-40B4-BE49-F238E27FC236}">
                    <a16:creationId xmlns:a16="http://schemas.microsoft.com/office/drawing/2014/main" id="{510ABC09-AF50-55C4-81F3-999D061B2BC9}"/>
                  </a:ext>
                </a:extLst>
              </p:cNvPr>
              <p:cNvSpPr txBox="1"/>
              <p:nvPr/>
            </p:nvSpPr>
            <p:spPr>
              <a:xfrm>
                <a:off x="10610023" y="4298231"/>
                <a:ext cx="6781800" cy="110799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ctr" defTabSz="91449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200" b="1" i="0" u="none" strike="noStrike" kern="1200" cap="none" spc="99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entonModDisp BL" panose="02000603090000020004" pitchFamily="50" charset="0"/>
                    <a:ea typeface="Oswald Bold"/>
                    <a:cs typeface="Oswald Bold"/>
                    <a:sym typeface="Oswald Bold"/>
                  </a:rPr>
                  <a:t>CRITERIA</a:t>
                </a:r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91FDE9C-F571-9513-4F4E-E04FB5DCD247}"/>
              </a:ext>
            </a:extLst>
          </p:cNvPr>
          <p:cNvGrpSpPr/>
          <p:nvPr/>
        </p:nvGrpSpPr>
        <p:grpSpPr>
          <a:xfrm>
            <a:off x="6134695" y="-7620"/>
            <a:ext cx="5562598" cy="5085396"/>
            <a:chOff x="7997086" y="308068"/>
            <a:chExt cx="4800600" cy="4312920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2D9B4BD1-1773-6D75-DEBD-D5F1829A2FF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255503" y="308068"/>
              <a:ext cx="4312920" cy="4312920"/>
            </a:xfrm>
            <a:prstGeom prst="rect">
              <a:avLst/>
            </a:prstGeom>
          </p:spPr>
        </p:pic>
        <p:sp>
          <p:nvSpPr>
            <p:cNvPr id="32" name="TextBox 5">
              <a:extLst>
                <a:ext uri="{FF2B5EF4-FFF2-40B4-BE49-F238E27FC236}">
                  <a16:creationId xmlns:a16="http://schemas.microsoft.com/office/drawing/2014/main" id="{F4868800-32A0-64E2-A0A2-852F45C18C72}"/>
                </a:ext>
              </a:extLst>
            </p:cNvPr>
            <p:cNvSpPr txBox="1"/>
            <p:nvPr/>
          </p:nvSpPr>
          <p:spPr>
            <a:xfrm>
              <a:off x="7997086" y="1857823"/>
              <a:ext cx="4800600" cy="125292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STAR 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RECRUITER</a:t>
              </a:r>
            </a:p>
            <a:p>
              <a:pPr marL="0" marR="0" lvl="0" indent="0" algn="ctr" defTabSz="91449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99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ntonModDisp BL" panose="02000603090000020004" pitchFamily="50" charset="0"/>
                  <a:ea typeface="Oswald Bold"/>
                  <a:cs typeface="Oswald Bold"/>
                  <a:sym typeface="Oswald Bold"/>
                </a:rPr>
                <a:t>Level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369516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6AE058-D016-5718-F05F-0A39D69F4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6105551-D01E-5A8F-5415-956235F5AF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1A091EED-CCAA-B61D-CCBD-CC9F9901F50F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2ADBC81C-4A7B-8702-E4F9-86AD965B52E2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BBB8F56-1D06-23A3-7747-F07D6B79EE3A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99EF1CE-EB53-60E9-68DE-E11FC1536A7A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41D5E12-DE92-87BF-9867-3EF1940BB909}"/>
              </a:ext>
            </a:extLst>
          </p:cNvPr>
          <p:cNvSpPr txBox="1"/>
          <p:nvPr/>
        </p:nvSpPr>
        <p:spPr>
          <a:xfrm>
            <a:off x="205075" y="2"/>
            <a:ext cx="134519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TOP RECRUITER</a:t>
            </a:r>
            <a:endParaRPr kumimoji="0" lang="en-ZA" sz="9000" b="0" i="0" u="none" strike="noStrike" kern="1200" cap="none" spc="0" normalizeH="0" baseline="0" noProof="0" dirty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B778E0F-9CB9-32D6-037A-B32ACBA8A0DD}"/>
              </a:ext>
            </a:extLst>
          </p:cNvPr>
          <p:cNvSpPr txBox="1"/>
          <p:nvPr/>
        </p:nvSpPr>
        <p:spPr>
          <a:xfrm>
            <a:off x="205072" y="1269581"/>
            <a:ext cx="115735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5</a:t>
            </a:r>
            <a:r>
              <a:rPr kumimoji="0" lang="en-US" sz="5400" b="1" i="0" u="none" strike="noStrike" kern="1200" cap="none" spc="0" normalizeH="0" baseline="3000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 dirty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45B1AE1-E2D2-8925-556D-EA91A7BA39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CE101E-FAF7-8182-15A8-07D77175C975}"/>
              </a:ext>
            </a:extLst>
          </p:cNvPr>
          <p:cNvSpPr txBox="1"/>
          <p:nvPr/>
        </p:nvSpPr>
        <p:spPr>
          <a:xfrm>
            <a:off x="200158" y="2216795"/>
            <a:ext cx="8552066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ELIZMA  DU  BOIS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		=	</a:t>
            </a: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4</a:t>
            </a: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x L1 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			(Sales R 6 104)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		=	9 x L1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Sales	 	= 	R 26 716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Growth	=	R 20 611</a:t>
            </a:r>
            <a:endParaRPr kumimoji="0" lang="en-US" sz="4001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C68DB3F-1904-075D-02D2-20E7C3CD237D}"/>
              </a:ext>
            </a:extLst>
          </p:cNvPr>
          <p:cNvSpPr/>
          <p:nvPr/>
        </p:nvSpPr>
        <p:spPr>
          <a:xfrm>
            <a:off x="7477730" y="2448389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60632AF-ACBC-93EB-9C9F-BBCA1B8DDABE}"/>
              </a:ext>
            </a:extLst>
          </p:cNvPr>
          <p:cNvGrpSpPr/>
          <p:nvPr/>
        </p:nvGrpSpPr>
        <p:grpSpPr>
          <a:xfrm>
            <a:off x="7609007" y="2495155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3354EAC-F359-AAB0-2A2E-FB98FFAF8713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70D5704-9CF3-DF29-63E6-0862957F253A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BE8FAAFD-10C1-2438-DE46-C2FBE6676E48}"/>
              </a:ext>
            </a:extLst>
          </p:cNvPr>
          <p:cNvSpPr/>
          <p:nvPr/>
        </p:nvSpPr>
        <p:spPr>
          <a:xfrm>
            <a:off x="7746094" y="2655379"/>
            <a:ext cx="7041716" cy="7197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9DF29F-2E5C-E648-A869-4F273F63AB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1" r="12421"/>
          <a:stretch/>
        </p:blipFill>
        <p:spPr bwMode="auto">
          <a:xfrm>
            <a:off x="7776452" y="2705101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8C6C474E-CAF5-65D6-01AC-6CE9E8B5E41E}"/>
              </a:ext>
            </a:extLst>
          </p:cNvPr>
          <p:cNvGrpSpPr/>
          <p:nvPr/>
        </p:nvGrpSpPr>
        <p:grpSpPr>
          <a:xfrm>
            <a:off x="5549641" y="5907482"/>
            <a:ext cx="4168311" cy="4278485"/>
            <a:chOff x="2712394" y="4142423"/>
            <a:chExt cx="2691355" cy="2510942"/>
          </a:xfrm>
        </p:grpSpPr>
        <p:sp>
          <p:nvSpPr>
            <p:cNvPr id="8" name="Star: 10 Points 7">
              <a:extLst>
                <a:ext uri="{FF2B5EF4-FFF2-40B4-BE49-F238E27FC236}">
                  <a16:creationId xmlns:a16="http://schemas.microsoft.com/office/drawing/2014/main" id="{8D9AD3D7-9E54-2A61-BE79-E95F8D43C6E0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R2 000</a:t>
              </a:r>
              <a:endParaRPr kumimoji="0" lang="en-ZA" sz="27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9" name="Picture 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251DB0C6-0E5B-4C4E-2245-D742141F7E4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8429479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6E227-F2E4-5DFE-BF6A-4765A877A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59645-04DF-D687-F079-4C7E57D54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E6E8DEE-3218-F4B1-65FC-6DB595735EF1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37956AF3-1D5F-F3A8-C279-7036BD3051D1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9CC5DE1E-CE31-3AA2-12EA-4DC634E3D97B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4D83EA4-7A9B-460E-5B75-95FAADA3D934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D934486-6100-31D4-B111-29A8A4C8BC22}"/>
              </a:ext>
            </a:extLst>
          </p:cNvPr>
          <p:cNvSpPr txBox="1"/>
          <p:nvPr/>
        </p:nvSpPr>
        <p:spPr>
          <a:xfrm>
            <a:off x="205075" y="2"/>
            <a:ext cx="134519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TOP RECRUITER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0519F5-09EC-2B45-0566-6F7B5BC48C02}"/>
              </a:ext>
            </a:extLst>
          </p:cNvPr>
          <p:cNvSpPr txBox="1"/>
          <p:nvPr/>
        </p:nvSpPr>
        <p:spPr>
          <a:xfrm>
            <a:off x="205072" y="1269581"/>
            <a:ext cx="115735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4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TH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AA6D7F2-5927-7839-7D49-23782BEA3D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A72F76-63C6-26A2-C490-06088C7649A2}"/>
              </a:ext>
            </a:extLst>
          </p:cNvPr>
          <p:cNvSpPr txBox="1"/>
          <p:nvPr/>
        </p:nvSpPr>
        <p:spPr>
          <a:xfrm>
            <a:off x="200158" y="2216795"/>
            <a:ext cx="8552066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DR. CARIEN  BENEKE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		=	12 x L1 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			(Sales R 46 985)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		=	</a:t>
            </a: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19</a:t>
            </a: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x L1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Sales 	= 	R 70 924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Growth	=	R 23 939</a:t>
            </a:r>
            <a:endParaRPr kumimoji="0" lang="en-US" sz="4001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C6C2A89-D780-4F18-97E5-4D7AA43F85D9}"/>
              </a:ext>
            </a:extLst>
          </p:cNvPr>
          <p:cNvSpPr/>
          <p:nvPr/>
        </p:nvSpPr>
        <p:spPr>
          <a:xfrm>
            <a:off x="7796333" y="2502355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101AA16-C67D-0AA4-0CC5-0AE66799CC2C}"/>
              </a:ext>
            </a:extLst>
          </p:cNvPr>
          <p:cNvGrpSpPr/>
          <p:nvPr/>
        </p:nvGrpSpPr>
        <p:grpSpPr>
          <a:xfrm>
            <a:off x="7943975" y="2619561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0D03CB9-511B-B1FA-487A-4A904C79EB3D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DF34BC00-2E39-2E3E-F791-BAC1E866C3C8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A31A66A9-AC66-EAED-5EA6-5D6529E51B2B}"/>
              </a:ext>
            </a:extLst>
          </p:cNvPr>
          <p:cNvSpPr/>
          <p:nvPr/>
        </p:nvSpPr>
        <p:spPr>
          <a:xfrm>
            <a:off x="7746094" y="2655379"/>
            <a:ext cx="7041716" cy="7197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3A4ED14-6B0F-739E-C9C7-C711080E4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3" t="25548" r="8670" b="11770"/>
          <a:stretch>
            <a:fillRect/>
          </a:stretch>
        </p:blipFill>
        <p:spPr bwMode="auto">
          <a:xfrm flipH="1">
            <a:off x="7965884" y="2784058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5FD3A042-5159-38C5-8DA8-964EEF3B0101}"/>
              </a:ext>
            </a:extLst>
          </p:cNvPr>
          <p:cNvGrpSpPr/>
          <p:nvPr/>
        </p:nvGrpSpPr>
        <p:grpSpPr>
          <a:xfrm>
            <a:off x="5393574" y="5942492"/>
            <a:ext cx="4168311" cy="4278485"/>
            <a:chOff x="2712394" y="4142423"/>
            <a:chExt cx="2691355" cy="2510942"/>
          </a:xfrm>
        </p:grpSpPr>
        <p:sp>
          <p:nvSpPr>
            <p:cNvPr id="8" name="Star: 10 Points 7">
              <a:extLst>
                <a:ext uri="{FF2B5EF4-FFF2-40B4-BE49-F238E27FC236}">
                  <a16:creationId xmlns:a16="http://schemas.microsoft.com/office/drawing/2014/main" id="{17C32841-B58E-13B9-6AB1-422A753BD114}"/>
                </a:ext>
              </a:extLst>
            </p:cNvPr>
            <p:cNvSpPr/>
            <p:nvPr/>
          </p:nvSpPr>
          <p:spPr>
            <a:xfrm>
              <a:off x="2712394" y="4142423"/>
              <a:ext cx="2691355" cy="2510942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R3 000</a:t>
              </a:r>
              <a:endParaRPr kumimoji="0" lang="en-ZA" sz="27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9" name="Picture 8" descr="A black background with white text&#10;&#10;Description automatically generated">
              <a:extLst>
                <a:ext uri="{FF2B5EF4-FFF2-40B4-BE49-F238E27FC236}">
                  <a16:creationId xmlns:a16="http://schemas.microsoft.com/office/drawing/2014/main" id="{ECFE3232-B12E-B2F9-2168-14DF2FF1BC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7621" y="4672593"/>
              <a:ext cx="1666021" cy="5219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1381228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E8163-14EB-3419-9172-4584ECCBA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D559887-CDA6-F537-FAFE-FD4117885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88419AC-E983-42A0-BA27-7D48B22D98E4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2811C99E-A956-FF80-EE72-D20FCE18B560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029746F-AF6A-3056-3520-7FE03F0363E2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0CF88DE-FAB5-F19B-3523-024A6DCBA20A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35EC336-3B59-3340-0C49-E2C98C1AAC4B}"/>
              </a:ext>
            </a:extLst>
          </p:cNvPr>
          <p:cNvSpPr txBox="1"/>
          <p:nvPr/>
        </p:nvSpPr>
        <p:spPr>
          <a:xfrm>
            <a:off x="205075" y="2"/>
            <a:ext cx="124490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TOP RECRUITER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A8B5852-E0B0-E057-A215-F3265C1D0F60}"/>
              </a:ext>
            </a:extLst>
          </p:cNvPr>
          <p:cNvSpPr txBox="1"/>
          <p:nvPr/>
        </p:nvSpPr>
        <p:spPr>
          <a:xfrm>
            <a:off x="205072" y="1269581"/>
            <a:ext cx="10710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3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RD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E66505A-65ED-B9FE-66AF-D80DBD6B40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FD62CB-B331-6374-1F18-D25727CBDD32}"/>
              </a:ext>
            </a:extLst>
          </p:cNvPr>
          <p:cNvSpPr txBox="1"/>
          <p:nvPr/>
        </p:nvSpPr>
        <p:spPr>
          <a:xfrm>
            <a:off x="200158" y="2216795"/>
            <a:ext cx="8552066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ADELE  DERCKSEN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		=	4 x L1 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			(Sales R 5 201)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		=	12 x L1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Sales 	= 	R 29 938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Growth	=	R 24 737</a:t>
            </a:r>
            <a:endParaRPr kumimoji="0" lang="en-US" sz="4001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31502EF-E7CD-3815-031B-FECB895472BE}"/>
              </a:ext>
            </a:extLst>
          </p:cNvPr>
          <p:cNvSpPr/>
          <p:nvPr/>
        </p:nvSpPr>
        <p:spPr>
          <a:xfrm>
            <a:off x="7477730" y="2448389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10D0D4A-AD50-B9B3-731F-5B0B2B4468A0}"/>
              </a:ext>
            </a:extLst>
          </p:cNvPr>
          <p:cNvGrpSpPr/>
          <p:nvPr/>
        </p:nvGrpSpPr>
        <p:grpSpPr>
          <a:xfrm>
            <a:off x="7609007" y="2495155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175F0DE9-50EC-0EEA-C7B3-4D45F527AB32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9A2BC7E6-D21B-F37A-77E8-04AE93E07F46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167E84B6-AF08-BCB4-FE45-7B1D552C6F96}"/>
              </a:ext>
            </a:extLst>
          </p:cNvPr>
          <p:cNvSpPr/>
          <p:nvPr/>
        </p:nvSpPr>
        <p:spPr>
          <a:xfrm>
            <a:off x="7746094" y="2655379"/>
            <a:ext cx="7041716" cy="7197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666507-7881-2919-DB04-C5D3DC804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" r="1268"/>
          <a:stretch/>
        </p:blipFill>
        <p:spPr bwMode="auto">
          <a:xfrm>
            <a:off x="7776452" y="2705101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19" name="Star: 10 Points 18">
            <a:extLst>
              <a:ext uri="{FF2B5EF4-FFF2-40B4-BE49-F238E27FC236}">
                <a16:creationId xmlns:a16="http://schemas.microsoft.com/office/drawing/2014/main" id="{EF3CFF45-F558-5204-3200-339F0DBBA47E}"/>
              </a:ext>
            </a:extLst>
          </p:cNvPr>
          <p:cNvSpPr/>
          <p:nvPr/>
        </p:nvSpPr>
        <p:spPr>
          <a:xfrm>
            <a:off x="4711740" y="5778446"/>
            <a:ext cx="4168311" cy="4278485"/>
          </a:xfrm>
          <a:prstGeom prst="star10">
            <a:avLst>
              <a:gd name="adj" fmla="val 40681"/>
              <a:gd name="hf" fmla="val 105146"/>
            </a:avLst>
          </a:prstGeom>
          <a:solidFill>
            <a:srgbClr val="CCE7D3"/>
          </a:solidFill>
          <a:ln w="38100">
            <a:solidFill>
              <a:srgbClr val="CCE7D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Voucher to the Value of 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R4 000</a:t>
            </a:r>
            <a:endParaRPr kumimoji="0" lang="en-ZA" sz="2700" b="1" i="0" u="none" strike="noStrike" kern="1200" cap="none" spc="0" normalizeH="0" baseline="0" noProof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5" name="Picture 4" descr="A black and white photo of a black background&#10;&#10;Description automatically generated">
            <a:extLst>
              <a:ext uri="{FF2B5EF4-FFF2-40B4-BE49-F238E27FC236}">
                <a16:creationId xmlns:a16="http://schemas.microsoft.com/office/drawing/2014/main" id="{60A3E94C-99C7-E5D9-BA66-858CD13704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805" y="4550943"/>
            <a:ext cx="9433505" cy="530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41734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2FF6B-377A-2279-6D87-DC9C985A7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3107355-2699-0C70-DFE4-620C1E5AD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8260A67-30C4-0467-920B-2AF07467E7CC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9CD2B50-BCE8-3DFB-D8BB-EDCCACB8DFE8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9130ACF-FF7C-22FD-26D4-04B01D585B6F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26679B44-4AF2-5CEE-D6AA-C307876D63BF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E650D33-7D46-526A-EDC7-F20939956F88}"/>
              </a:ext>
            </a:extLst>
          </p:cNvPr>
          <p:cNvSpPr txBox="1"/>
          <p:nvPr/>
        </p:nvSpPr>
        <p:spPr>
          <a:xfrm>
            <a:off x="205075" y="2"/>
            <a:ext cx="1299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TOP RECRUITER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D796848-D6E8-589C-4397-D2B86D5163C1}"/>
              </a:ext>
            </a:extLst>
          </p:cNvPr>
          <p:cNvSpPr txBox="1"/>
          <p:nvPr/>
        </p:nvSpPr>
        <p:spPr>
          <a:xfrm>
            <a:off x="205073" y="1269581"/>
            <a:ext cx="111834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2</a:t>
            </a:r>
            <a:r>
              <a:rPr kumimoji="0" lang="en-US" sz="5400" b="1" i="0" u="none" strike="noStrike" kern="1200" cap="none" spc="0" normalizeH="0" baseline="3000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ND</a:t>
            </a: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 PLACE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42105B-892B-AAC8-C91B-5AA6D9CD90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A377F0-A625-ED51-29A6-96204881D836}"/>
              </a:ext>
            </a:extLst>
          </p:cNvPr>
          <p:cNvSpPr txBox="1"/>
          <p:nvPr/>
        </p:nvSpPr>
        <p:spPr>
          <a:xfrm>
            <a:off x="200158" y="2216795"/>
            <a:ext cx="8552066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ELMIEN  GOOSEN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		=	4 x L1 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			(Sales R 10 521)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		=	</a:t>
            </a: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6</a:t>
            </a: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x L1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Sales 	= 	R 62 871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Growth	=	R 52 350</a:t>
            </a:r>
            <a:endParaRPr kumimoji="0" lang="en-US" sz="4001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F6B71E-1196-298A-BF50-DAA470D9E640}"/>
              </a:ext>
            </a:extLst>
          </p:cNvPr>
          <p:cNvSpPr/>
          <p:nvPr/>
        </p:nvSpPr>
        <p:spPr>
          <a:xfrm>
            <a:off x="7900191" y="2772077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E825526-CC18-6712-5837-2F1C8E0C6847}"/>
              </a:ext>
            </a:extLst>
          </p:cNvPr>
          <p:cNvGrpSpPr/>
          <p:nvPr/>
        </p:nvGrpSpPr>
        <p:grpSpPr>
          <a:xfrm>
            <a:off x="8591334" y="3023907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D9480BA-6B1A-FA0A-23F6-1846D77474EF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F7B448D-40EE-3002-79EB-FABB5F71789A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461FD21E-7FBA-B150-DDDB-AF017D9BA9C1}"/>
              </a:ext>
            </a:extLst>
          </p:cNvPr>
          <p:cNvSpPr/>
          <p:nvPr/>
        </p:nvSpPr>
        <p:spPr>
          <a:xfrm>
            <a:off x="7746094" y="2655379"/>
            <a:ext cx="7041716" cy="7197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DB3DD0-F824-0D43-CED9-8E639B7C7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22" b="16522"/>
          <a:stretch/>
        </p:blipFill>
        <p:spPr bwMode="auto">
          <a:xfrm>
            <a:off x="8546980" y="3120962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6D1F6CD8-53BF-61D1-4C26-0C9048D61635}"/>
              </a:ext>
            </a:extLst>
          </p:cNvPr>
          <p:cNvSpPr/>
          <p:nvPr/>
        </p:nvSpPr>
        <p:spPr>
          <a:xfrm>
            <a:off x="4711740" y="5778446"/>
            <a:ext cx="4168311" cy="4278485"/>
          </a:xfrm>
          <a:prstGeom prst="star10">
            <a:avLst>
              <a:gd name="adj" fmla="val 40681"/>
              <a:gd name="hf" fmla="val 105146"/>
            </a:avLst>
          </a:prstGeom>
          <a:solidFill>
            <a:srgbClr val="CCE7D3"/>
          </a:solidFill>
          <a:ln w="38100">
            <a:solidFill>
              <a:srgbClr val="CCE7D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Voucher to the Value of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R5 000</a:t>
            </a:r>
            <a:endParaRPr kumimoji="0" lang="en-ZA" sz="2700" b="1" i="0" u="none" strike="noStrike" kern="1200" cap="none" spc="0" normalizeH="0" baseline="0" noProof="0" dirty="0">
              <a:ln>
                <a:noFill/>
              </a:ln>
              <a:solidFill>
                <a:srgbClr val="231F2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14" name="Picture 13" descr="A black and white photo of a black background&#10;&#10;Description automatically generated">
            <a:extLst>
              <a:ext uri="{FF2B5EF4-FFF2-40B4-BE49-F238E27FC236}">
                <a16:creationId xmlns:a16="http://schemas.microsoft.com/office/drawing/2014/main" id="{8813587F-6F4F-FD07-BA3A-A212873B96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805" y="4550943"/>
            <a:ext cx="9433505" cy="530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07576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68B281-5E14-BB60-E19E-5FF63ECE0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AB43148-8835-13BD-39FF-CBFA0C76B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9" r="5809"/>
          <a:stretch/>
        </p:blipFill>
        <p:spPr bwMode="auto">
          <a:xfrm>
            <a:off x="12086555" y="191693"/>
            <a:ext cx="5822582" cy="5859702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A2FE03A-6DF2-5ECE-E9F8-F642AC727080}"/>
              </a:ext>
            </a:extLst>
          </p:cNvPr>
          <p:cNvGrpSpPr/>
          <p:nvPr/>
        </p:nvGrpSpPr>
        <p:grpSpPr>
          <a:xfrm>
            <a:off x="12039601" y="237419"/>
            <a:ext cx="6039842" cy="5979590"/>
            <a:chOff x="5600149" y="211254"/>
            <a:chExt cx="6337306" cy="643549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95E2635-B3EB-1DCE-9C6E-600D1D96763C}"/>
                </a:ext>
              </a:extLst>
            </p:cNvPr>
            <p:cNvSpPr/>
            <p:nvPr/>
          </p:nvSpPr>
          <p:spPr>
            <a:xfrm>
              <a:off x="5600149" y="211254"/>
              <a:ext cx="6337306" cy="6435492"/>
            </a:xfrm>
            <a:prstGeom prst="ellipse">
              <a:avLst/>
            </a:prstGeom>
            <a:noFill/>
            <a:ln w="76200">
              <a:solidFill>
                <a:srgbClr val="FFCC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2897921-DB55-7643-5B73-69EB20986543}"/>
                </a:ext>
              </a:extLst>
            </p:cNvPr>
            <p:cNvSpPr/>
            <p:nvPr/>
          </p:nvSpPr>
          <p:spPr>
            <a:xfrm>
              <a:off x="5676397" y="275674"/>
              <a:ext cx="6141647" cy="6276647"/>
            </a:xfrm>
            <a:prstGeom prst="ellipse">
              <a:avLst/>
            </a:prstGeom>
            <a:noFill/>
            <a:ln w="5715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B7F66D4-D9FC-9C97-C9F0-D065E42E1E03}"/>
                </a:ext>
              </a:extLst>
            </p:cNvPr>
            <p:cNvSpPr/>
            <p:nvPr/>
          </p:nvSpPr>
          <p:spPr>
            <a:xfrm>
              <a:off x="5829115" y="311771"/>
              <a:ext cx="5841026" cy="6197243"/>
            </a:xfrm>
            <a:prstGeom prst="ellipse">
              <a:avLst/>
            </a:prstGeom>
            <a:noFill/>
            <a:ln w="76200">
              <a:solidFill>
                <a:srgbClr val="D2E28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48D7A1C-D121-B152-3CB9-5F4DF35AB140}"/>
              </a:ext>
            </a:extLst>
          </p:cNvPr>
          <p:cNvSpPr txBox="1"/>
          <p:nvPr/>
        </p:nvSpPr>
        <p:spPr>
          <a:xfrm>
            <a:off x="205075" y="2"/>
            <a:ext cx="124490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10800" b="0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TOP RECRUITER</a:t>
            </a:r>
            <a:endParaRPr kumimoji="0" lang="en-ZA" sz="9000" b="0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39E649A-B530-4252-0E70-2AB1620DF578}"/>
              </a:ext>
            </a:extLst>
          </p:cNvPr>
          <p:cNvSpPr txBox="1"/>
          <p:nvPr/>
        </p:nvSpPr>
        <p:spPr>
          <a:xfrm>
            <a:off x="205072" y="1269581"/>
            <a:ext cx="10710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BC2F5D"/>
                </a:solidFill>
                <a:effectLst/>
                <a:uLnTx/>
                <a:uFillTx/>
                <a:latin typeface="BentonModDisp BL" panose="02000603090000020004" pitchFamily="50" charset="0"/>
                <a:ea typeface="STHupo" panose="020B0503020204020204" pitchFamily="2" charset="-122"/>
                <a:cs typeface="+mn-cs"/>
              </a:rPr>
              <a:t>WINNER</a:t>
            </a:r>
            <a:endParaRPr kumimoji="0" lang="en-ZA" sz="5400" b="1" i="0" u="none" strike="noStrike" kern="1200" cap="none" spc="0" normalizeH="0" baseline="0" noProof="0">
              <a:ln>
                <a:noFill/>
              </a:ln>
              <a:solidFill>
                <a:srgbClr val="BC2F5D"/>
              </a:solidFill>
              <a:effectLst/>
              <a:uLnTx/>
              <a:uFillTx/>
              <a:latin typeface="BentonModDisp BL" panose="02000603090000020004" pitchFamily="50" charset="0"/>
              <a:ea typeface="STHupo" panose="020B0503020204020204" pitchFamily="2" charset="-122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40505F-AFAF-2CE6-38CA-4B07B19425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3"/>
          <a:stretch/>
        </p:blipFill>
        <p:spPr>
          <a:xfrm>
            <a:off x="381002" y="8877301"/>
            <a:ext cx="2645405" cy="9898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92516E3-8A69-F0AE-0B18-616157E34AF5}"/>
              </a:ext>
            </a:extLst>
          </p:cNvPr>
          <p:cNvSpPr txBox="1"/>
          <p:nvPr/>
        </p:nvSpPr>
        <p:spPr>
          <a:xfrm>
            <a:off x="200158" y="2216795"/>
            <a:ext cx="8552066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BELINDA  FOURIE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LY		=	5 x L1 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			(Sales R 2 233)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CY		=	</a:t>
            </a: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16</a:t>
            </a: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 x L1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2" charset="0"/>
                <a:ea typeface="STHupo" panose="020B0503020204020204" pitchFamily="2" charset="-122"/>
                <a:cs typeface="+mn-cs"/>
              </a:rPr>
              <a:t>Sales 	= 	R 96 567</a:t>
            </a:r>
          </a:p>
          <a:p>
            <a:pPr marL="0" marR="0" lvl="0" indent="0" algn="l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1" b="1" dirty="0">
                <a:solidFill>
                  <a:prstClr val="black"/>
                </a:solidFill>
                <a:latin typeface="Helvetica" pitchFamily="2" charset="0"/>
                <a:ea typeface="STHupo" panose="020B0503020204020204" pitchFamily="2" charset="-122"/>
              </a:rPr>
              <a:t>Growth	=	R 94 334</a:t>
            </a:r>
            <a:endParaRPr kumimoji="0" lang="en-US" sz="4001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elvetica" pitchFamily="2" charset="0"/>
              <a:ea typeface="STHupo" panose="020B0503020204020204" pitchFamily="2" charset="-122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3DEC37E-1CA6-4A5E-7A27-A0D98680C45C}"/>
              </a:ext>
            </a:extLst>
          </p:cNvPr>
          <p:cNvSpPr/>
          <p:nvPr/>
        </p:nvSpPr>
        <p:spPr>
          <a:xfrm>
            <a:off x="7477730" y="2448389"/>
            <a:ext cx="7404132" cy="7496388"/>
          </a:xfrm>
          <a:prstGeom prst="ellipse">
            <a:avLst/>
          </a:prstGeom>
          <a:noFill/>
          <a:ln w="57150">
            <a:solidFill>
              <a:srgbClr val="D2E28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37166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2B87E8A-A905-C03C-B29A-EA92A21059AB}"/>
              </a:ext>
            </a:extLst>
          </p:cNvPr>
          <p:cNvGrpSpPr/>
          <p:nvPr/>
        </p:nvGrpSpPr>
        <p:grpSpPr>
          <a:xfrm>
            <a:off x="7609007" y="2495155"/>
            <a:ext cx="7404132" cy="7554429"/>
            <a:chOff x="4631036" y="1663435"/>
            <a:chExt cx="4936088" cy="503628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8E96693B-38E8-4B35-5258-553DC71042A9}"/>
                </a:ext>
              </a:extLst>
            </p:cNvPr>
            <p:cNvSpPr/>
            <p:nvPr/>
          </p:nvSpPr>
          <p:spPr>
            <a:xfrm>
              <a:off x="4631036" y="1765353"/>
              <a:ext cx="4936088" cy="4934368"/>
            </a:xfrm>
            <a:prstGeom prst="ellipse">
              <a:avLst/>
            </a:prstGeom>
            <a:noFill/>
            <a:ln w="76200">
              <a:solidFill>
                <a:srgbClr val="F5C0B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04F8817-48D4-863B-2B79-93784908F52D}"/>
                </a:ext>
              </a:extLst>
            </p:cNvPr>
            <p:cNvSpPr/>
            <p:nvPr/>
          </p:nvSpPr>
          <p:spPr>
            <a:xfrm>
              <a:off x="4676731" y="1663435"/>
              <a:ext cx="4694477" cy="4934368"/>
            </a:xfrm>
            <a:prstGeom prst="ellipse">
              <a:avLst/>
            </a:prstGeom>
            <a:noFill/>
            <a:ln w="76200">
              <a:solidFill>
                <a:srgbClr val="BC2F5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2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F538043B-E4DC-EE9A-BAB6-DFDC0F72BEDF}"/>
              </a:ext>
            </a:extLst>
          </p:cNvPr>
          <p:cNvSpPr/>
          <p:nvPr/>
        </p:nvSpPr>
        <p:spPr>
          <a:xfrm>
            <a:off x="7746094" y="2655379"/>
            <a:ext cx="7041716" cy="7197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12A64E-260A-C9CC-07BA-9C39BFEFC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" b="596"/>
          <a:stretch/>
        </p:blipFill>
        <p:spPr bwMode="auto">
          <a:xfrm>
            <a:off x="7776452" y="2705101"/>
            <a:ext cx="7130580" cy="7147503"/>
          </a:xfrm>
          <a:prstGeom prst="ellipse">
            <a:avLst/>
          </a:prstGeom>
          <a:solidFill>
            <a:srgbClr val="C0ADA6"/>
          </a:solidFill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1C53F048-493A-8F37-431C-81F328D7049C}"/>
              </a:ext>
            </a:extLst>
          </p:cNvPr>
          <p:cNvGrpSpPr/>
          <p:nvPr/>
        </p:nvGrpSpPr>
        <p:grpSpPr>
          <a:xfrm>
            <a:off x="2208805" y="4550943"/>
            <a:ext cx="9433505" cy="5505988"/>
            <a:chOff x="2208805" y="4550943"/>
            <a:chExt cx="9433505" cy="5505988"/>
          </a:xfrm>
        </p:grpSpPr>
        <p:sp>
          <p:nvSpPr>
            <p:cNvPr id="19" name="Star: 10 Points 18">
              <a:extLst>
                <a:ext uri="{FF2B5EF4-FFF2-40B4-BE49-F238E27FC236}">
                  <a16:creationId xmlns:a16="http://schemas.microsoft.com/office/drawing/2014/main" id="{3A56AA43-F09F-97C4-7B6E-F9C37A99AD3F}"/>
                </a:ext>
              </a:extLst>
            </p:cNvPr>
            <p:cNvSpPr/>
            <p:nvPr/>
          </p:nvSpPr>
          <p:spPr>
            <a:xfrm>
              <a:off x="4711740" y="5778446"/>
              <a:ext cx="4168311" cy="4278485"/>
            </a:xfrm>
            <a:prstGeom prst="star10">
              <a:avLst>
                <a:gd name="adj" fmla="val 40681"/>
                <a:gd name="hf" fmla="val 105146"/>
              </a:avLst>
            </a:prstGeom>
            <a:solidFill>
              <a:srgbClr val="CCE7D3"/>
            </a:solidFill>
            <a:ln w="38100">
              <a:solidFill>
                <a:srgbClr val="CCE7D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  <a:p>
              <a:pPr marL="0" marR="0" lvl="0" indent="0" algn="ctr" defTabSz="137166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Voucher to the Value of </a:t>
              </a:r>
              <a:r>
                <a:rPr kumimoji="0" 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231F2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R6 000</a:t>
              </a:r>
              <a:endParaRPr kumimoji="0" lang="en-ZA" sz="2700" b="1" i="0" u="none" strike="noStrike" kern="1200" cap="none" spc="0" normalizeH="0" baseline="0" noProof="0">
                <a:ln>
                  <a:noFill/>
                </a:ln>
                <a:solidFill>
                  <a:srgbClr val="231F2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pic>
          <p:nvPicPr>
            <p:cNvPr id="20" name="Picture 19" descr="A black and white photo of a black background&#10;&#10;Description automatically generated">
              <a:extLst>
                <a:ext uri="{FF2B5EF4-FFF2-40B4-BE49-F238E27FC236}">
                  <a16:creationId xmlns:a16="http://schemas.microsoft.com/office/drawing/2014/main" id="{6FDA3758-2853-8754-2538-8999F867E8D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8805" y="4550943"/>
              <a:ext cx="9433505" cy="530634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783751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423393-5FE3-B398-B396-057BC2898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15F563BC-82D3-12DD-5205-7817068A1E56}"/>
              </a:ext>
            </a:extLst>
          </p:cNvPr>
          <p:cNvSpPr/>
          <p:nvPr/>
        </p:nvSpPr>
        <p:spPr>
          <a:xfrm>
            <a:off x="2287605" y="3671661"/>
            <a:ext cx="12871855" cy="0"/>
          </a:xfrm>
          <a:prstGeom prst="line">
            <a:avLst/>
          </a:prstGeom>
          <a:ln w="3810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3ADA437B-0468-B302-DAEE-26D7603B1E08}"/>
              </a:ext>
            </a:extLst>
          </p:cNvPr>
          <p:cNvGrpSpPr/>
          <p:nvPr/>
        </p:nvGrpSpPr>
        <p:grpSpPr>
          <a:xfrm>
            <a:off x="12470478" y="0"/>
            <a:ext cx="5858753" cy="10287000"/>
            <a:chOff x="0" y="0"/>
            <a:chExt cx="1024725" cy="1799248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099764DF-8538-3F97-F9A3-487C44BF3BCE}"/>
                </a:ext>
              </a:extLst>
            </p:cNvPr>
            <p:cNvSpPr/>
            <p:nvPr/>
          </p:nvSpPr>
          <p:spPr>
            <a:xfrm flipH="1">
              <a:off x="0" y="0"/>
              <a:ext cx="1024725" cy="1799248"/>
            </a:xfrm>
            <a:custGeom>
              <a:avLst/>
              <a:gdLst/>
              <a:ahLst/>
              <a:cxnLst/>
              <a:rect l="l" t="t" r="r" b="b"/>
              <a:pathLst>
                <a:path w="1024725" h="1799248">
                  <a:moveTo>
                    <a:pt x="1016797" y="0"/>
                  </a:moveTo>
                  <a:lnTo>
                    <a:pt x="7929" y="0"/>
                  </a:lnTo>
                  <a:cubicBezTo>
                    <a:pt x="3550" y="0"/>
                    <a:pt x="0" y="3550"/>
                    <a:pt x="0" y="7929"/>
                  </a:cubicBezTo>
                  <a:lnTo>
                    <a:pt x="0" y="1791319"/>
                  </a:lnTo>
                  <a:cubicBezTo>
                    <a:pt x="0" y="1795698"/>
                    <a:pt x="3550" y="1799248"/>
                    <a:pt x="7929" y="1799248"/>
                  </a:cubicBezTo>
                  <a:lnTo>
                    <a:pt x="1016797" y="1799248"/>
                  </a:lnTo>
                  <a:cubicBezTo>
                    <a:pt x="1021176" y="1799248"/>
                    <a:pt x="1024725" y="1795698"/>
                    <a:pt x="1024725" y="1791319"/>
                  </a:cubicBezTo>
                  <a:lnTo>
                    <a:pt x="1024725" y="7929"/>
                  </a:lnTo>
                  <a:cubicBezTo>
                    <a:pt x="1024725" y="3550"/>
                    <a:pt x="1021176" y="0"/>
                    <a:pt x="1016797" y="0"/>
                  </a:cubicBezTo>
                  <a:close/>
                </a:path>
              </a:pathLst>
            </a:custGeom>
            <a:blipFill>
              <a:blip r:embed="rId2"/>
              <a:stretch>
                <a:fillRect l="-78607" t="-12943" r="-74484" b="-3120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Z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E5C4D40E-0FEC-9C75-374E-FC811CE7A1F3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A1F776DB-6AAD-2FEE-BE5C-EF68E089269C}"/>
              </a:ext>
            </a:extLst>
          </p:cNvPr>
          <p:cNvSpPr txBox="1"/>
          <p:nvPr/>
        </p:nvSpPr>
        <p:spPr>
          <a:xfrm>
            <a:off x="636264" y="963693"/>
            <a:ext cx="11509191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32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Gotham Bold"/>
                <a:cs typeface="Gotham Bold"/>
                <a:sym typeface="Gotham Bold"/>
              </a:rPr>
              <a:t>RENETTE JOSLING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85B37D14-6499-66EF-3875-AF3FDBE7D1D8}"/>
              </a:ext>
            </a:extLst>
          </p:cNvPr>
          <p:cNvSpPr txBox="1"/>
          <p:nvPr/>
        </p:nvSpPr>
        <p:spPr>
          <a:xfrm>
            <a:off x="636264" y="2178192"/>
            <a:ext cx="11509191" cy="1158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81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>
                <a:ln>
                  <a:noFill/>
                </a:ln>
                <a:solidFill>
                  <a:srgbClr val="911A14"/>
                </a:solidFill>
                <a:effectLst/>
                <a:uLnTx/>
                <a:uFillTx/>
                <a:latin typeface="Gotham" pitchFamily="50" charset="0"/>
                <a:ea typeface="Helvetica"/>
                <a:cs typeface="Gotham" pitchFamily="50" charset="0"/>
                <a:sym typeface="Helvetica"/>
              </a:rPr>
              <a:t>Sales Manager</a:t>
            </a:r>
          </a:p>
        </p:txBody>
      </p:sp>
    </p:spTree>
    <p:extLst>
      <p:ext uri="{BB962C8B-B14F-4D97-AF65-F5344CB8AC3E}">
        <p14:creationId xmlns:p14="http://schemas.microsoft.com/office/powerpoint/2010/main" val="161759529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80A9A8-C4A3-DAEA-C7F2-B5C2AC7DB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" y="643"/>
            <a:ext cx="18285714" cy="10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63005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64A25-40C7-8180-7EBA-2B4448CB5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7E3926ED-D46E-96C3-C9B5-9F0164E3ADA2}"/>
              </a:ext>
            </a:extLst>
          </p:cNvPr>
          <p:cNvSpPr/>
          <p:nvPr/>
        </p:nvSpPr>
        <p:spPr>
          <a:xfrm>
            <a:off x="636264" y="89060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5F8B40C3-0C73-8C7E-68EC-B46D689937E9}"/>
              </a:ext>
            </a:extLst>
          </p:cNvPr>
          <p:cNvSpPr/>
          <p:nvPr/>
        </p:nvSpPr>
        <p:spPr>
          <a:xfrm>
            <a:off x="788664" y="90584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B552E67-FF35-5732-4686-B5FDCA0D6D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" y="643"/>
            <a:ext cx="18285714" cy="10285714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60642966-FFD1-EAF3-6ABC-53EFD9BB1A1B}"/>
              </a:ext>
            </a:extLst>
          </p:cNvPr>
          <p:cNvSpPr/>
          <p:nvPr/>
        </p:nvSpPr>
        <p:spPr>
          <a:xfrm>
            <a:off x="941064" y="9210854"/>
            <a:ext cx="2248587" cy="704493"/>
          </a:xfrm>
          <a:custGeom>
            <a:avLst/>
            <a:gdLst/>
            <a:ahLst/>
            <a:cxnLst/>
            <a:rect l="l" t="t" r="r" b="b"/>
            <a:pathLst>
              <a:path w="2248587" h="704493">
                <a:moveTo>
                  <a:pt x="0" y="0"/>
                </a:moveTo>
                <a:lnTo>
                  <a:pt x="2248587" y="0"/>
                </a:lnTo>
                <a:lnTo>
                  <a:pt x="2248587" y="704492"/>
                </a:lnTo>
                <a:lnTo>
                  <a:pt x="0" y="704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942213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96DC7-3A13-68C5-DE48-CB6A95021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BF7083D6-EFDA-4A14-B0EC-E1AFEDCA2D5F}"/>
              </a:ext>
            </a:extLst>
          </p:cNvPr>
          <p:cNvSpPr/>
          <p:nvPr/>
        </p:nvSpPr>
        <p:spPr>
          <a:xfrm>
            <a:off x="-495869" y="5998928"/>
            <a:ext cx="19278600" cy="4436035"/>
          </a:xfrm>
          <a:custGeom>
            <a:avLst/>
            <a:gdLst/>
            <a:ahLst/>
            <a:cxnLst/>
            <a:rect l="l" t="t" r="r" b="b"/>
            <a:pathLst>
              <a:path w="2833290" h="547294">
                <a:moveTo>
                  <a:pt x="0" y="0"/>
                </a:moveTo>
                <a:lnTo>
                  <a:pt x="2833290" y="0"/>
                </a:lnTo>
                <a:lnTo>
                  <a:pt x="2833290" y="547294"/>
                </a:lnTo>
                <a:lnTo>
                  <a:pt x="0" y="547294"/>
                </a:lnTo>
                <a:close/>
              </a:path>
            </a:pathLst>
          </a:custGeom>
          <a:blipFill>
            <a:blip r:embed="rId2"/>
            <a:stretch>
              <a:fillRect t="-111239" b="-133671"/>
            </a:stretch>
          </a:blipFill>
          <a:effectLst>
            <a:softEdge rad="63500"/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FE14A041-89A9-FBE1-2721-D781CE6EC6FC}"/>
              </a:ext>
            </a:extLst>
          </p:cNvPr>
          <p:cNvSpPr/>
          <p:nvPr/>
        </p:nvSpPr>
        <p:spPr>
          <a:xfrm>
            <a:off x="811949" y="4404762"/>
            <a:ext cx="6279726" cy="0"/>
          </a:xfrm>
          <a:prstGeom prst="line">
            <a:avLst/>
          </a:prstGeom>
          <a:ln w="57150" cap="flat">
            <a:solidFill>
              <a:srgbClr val="F04A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DA074D20-D6BA-8068-CE1C-20BA667CCFFE}"/>
              </a:ext>
            </a:extLst>
          </p:cNvPr>
          <p:cNvSpPr txBox="1"/>
          <p:nvPr/>
        </p:nvSpPr>
        <p:spPr>
          <a:xfrm>
            <a:off x="381000" y="8033031"/>
            <a:ext cx="16914709" cy="18960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1663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-332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LT" panose="02000606080000020003" pitchFamily="50" charset="0"/>
                <a:ea typeface="Laguna"/>
                <a:cs typeface="Gotham" pitchFamily="50" charset="0"/>
                <a:sym typeface="Laguna"/>
              </a:rPr>
              <a:t>New Rewards </a:t>
            </a:r>
            <a:r>
              <a:rPr kumimoji="0" lang="en-US" sz="9600" b="1" i="0" u="none" strike="noStrike" kern="1200" cap="none" spc="-332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LT" panose="02000606080000020003" pitchFamily="50" charset="0"/>
                <a:ea typeface="Laguna"/>
                <a:cs typeface="Gotham" pitchFamily="50" charset="0"/>
                <a:sym typeface="Laguna"/>
              </a:rPr>
              <a:t>Programme</a:t>
            </a:r>
            <a:r>
              <a:rPr kumimoji="0" lang="en-US" sz="9600" b="1" i="0" u="none" strike="noStrike" kern="1200" cap="none" spc="-332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LT" panose="02000606080000020003" pitchFamily="50" charset="0"/>
                <a:ea typeface="Laguna"/>
                <a:cs typeface="Gotham" pitchFamily="50" charset="0"/>
                <a:sym typeface="Laguna"/>
              </a:rPr>
              <a:t> 2026/2027</a:t>
            </a:r>
            <a:endParaRPr kumimoji="0" lang="en-US" sz="13800" b="1" i="0" u="none" strike="noStrike" kern="1200" cap="none" spc="-332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ntonModDisp LT" panose="02000606080000020003" pitchFamily="50" charset="0"/>
              <a:ea typeface="Laguna"/>
              <a:cs typeface="Gotham" pitchFamily="50" charset="0"/>
              <a:sym typeface="Laguna"/>
            </a:endParaRPr>
          </a:p>
        </p:txBody>
      </p:sp>
      <p:sp>
        <p:nvSpPr>
          <p:cNvPr id="12" name="TextBox 2">
            <a:extLst>
              <a:ext uri="{FF2B5EF4-FFF2-40B4-BE49-F238E27FC236}">
                <a16:creationId xmlns:a16="http://schemas.microsoft.com/office/drawing/2014/main" id="{B0157DE4-48EC-FFFC-5E51-C74ED10D471C}"/>
              </a:ext>
            </a:extLst>
          </p:cNvPr>
          <p:cNvSpPr txBox="1"/>
          <p:nvPr/>
        </p:nvSpPr>
        <p:spPr>
          <a:xfrm>
            <a:off x="418888" y="566599"/>
            <a:ext cx="15391263" cy="21287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663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600" b="0" i="0" u="none" strike="noStrike" kern="1200" cap="none" spc="-332" normalizeH="0" baseline="0" noProof="0" dirty="0">
                <a:ln>
                  <a:noFill/>
                </a:ln>
                <a:solidFill>
                  <a:srgbClr val="36573B"/>
                </a:solidFill>
                <a:effectLst/>
                <a:uLnTx/>
                <a:uFillTx/>
                <a:latin typeface="BentonModDisp BL" panose="02000603090000020004" pitchFamily="50" charset="0"/>
                <a:ea typeface="Laguna"/>
                <a:cs typeface="Laguna"/>
                <a:sym typeface="Laguna"/>
              </a:rPr>
              <a:t>Save-the-Date</a:t>
            </a:r>
            <a:endParaRPr kumimoji="0" lang="en-US" sz="22400" b="0" i="0" u="none" strike="noStrike" kern="1200" cap="none" spc="-332" normalizeH="0" baseline="0" noProof="0" dirty="0">
              <a:ln>
                <a:noFill/>
              </a:ln>
              <a:solidFill>
                <a:srgbClr val="36573B"/>
              </a:solidFill>
              <a:effectLst/>
              <a:uLnTx/>
              <a:uFillTx/>
              <a:latin typeface="BentonModDisp BL" panose="02000603090000020004" pitchFamily="50" charset="0"/>
              <a:ea typeface="Laguna"/>
              <a:cs typeface="Laguna"/>
              <a:sym typeface="Laguna"/>
            </a:endParaRP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FBE0F707-9592-4C7F-C3C0-0BEC617092D8}"/>
              </a:ext>
            </a:extLst>
          </p:cNvPr>
          <p:cNvSpPr txBox="1"/>
          <p:nvPr/>
        </p:nvSpPr>
        <p:spPr>
          <a:xfrm>
            <a:off x="373380" y="2423563"/>
            <a:ext cx="19019308" cy="16832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3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931A14"/>
                </a:solidFill>
                <a:effectLst/>
                <a:uLnTx/>
                <a:uFillTx/>
                <a:latin typeface="BentonModDisp 1"/>
                <a:ea typeface="BentonModDisp 1"/>
                <a:cs typeface="Gotham" pitchFamily="50" charset="0"/>
                <a:sym typeface="BentonModDisp 1"/>
              </a:rPr>
              <a:t>Next Teams Meeting Get - Together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44FA6600-750D-06E2-E7F5-A444BC81D3F3}"/>
              </a:ext>
            </a:extLst>
          </p:cNvPr>
          <p:cNvSpPr txBox="1"/>
          <p:nvPr/>
        </p:nvSpPr>
        <p:spPr>
          <a:xfrm>
            <a:off x="335492" y="6723875"/>
            <a:ext cx="16914709" cy="1932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1663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i="0" u="none" strike="noStrike" kern="1200" cap="none" spc="-332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2 Bold" panose="020B0604020202020204" charset="0"/>
                <a:ea typeface="Laguna"/>
                <a:cs typeface="Gotham" pitchFamily="50" charset="0"/>
                <a:sym typeface="Laguna"/>
              </a:rPr>
              <a:t>Tuesday</a:t>
            </a:r>
            <a:r>
              <a:rPr kumimoji="0" lang="en-US" sz="11500" i="0" u="none" strike="noStrike" kern="1200" cap="none" spc="-332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2 Bold" panose="020B0604020202020204" charset="0"/>
                <a:ea typeface="Laguna"/>
                <a:cs typeface="Gotham" pitchFamily="50" charset="0"/>
                <a:sym typeface="Laguna"/>
              </a:rPr>
              <a:t>, 23 </a:t>
            </a:r>
            <a:r>
              <a:rPr kumimoji="0" lang="en-US" sz="11500" i="0" u="none" strike="noStrike" kern="1200" cap="none" spc="-332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ntonModDisp 2 Bold" panose="020B0604020202020204" charset="0"/>
                <a:ea typeface="Laguna"/>
                <a:cs typeface="Gotham" pitchFamily="50" charset="0"/>
                <a:sym typeface="Laguna"/>
              </a:rPr>
              <a:t>June @ 18:00</a:t>
            </a:r>
            <a:endParaRPr kumimoji="0" lang="en-US" sz="16600" i="0" u="none" strike="noStrike" kern="1200" cap="none" spc="-332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ntonModDisp 2 Bold" panose="020B0604020202020204" charset="0"/>
              <a:ea typeface="Laguna"/>
              <a:cs typeface="Gotham" pitchFamily="50" charset="0"/>
              <a:sym typeface="Laguna"/>
            </a:endParaRPr>
          </a:p>
        </p:txBody>
      </p:sp>
    </p:spTree>
    <p:extLst>
      <p:ext uri="{BB962C8B-B14F-4D97-AF65-F5344CB8AC3E}">
        <p14:creationId xmlns:p14="http://schemas.microsoft.com/office/powerpoint/2010/main" val="289953295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9371545" cy="10287000"/>
          </a:xfrm>
          <a:custGeom>
            <a:avLst/>
            <a:gdLst/>
            <a:ahLst/>
            <a:cxnLst/>
            <a:rect l="l" t="t" r="r" b="b"/>
            <a:pathLst>
              <a:path w="9371545" h="10287000">
                <a:moveTo>
                  <a:pt x="0" y="0"/>
                </a:moveTo>
                <a:lnTo>
                  <a:pt x="9371545" y="0"/>
                </a:lnTo>
                <a:lnTo>
                  <a:pt x="937154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619" r="-7320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3" name="Freeform 3"/>
          <p:cNvSpPr/>
          <p:nvPr/>
        </p:nvSpPr>
        <p:spPr>
          <a:xfrm>
            <a:off x="13120345" y="1558716"/>
            <a:ext cx="1485349" cy="2518265"/>
          </a:xfrm>
          <a:custGeom>
            <a:avLst/>
            <a:gdLst/>
            <a:ahLst/>
            <a:cxnLst/>
            <a:rect l="l" t="t" r="r" b="b"/>
            <a:pathLst>
              <a:path w="1485349" h="2518265">
                <a:moveTo>
                  <a:pt x="0" y="0"/>
                </a:moveTo>
                <a:lnTo>
                  <a:pt x="1485349" y="0"/>
                </a:lnTo>
                <a:lnTo>
                  <a:pt x="1485349" y="2518265"/>
                </a:lnTo>
                <a:lnTo>
                  <a:pt x="0" y="251826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32" r="-932"/>
            </a:stretch>
          </a:blipFill>
        </p:spPr>
        <p:txBody>
          <a:bodyPr/>
          <a:lstStyle/>
          <a:p>
            <a:endParaRPr lang="en-ZA"/>
          </a:p>
        </p:txBody>
      </p:sp>
      <p:sp>
        <p:nvSpPr>
          <p:cNvPr id="4" name="TextBox 4"/>
          <p:cNvSpPr txBox="1"/>
          <p:nvPr/>
        </p:nvSpPr>
        <p:spPr>
          <a:xfrm>
            <a:off x="9609670" y="3830266"/>
            <a:ext cx="8506700" cy="4898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239"/>
              </a:lnSpc>
            </a:pPr>
            <a:r>
              <a:rPr lang="en-US" sz="13742" dirty="0">
                <a:solidFill>
                  <a:srgbClr val="36573B"/>
                </a:solidFill>
                <a:latin typeface="BentonModDisp BL" panose="02000603090000020004" pitchFamily="50" charset="0"/>
                <a:ea typeface="BentonModDisp 2 Bold"/>
                <a:cs typeface="BentonModDisp 2 Bold"/>
                <a:sym typeface="BentonModDisp 2 Bold"/>
              </a:rPr>
              <a:t>THANK YOU</a:t>
            </a:r>
          </a:p>
        </p:txBody>
      </p:sp>
      <p:sp>
        <p:nvSpPr>
          <p:cNvPr id="5" name="Freeform 5"/>
          <p:cNvSpPr/>
          <p:nvPr/>
        </p:nvSpPr>
        <p:spPr>
          <a:xfrm>
            <a:off x="399042" y="548074"/>
            <a:ext cx="3651951" cy="3528907"/>
          </a:xfrm>
          <a:custGeom>
            <a:avLst/>
            <a:gdLst/>
            <a:ahLst/>
            <a:cxnLst/>
            <a:rect l="l" t="t" r="r" b="b"/>
            <a:pathLst>
              <a:path w="3651951" h="3528907">
                <a:moveTo>
                  <a:pt x="0" y="0"/>
                </a:moveTo>
                <a:lnTo>
                  <a:pt x="3651950" y="0"/>
                </a:lnTo>
                <a:lnTo>
                  <a:pt x="3651950" y="3528907"/>
                </a:lnTo>
                <a:lnTo>
                  <a:pt x="0" y="35289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ZA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66B18C89FDA4B4CA01C0F625A3065A2" ma:contentTypeVersion="16" ma:contentTypeDescription="Create a new document." ma:contentTypeScope="" ma:versionID="bd20106cd7107c5de2e72ccf1d43c895">
  <xsd:schema xmlns:xsd="http://www.w3.org/2001/XMLSchema" xmlns:xs="http://www.w3.org/2001/XMLSchema" xmlns:p="http://schemas.microsoft.com/office/2006/metadata/properties" xmlns:ns2="0d62a616-c7de-4f80-829e-483285503b19" xmlns:ns3="1756a263-a766-41cb-92bb-ef7ec55b4c38" targetNamespace="http://schemas.microsoft.com/office/2006/metadata/properties" ma:root="true" ma:fieldsID="d251a48513865643bbc0ef878920a65d" ns2:_="" ns3:_="">
    <xsd:import namespace="0d62a616-c7de-4f80-829e-483285503b19"/>
    <xsd:import namespace="1756a263-a766-41cb-92bb-ef7ec55b4c3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62a616-c7de-4f80-829e-483285503b1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2f52b4ce-ed77-4983-ab68-56b6d199c7a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6a263-a766-41cb-92bb-ef7ec55b4c38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f13c00cd-4faf-4576-acbb-d48c81528fda}" ma:internalName="TaxCatchAll" ma:showField="CatchAllData" ma:web="1756a263-a766-41cb-92bb-ef7ec55b4c3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d62a616-c7de-4f80-829e-483285503b19">
      <Terms xmlns="http://schemas.microsoft.com/office/infopath/2007/PartnerControls"/>
    </lcf76f155ced4ddcb4097134ff3c332f>
    <TaxCatchAll xmlns="1756a263-a766-41cb-92bb-ef7ec55b4c38" xsi:nil="true"/>
  </documentManagement>
</p:properties>
</file>

<file path=customXml/itemProps1.xml><?xml version="1.0" encoding="utf-8"?>
<ds:datastoreItem xmlns:ds="http://schemas.openxmlformats.org/officeDocument/2006/customXml" ds:itemID="{3B2F2495-DFC3-4D63-8762-68C902F248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62a616-c7de-4f80-829e-483285503b19"/>
    <ds:schemaRef ds:uri="1756a263-a766-41cb-92bb-ef7ec55b4c3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C88BB7-DF95-4DF0-A478-06F4448DF0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31EAA7-BA60-4891-BFEA-634B94B36C9C}">
  <ds:schemaRefs>
    <ds:schemaRef ds:uri="http://www.w3.org/XML/1998/namespace"/>
    <ds:schemaRef ds:uri="http://schemas.openxmlformats.org/package/2006/metadata/core-properties"/>
    <ds:schemaRef ds:uri="1756a263-a766-41cb-92bb-ef7ec55b4c38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http://schemas.microsoft.com/office/2006/documentManagement/types"/>
    <ds:schemaRef ds:uri="0d62a616-c7de-4f80-829e-483285503b1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735</Words>
  <Application>Microsoft Office PowerPoint</Application>
  <PresentationFormat>Custom</PresentationFormat>
  <Paragraphs>234</Paragraphs>
  <Slides>75</Slides>
  <Notes>11</Notes>
  <HiddenSlides>0</HiddenSlides>
  <MMClips>5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75</vt:i4>
      </vt:variant>
    </vt:vector>
  </HeadingPairs>
  <TitlesOfParts>
    <vt:vector size="92" baseType="lpstr">
      <vt:lpstr>Gotham</vt:lpstr>
      <vt:lpstr>BentonModDisp 1 Bold</vt:lpstr>
      <vt:lpstr>Calibri Light</vt:lpstr>
      <vt:lpstr>Aptos</vt:lpstr>
      <vt:lpstr>BentonModDisp 1</vt:lpstr>
      <vt:lpstr>BentonModDisp BL</vt:lpstr>
      <vt:lpstr>Gotham Italics</vt:lpstr>
      <vt:lpstr>Arial</vt:lpstr>
      <vt:lpstr>Century Gothic</vt:lpstr>
      <vt:lpstr>BentonModDisp LT</vt:lpstr>
      <vt:lpstr>BentonModDisp 2 Bold</vt:lpstr>
      <vt:lpstr>Aptos Display</vt:lpstr>
      <vt:lpstr>Calibri</vt:lpstr>
      <vt:lpstr>Helvetica</vt:lpstr>
      <vt:lpstr>Office Theme</vt:lpstr>
      <vt:lpstr>2_Office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May'26 Teams get-Together - PPT</dc:title>
  <dc:creator>Luzaan Botha</dc:creator>
  <cp:lastModifiedBy>Luzaan Botha</cp:lastModifiedBy>
  <cp:revision>4</cp:revision>
  <cp:lastPrinted>2026-05-12T14:41:07Z</cp:lastPrinted>
  <dcterms:created xsi:type="dcterms:W3CDTF">2006-08-16T00:00:00Z</dcterms:created>
  <dcterms:modified xsi:type="dcterms:W3CDTF">2026-05-18T09:18:02Z</dcterms:modified>
  <dc:identifier>DAHIxkx6_p8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0x010100066B18C89FDA4B4CA01C0F625A3065A2</vt:lpwstr>
  </property>
  <property fmtid="{D5CDD505-2E9C-101B-9397-08002B2CF9AE}" pid="3" name="MediaServiceImageTags">
    <vt:lpwstr/>
  </property>
</Properties>
</file>