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676" r:id="rId3"/>
    <p:sldId id="2681" r:id="rId4"/>
    <p:sldId id="3155" r:id="rId5"/>
    <p:sldId id="2688" r:id="rId6"/>
    <p:sldId id="2689" r:id="rId7"/>
    <p:sldId id="2800" r:id="rId8"/>
    <p:sldId id="2683" r:id="rId9"/>
    <p:sldId id="2684" r:id="rId10"/>
    <p:sldId id="2772" r:id="rId11"/>
    <p:sldId id="2773" r:id="rId12"/>
    <p:sldId id="2801" r:id="rId13"/>
    <p:sldId id="2686" r:id="rId14"/>
    <p:sldId id="2687" r:id="rId15"/>
    <p:sldId id="2768" r:id="rId16"/>
    <p:sldId id="2769" r:id="rId17"/>
    <p:sldId id="2770" r:id="rId18"/>
    <p:sldId id="27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2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B89C9-F307-4393-9912-B130506EEA62}" type="datetimeFigureOut">
              <a:rPr lang="en-ZA" smtClean="0"/>
              <a:t>2025/05/15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FEA2-2CED-45D5-9367-E2F9980E957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48492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Voicenote</a:t>
            </a: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F83E52-7315-4B1D-9351-B1D10D58ADD8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059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Will be speaking LIVE</a:t>
            </a: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F83E52-7315-4B1D-9351-B1D10D58ADD8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451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Petro will be speaking LIVE</a:t>
            </a: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F83E52-7315-4B1D-9351-B1D10D58ADD8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930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16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97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62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8FD9-EA64-952C-4C8C-E5188CE5D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E2665C-DF50-5992-1A99-3EDB4E59A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C90B5-9967-B2DD-29C5-A76A369BF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28DE-2C1A-43A3-A5F4-6FA8188415F8}" type="datetimeFigureOut">
              <a:rPr lang="en-ZA" smtClean="0"/>
              <a:t>2025/05/15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9C388-08BD-7BA7-AA36-32F1E0DD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C314E-6F2B-D2CD-C672-CEA5F0391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F08F-8F7F-4E35-A4A9-7A4BD3FE791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74723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F8C60-12FE-3B3D-E00A-C2DCABEC4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02B76-BD13-AF13-F07E-BCE1A514F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07D69-CBDF-A214-222A-09E9AD1A0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28DE-2C1A-43A3-A5F4-6FA8188415F8}" type="datetimeFigureOut">
              <a:rPr lang="en-ZA" smtClean="0"/>
              <a:t>2025/05/15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72864-902B-0FA3-829E-37AFBD809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3FD1A-E1E1-6DFB-F958-88AE7EA02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F08F-8F7F-4E35-A4A9-7A4BD3FE791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18024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DE033-C0DB-AB87-1413-2916CF327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3F6BD-DF40-6A0B-D99D-E345E577F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B23BD-64BF-413D-8255-EE7C1012E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28DE-2C1A-43A3-A5F4-6FA8188415F8}" type="datetimeFigureOut">
              <a:rPr lang="en-ZA" smtClean="0"/>
              <a:t>2025/05/15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86DB1-553D-8CD7-75C1-DE485560B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08DD3-8027-C210-77BF-0F943AE23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F08F-8F7F-4E35-A4A9-7A4BD3FE791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93802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1B702-D08D-D997-CA21-8BDAC86CD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E4FEE-8275-E5FB-AE2C-44EDFEFFC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B70EFB-0338-04B0-C95D-DAACE5B7F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1B98A4-E198-920D-2459-D3AC18953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28DE-2C1A-43A3-A5F4-6FA8188415F8}" type="datetimeFigureOut">
              <a:rPr lang="en-ZA" smtClean="0"/>
              <a:t>2025/05/15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EC96FD-8BF5-FF10-6673-0AE248023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DDAD81-86F2-E618-3113-D1C2EFB97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F08F-8F7F-4E35-A4A9-7A4BD3FE791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96600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0A944-C671-5CD7-D22B-521754AA1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899DDE-AA8D-A531-6278-D6D1713DA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CC03C-2FD5-7FDE-DB9F-B58B0E3B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D80B02-7154-EBF6-DC49-3F26DD3663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1DCF21-6F69-C725-A7A0-355AF207A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AEB50E-95CD-86C4-0644-9AA029D75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28DE-2C1A-43A3-A5F4-6FA8188415F8}" type="datetimeFigureOut">
              <a:rPr lang="en-ZA" smtClean="0"/>
              <a:t>2025/05/15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A07F5F-175D-B0B7-E219-489C89C90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1B49AE-25F3-DEC9-4C83-333BB3C7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F08F-8F7F-4E35-A4A9-7A4BD3FE791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1868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6B018-C61A-5A4C-3E53-951978C6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C99282-11FE-3571-6C91-344AA025F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28DE-2C1A-43A3-A5F4-6FA8188415F8}" type="datetimeFigureOut">
              <a:rPr lang="en-ZA" smtClean="0"/>
              <a:t>2025/05/15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3CA8AE-225F-BD22-1DDF-F36A2BC27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82698B-F290-FE80-6DAC-97BB124A0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F08F-8F7F-4E35-A4A9-7A4BD3FE791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66771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1013D4-D7F0-7FDD-B847-CC089275F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28DE-2C1A-43A3-A5F4-6FA8188415F8}" type="datetimeFigureOut">
              <a:rPr lang="en-ZA" smtClean="0"/>
              <a:t>2025/05/15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4DD230-5C91-36A5-4DEB-07560F20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51BD3-EE88-0206-FA99-38396280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F08F-8F7F-4E35-A4A9-7A4BD3FE791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53868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D616-DD81-84A4-ED69-A10A55090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8E8F0-AA90-A94A-AB51-33EE894C5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085B7A-12A5-ADD1-8E56-66327B1D6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12E44-B5FD-E80C-B92F-ADDFD6084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28DE-2C1A-43A3-A5F4-6FA8188415F8}" type="datetimeFigureOut">
              <a:rPr lang="en-ZA" smtClean="0"/>
              <a:t>2025/05/15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49F396-4B1B-DAB0-5876-ADCC98703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BAF6C-097F-CDB8-391F-560C5AEE7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F08F-8F7F-4E35-A4A9-7A4BD3FE791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0738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8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F6807-D669-00C5-64D4-34FAB8084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597BE5-F8FB-713A-086D-8555DA41C1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5CDD8-10FC-EFEE-13E3-8279902E9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84310-AF5E-B690-3F91-1CAC881B1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28DE-2C1A-43A3-A5F4-6FA8188415F8}" type="datetimeFigureOut">
              <a:rPr lang="en-ZA" smtClean="0"/>
              <a:t>2025/05/15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9E606C-9824-1AF8-98E5-23FB89FD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E9FE6-0C18-8690-CBB6-B8F5F85C2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F08F-8F7F-4E35-A4A9-7A4BD3FE791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99276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06C74-39E1-B06B-A85A-0B6652457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64C33-A6A3-998E-1158-F7A0489BC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8BF4D-82EA-85FD-9183-7EB1B69DE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28DE-2C1A-43A3-A5F4-6FA8188415F8}" type="datetimeFigureOut">
              <a:rPr lang="en-ZA" smtClean="0"/>
              <a:t>2025/05/15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C1BED-94BE-4E1A-8C70-CD22F0ACC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BF8FD-DD8F-EB25-D128-42882FF95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F08F-8F7F-4E35-A4A9-7A4BD3FE791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20934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5AFF72-C9BE-EB72-68B7-9B48271A7A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2F77EE-0A95-5272-5BB8-374E664C2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F3F90-30D3-404B-1E1D-F89A497F9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28DE-2C1A-43A3-A5F4-6FA8188415F8}" type="datetimeFigureOut">
              <a:rPr lang="en-ZA" smtClean="0"/>
              <a:t>2025/05/15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5EFE6-4392-306E-1819-FDC1E1963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A0A6D-D1D1-4E32-F133-D3B1DF81A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F08F-8F7F-4E35-A4A9-7A4BD3FE791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7768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62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5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35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0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5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08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7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C10D2F-3728-C69E-867C-006354CC5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775B6-D04A-B1C1-BEF0-4B399BFFA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E9BB3-C35B-79E1-BE6B-6EADE11717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9E28DE-2C1A-43A3-A5F4-6FA8188415F8}" type="datetimeFigureOut">
              <a:rPr lang="en-ZA" smtClean="0"/>
              <a:t>2025/05/15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98471-FF9A-10B1-6B2B-BB083A2AB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4B4EB-C31A-9BE3-DA96-0804EC817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5DF08F-8F7F-4E35-A4A9-7A4BD3FE791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9971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7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DD0B04-B058-8853-2B79-9F54DECD3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>
            <a:extLst>
              <a:ext uri="{FF2B5EF4-FFF2-40B4-BE49-F238E27FC236}">
                <a16:creationId xmlns:a16="http://schemas.microsoft.com/office/drawing/2014/main" id="{326A1F4A-E0C3-1645-7AC7-8EBCCED1BDAC}"/>
              </a:ext>
            </a:extLst>
          </p:cNvPr>
          <p:cNvSpPr/>
          <p:nvPr/>
        </p:nvSpPr>
        <p:spPr>
          <a:xfrm>
            <a:off x="0" y="-5080"/>
            <a:ext cx="6502400" cy="6863080"/>
          </a:xfrm>
          <a:custGeom>
            <a:avLst/>
            <a:gdLst/>
            <a:ahLst/>
            <a:cxnLst/>
            <a:rect l="l" t="t" r="r" b="b"/>
            <a:pathLst>
              <a:path w="8087083" h="8229600">
                <a:moveTo>
                  <a:pt x="0" y="0"/>
                </a:moveTo>
                <a:lnTo>
                  <a:pt x="8087082" y="0"/>
                </a:lnTo>
                <a:lnTo>
                  <a:pt x="808708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ZA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BD3A95-3D11-D13A-2EFF-8F91CAC83676}"/>
              </a:ext>
            </a:extLst>
          </p:cNvPr>
          <p:cNvGrpSpPr/>
          <p:nvPr/>
        </p:nvGrpSpPr>
        <p:grpSpPr>
          <a:xfrm>
            <a:off x="6502400" y="533400"/>
            <a:ext cx="5689600" cy="5237480"/>
            <a:chOff x="10576560" y="2781300"/>
            <a:chExt cx="6835140" cy="6275716"/>
          </a:xfrm>
        </p:grpSpPr>
        <p:pic>
          <p:nvPicPr>
            <p:cNvPr id="13" name="Picture 12" descr="A green circle with white border&#10;&#10;AI-generated content may be incorrect.">
              <a:extLst>
                <a:ext uri="{FF2B5EF4-FFF2-40B4-BE49-F238E27FC236}">
                  <a16:creationId xmlns:a16="http://schemas.microsoft.com/office/drawing/2014/main" id="{42CB7865-E961-456D-0ACB-87632F251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2935" y="2781300"/>
              <a:ext cx="6275716" cy="6275716"/>
            </a:xfrm>
            <a:prstGeom prst="rect">
              <a:avLst/>
            </a:prstGeom>
          </p:spPr>
        </p:pic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6C8CDB35-57CC-0DB2-B74F-51C5E6C782CD}"/>
                </a:ext>
              </a:extLst>
            </p:cNvPr>
            <p:cNvSpPr txBox="1"/>
            <p:nvPr/>
          </p:nvSpPr>
          <p:spPr>
            <a:xfrm>
              <a:off x="10576560" y="5138739"/>
              <a:ext cx="6835140" cy="16226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60">
                <a:defRPr/>
              </a:pPr>
              <a:r>
                <a:rPr lang="en-US" sz="4400" b="1" i="1" spc="660">
                  <a:solidFill>
                    <a:prstClr val="black"/>
                  </a:solidFill>
                  <a:latin typeface="Oswald" panose="00000500000000000000" pitchFamily="2" charset="0"/>
                  <a:ea typeface="Oswald Bold"/>
                  <a:cs typeface="Oswald Bold"/>
                  <a:sym typeface="Oswald Bold"/>
                </a:rPr>
                <a:t>PERSONAL </a:t>
              </a:r>
            </a:p>
            <a:p>
              <a:pPr algn="ctr" defTabSz="609660">
                <a:defRPr/>
              </a:pPr>
              <a:r>
                <a:rPr lang="en-US" sz="4400" b="1" i="1" spc="660">
                  <a:solidFill>
                    <a:prstClr val="black"/>
                  </a:solidFill>
                  <a:latin typeface="Oswald" panose="00000500000000000000" pitchFamily="2" charset="0"/>
                  <a:ea typeface="Oswald Bold"/>
                  <a:cs typeface="Oswald Bold"/>
                  <a:sym typeface="Oswald Bold"/>
                </a:rPr>
                <a:t>SALES</a:t>
              </a:r>
            </a:p>
          </p:txBody>
        </p:sp>
      </p:grpSp>
      <p:sp>
        <p:nvSpPr>
          <p:cNvPr id="2" name="TextBox 5">
            <a:extLst>
              <a:ext uri="{FF2B5EF4-FFF2-40B4-BE49-F238E27FC236}">
                <a16:creationId xmlns:a16="http://schemas.microsoft.com/office/drawing/2014/main" id="{0AF4E3DE-50F9-2D91-FAA6-E577CADE39D1}"/>
              </a:ext>
            </a:extLst>
          </p:cNvPr>
          <p:cNvSpPr txBox="1"/>
          <p:nvPr/>
        </p:nvSpPr>
        <p:spPr>
          <a:xfrm>
            <a:off x="2275419" y="279400"/>
            <a:ext cx="455676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60">
              <a:defRPr/>
            </a:pPr>
            <a:r>
              <a:rPr lang="en-US" sz="4400" b="1" i="1" spc="660">
                <a:solidFill>
                  <a:prstClr val="black"/>
                </a:solidFill>
                <a:latin typeface="Oswald" panose="00000500000000000000" pitchFamily="2" charset="0"/>
                <a:ea typeface="Oswald Bold"/>
                <a:cs typeface="Oswald Bold"/>
                <a:sym typeface="Oswald Bold"/>
              </a:rPr>
              <a:t>QUARTERLY REWARDS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709BBD-B150-1D6C-9B5A-230706260C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43"/>
          <a:stretch/>
        </p:blipFill>
        <p:spPr>
          <a:xfrm>
            <a:off x="254001" y="5918200"/>
            <a:ext cx="1763603" cy="65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63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A096A-3DDB-7F79-88B0-CC675D1A4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43F961-E965-91F0-82D5-13B5BB58E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" r="5809"/>
          <a:stretch/>
        </p:blipFill>
        <p:spPr bwMode="auto">
          <a:xfrm>
            <a:off x="8057703" y="127795"/>
            <a:ext cx="3881721" cy="3906468"/>
          </a:xfrm>
          <a:prstGeom prst="ellipse">
            <a:avLst/>
          </a:prstGeom>
          <a:solidFill>
            <a:srgbClr val="C0ADA6"/>
          </a:solidFill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F0764B7-7414-7B68-C048-7621E1F62A99}"/>
              </a:ext>
            </a:extLst>
          </p:cNvPr>
          <p:cNvGrpSpPr/>
          <p:nvPr/>
        </p:nvGrpSpPr>
        <p:grpSpPr>
          <a:xfrm>
            <a:off x="8026400" y="158279"/>
            <a:ext cx="4026561" cy="3986393"/>
            <a:chOff x="5600149" y="211254"/>
            <a:chExt cx="6337306" cy="643549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E190A65-324F-B639-4002-EB0E025B2780}"/>
                </a:ext>
              </a:extLst>
            </p:cNvPr>
            <p:cNvSpPr/>
            <p:nvPr/>
          </p:nvSpPr>
          <p:spPr>
            <a:xfrm>
              <a:off x="5600149" y="211254"/>
              <a:ext cx="6337306" cy="6435492"/>
            </a:xfrm>
            <a:prstGeom prst="ellipse">
              <a:avLst/>
            </a:prstGeom>
            <a:noFill/>
            <a:ln w="76200">
              <a:solidFill>
                <a:srgbClr val="FFCCC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7489306-CA4A-2D88-4CDF-D44F52E3729C}"/>
                </a:ext>
              </a:extLst>
            </p:cNvPr>
            <p:cNvSpPr/>
            <p:nvPr/>
          </p:nvSpPr>
          <p:spPr>
            <a:xfrm>
              <a:off x="5676397" y="275674"/>
              <a:ext cx="6141647" cy="6276647"/>
            </a:xfrm>
            <a:prstGeom prst="ellipse">
              <a:avLst/>
            </a:prstGeom>
            <a:noFill/>
            <a:ln w="57150">
              <a:solidFill>
                <a:srgbClr val="BC2F5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315B3F9-1653-3426-A47E-CC5827F784D5}"/>
                </a:ext>
              </a:extLst>
            </p:cNvPr>
            <p:cNvSpPr/>
            <p:nvPr/>
          </p:nvSpPr>
          <p:spPr>
            <a:xfrm>
              <a:off x="5829115" y="311771"/>
              <a:ext cx="5841026" cy="6197243"/>
            </a:xfrm>
            <a:prstGeom prst="ellipse">
              <a:avLst/>
            </a:prstGeom>
            <a:noFill/>
            <a:ln w="76200">
              <a:solidFill>
                <a:srgbClr val="D2E2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B5E344D-BD60-1D8F-EF41-B2EBE4446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" r="2122"/>
          <a:stretch/>
        </p:blipFill>
        <p:spPr bwMode="auto">
          <a:xfrm>
            <a:off x="4742666" y="1803400"/>
            <a:ext cx="4753720" cy="4765002"/>
          </a:xfrm>
          <a:prstGeom prst="ellipse">
            <a:avLst/>
          </a:prstGeom>
          <a:solidFill>
            <a:srgbClr val="C0ADA6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355F59-B8C1-BE3E-6C96-E13AAEB0E46C}"/>
              </a:ext>
            </a:extLst>
          </p:cNvPr>
          <p:cNvSpPr txBox="1"/>
          <p:nvPr/>
        </p:nvSpPr>
        <p:spPr>
          <a:xfrm>
            <a:off x="136716" y="1"/>
            <a:ext cx="6626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ZA" sz="7200">
                <a:solidFill>
                  <a:srgbClr val="BC2F5D"/>
                </a:solidFill>
                <a:latin typeface="Bebas Neue" panose="020B0606020202050201" pitchFamily="34" charset="0"/>
                <a:ea typeface="STHupo" panose="020B0503020204020204" pitchFamily="2" charset="-122"/>
              </a:rPr>
              <a:t>DOWNLINE SALES</a:t>
            </a:r>
            <a:endParaRPr lang="en-ZA" sz="6000">
              <a:solidFill>
                <a:srgbClr val="BC2F5D"/>
              </a:solidFill>
              <a:latin typeface="Bebas Neue" panose="020B0606020202050201" pitchFamily="34" charset="0"/>
              <a:ea typeface="STHupo" panose="020B0503020204020204" pitchFamily="2" charset="-12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2F80D5-23ED-DCC5-3366-61445D366993}"/>
              </a:ext>
            </a:extLst>
          </p:cNvPr>
          <p:cNvSpPr txBox="1"/>
          <p:nvPr/>
        </p:nvSpPr>
        <p:spPr>
          <a:xfrm>
            <a:off x="136715" y="846387"/>
            <a:ext cx="5701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3600" b="1">
                <a:solidFill>
                  <a:srgbClr val="BC2F5D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1</a:t>
            </a:r>
            <a:r>
              <a:rPr lang="en-US" sz="3600" b="1" baseline="30000">
                <a:solidFill>
                  <a:srgbClr val="BC2F5D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ST</a:t>
            </a:r>
            <a:r>
              <a:rPr lang="en-US" sz="3600" b="1">
                <a:solidFill>
                  <a:srgbClr val="BC2F5D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 PLACE</a:t>
            </a:r>
            <a:endParaRPr lang="en-ZA" sz="3600" b="1">
              <a:solidFill>
                <a:srgbClr val="BC2F5D"/>
              </a:solidFill>
              <a:latin typeface="Century Gothic" panose="020B0502020202020204" pitchFamily="34" charset="0"/>
              <a:ea typeface="STHupo" panose="020B0503020204020204" pitchFamily="2" charset="-122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EDE46B0-5135-6661-29D8-2D8DA7A46EA5}"/>
              </a:ext>
            </a:extLst>
          </p:cNvPr>
          <p:cNvSpPr/>
          <p:nvPr/>
        </p:nvSpPr>
        <p:spPr>
          <a:xfrm>
            <a:off x="4543518" y="1632258"/>
            <a:ext cx="4936088" cy="4997592"/>
          </a:xfrm>
          <a:prstGeom prst="ellipse">
            <a:avLst/>
          </a:prstGeom>
          <a:noFill/>
          <a:ln w="57150">
            <a:solidFill>
              <a:srgbClr val="D2E28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ZA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DE30BF0-9029-48B7-2591-8EFF382F5D80}"/>
              </a:ext>
            </a:extLst>
          </p:cNvPr>
          <p:cNvGrpSpPr/>
          <p:nvPr/>
        </p:nvGrpSpPr>
        <p:grpSpPr>
          <a:xfrm>
            <a:off x="4631036" y="1663436"/>
            <a:ext cx="4936088" cy="5036286"/>
            <a:chOff x="4631036" y="1663435"/>
            <a:chExt cx="4936088" cy="5036286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2BCA371-E199-0E38-D829-6C914E5BD5C4}"/>
                </a:ext>
              </a:extLst>
            </p:cNvPr>
            <p:cNvSpPr/>
            <p:nvPr/>
          </p:nvSpPr>
          <p:spPr>
            <a:xfrm>
              <a:off x="4631036" y="1765353"/>
              <a:ext cx="4936088" cy="4934368"/>
            </a:xfrm>
            <a:prstGeom prst="ellipse">
              <a:avLst/>
            </a:prstGeom>
            <a:noFill/>
            <a:ln w="76200">
              <a:solidFill>
                <a:srgbClr val="F5C0B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B349446-CD51-8AA8-8998-5DF344213F88}"/>
                </a:ext>
              </a:extLst>
            </p:cNvPr>
            <p:cNvSpPr/>
            <p:nvPr/>
          </p:nvSpPr>
          <p:spPr>
            <a:xfrm>
              <a:off x="4676731" y="1663435"/>
              <a:ext cx="4694477" cy="4934368"/>
            </a:xfrm>
            <a:prstGeom prst="ellipse">
              <a:avLst/>
            </a:prstGeom>
            <a:noFill/>
            <a:ln w="76200">
              <a:solidFill>
                <a:srgbClr val="BC2F5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" name="Star: 10 Points 4">
            <a:extLst>
              <a:ext uri="{FF2B5EF4-FFF2-40B4-BE49-F238E27FC236}">
                <a16:creationId xmlns:a16="http://schemas.microsoft.com/office/drawing/2014/main" id="{D4B064ED-B863-F5AA-E253-10DDFD972EA2}"/>
              </a:ext>
            </a:extLst>
          </p:cNvPr>
          <p:cNvSpPr/>
          <p:nvPr/>
        </p:nvSpPr>
        <p:spPr>
          <a:xfrm>
            <a:off x="2331130" y="3878576"/>
            <a:ext cx="2778874" cy="2852323"/>
          </a:xfrm>
          <a:prstGeom prst="star10">
            <a:avLst>
              <a:gd name="adj" fmla="val 40681"/>
              <a:gd name="hf" fmla="val 105146"/>
            </a:avLst>
          </a:prstGeom>
          <a:solidFill>
            <a:srgbClr val="CCE7D3"/>
          </a:solidFill>
          <a:ln w="38100">
            <a:solidFill>
              <a:srgbClr val="CCE7D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 sz="2400" b="1">
              <a:solidFill>
                <a:srgbClr val="231F20"/>
              </a:solidFill>
              <a:latin typeface="Century Gothic" panose="020B0502020202020204" pitchFamily="34" charset="0"/>
            </a:endParaRPr>
          </a:p>
          <a:p>
            <a:pPr algn="ctr" defTabSz="914446">
              <a:defRPr/>
            </a:pPr>
            <a:endParaRPr lang="en-US" sz="2400" b="1">
              <a:solidFill>
                <a:srgbClr val="231F20"/>
              </a:solidFill>
              <a:latin typeface="Century Gothic" panose="020B0502020202020204" pitchFamily="34" charset="0"/>
            </a:endParaRPr>
          </a:p>
          <a:p>
            <a:pPr algn="ctr" defTabSz="914446">
              <a:defRPr/>
            </a:pPr>
            <a:r>
              <a:rPr lang="en-US" sz="2400">
                <a:solidFill>
                  <a:srgbClr val="231F20"/>
                </a:solidFill>
                <a:latin typeface="Century Gothic" panose="020B0502020202020204" pitchFamily="34" charset="0"/>
              </a:rPr>
              <a:t>Voucher to the Value of </a:t>
            </a:r>
            <a:r>
              <a:rPr lang="en-US" sz="2400" b="1">
                <a:solidFill>
                  <a:srgbClr val="231F20"/>
                </a:solidFill>
                <a:latin typeface="Century Gothic" panose="020B0502020202020204" pitchFamily="34" charset="0"/>
              </a:rPr>
              <a:t>R6 000</a:t>
            </a:r>
            <a:endParaRPr lang="en-ZA" b="1">
              <a:solidFill>
                <a:srgbClr val="231F2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B55F1B5-CCCE-848B-71FB-62DC514028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43"/>
          <a:stretch/>
        </p:blipFill>
        <p:spPr>
          <a:xfrm>
            <a:off x="254001" y="5918200"/>
            <a:ext cx="1763603" cy="6598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38927A-F02A-DDC0-7322-F978C11F6B25}"/>
              </a:ext>
            </a:extLst>
          </p:cNvPr>
          <p:cNvSpPr txBox="1"/>
          <p:nvPr/>
        </p:nvSpPr>
        <p:spPr>
          <a:xfrm>
            <a:off x="136714" y="1400385"/>
            <a:ext cx="570137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4000">
                <a:solidFill>
                  <a:srgbClr val="231F20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Monika Basson</a:t>
            </a:r>
          </a:p>
          <a:p>
            <a:pPr defTabSz="914446">
              <a:defRPr/>
            </a:pPr>
            <a:r>
              <a:rPr lang="en-US" sz="2800" b="1" i="1">
                <a:solidFill>
                  <a:prstClr val="black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Growth</a:t>
            </a:r>
            <a:r>
              <a:rPr lang="en-US" sz="2800" b="1" i="1">
                <a:solidFill>
                  <a:srgbClr val="C00000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 </a:t>
            </a:r>
            <a:r>
              <a:rPr lang="en-US" sz="2800" b="1" i="1">
                <a:solidFill>
                  <a:srgbClr val="BC2F5D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: R 127 774</a:t>
            </a:r>
          </a:p>
          <a:p>
            <a:pPr defTabSz="914446">
              <a:defRPr/>
            </a:pPr>
            <a:r>
              <a:rPr lang="en-US" sz="2800" b="1">
                <a:solidFill>
                  <a:prstClr val="black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LY  = R    884 841</a:t>
            </a:r>
          </a:p>
          <a:p>
            <a:pPr defTabSz="914446">
              <a:defRPr/>
            </a:pPr>
            <a:r>
              <a:rPr lang="en-US" sz="2800" b="1">
                <a:solidFill>
                  <a:prstClr val="black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CY = R 1 012 615</a:t>
            </a:r>
          </a:p>
        </p:txBody>
      </p:sp>
      <p:pic>
        <p:nvPicPr>
          <p:cNvPr id="4" name="Picture 3" descr="A black and white photo of a black background&#10;&#10;Description automatically generated">
            <a:extLst>
              <a:ext uri="{FF2B5EF4-FFF2-40B4-BE49-F238E27FC236}">
                <a16:creationId xmlns:a16="http://schemas.microsoft.com/office/drawing/2014/main" id="{3AE3F170-4876-2115-53E2-38217E1749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06" y="3060241"/>
            <a:ext cx="6289003" cy="353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52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6D100F-7F15-2432-7ECD-A3190E2C5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>
            <a:extLst>
              <a:ext uri="{FF2B5EF4-FFF2-40B4-BE49-F238E27FC236}">
                <a16:creationId xmlns:a16="http://schemas.microsoft.com/office/drawing/2014/main" id="{17271941-EE20-BB6E-68EC-E185F2198212}"/>
              </a:ext>
            </a:extLst>
          </p:cNvPr>
          <p:cNvSpPr/>
          <p:nvPr/>
        </p:nvSpPr>
        <p:spPr>
          <a:xfrm>
            <a:off x="0" y="-5080"/>
            <a:ext cx="6502400" cy="6863080"/>
          </a:xfrm>
          <a:custGeom>
            <a:avLst/>
            <a:gdLst/>
            <a:ahLst/>
            <a:cxnLst/>
            <a:rect l="l" t="t" r="r" b="b"/>
            <a:pathLst>
              <a:path w="8087083" h="8229600">
                <a:moveTo>
                  <a:pt x="0" y="0"/>
                </a:moveTo>
                <a:lnTo>
                  <a:pt x="8087082" y="0"/>
                </a:lnTo>
                <a:lnTo>
                  <a:pt x="808708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ZA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1B0345F-AE7C-72E6-A5CF-EC987345E56F}"/>
              </a:ext>
            </a:extLst>
          </p:cNvPr>
          <p:cNvGrpSpPr/>
          <p:nvPr/>
        </p:nvGrpSpPr>
        <p:grpSpPr>
          <a:xfrm>
            <a:off x="6502400" y="533400"/>
            <a:ext cx="5689600" cy="5237480"/>
            <a:chOff x="10576560" y="2781300"/>
            <a:chExt cx="6835140" cy="6275716"/>
          </a:xfrm>
        </p:grpSpPr>
        <p:pic>
          <p:nvPicPr>
            <p:cNvPr id="13" name="Picture 12" descr="A green circle with white border&#10;&#10;AI-generated content may be incorrect.">
              <a:extLst>
                <a:ext uri="{FF2B5EF4-FFF2-40B4-BE49-F238E27FC236}">
                  <a16:creationId xmlns:a16="http://schemas.microsoft.com/office/drawing/2014/main" id="{5C1033BA-3B18-CA06-DB7B-405F2A0DE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2935" y="2781300"/>
              <a:ext cx="6275716" cy="6275716"/>
            </a:xfrm>
            <a:prstGeom prst="rect">
              <a:avLst/>
            </a:prstGeom>
          </p:spPr>
        </p:pic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109E3910-23A1-7FAF-CAA2-B534A2BA2E1D}"/>
                </a:ext>
              </a:extLst>
            </p:cNvPr>
            <p:cNvSpPr txBox="1"/>
            <p:nvPr/>
          </p:nvSpPr>
          <p:spPr>
            <a:xfrm>
              <a:off x="10576560" y="5138739"/>
              <a:ext cx="6835140" cy="16226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60">
                <a:defRPr/>
              </a:pPr>
              <a:r>
                <a:rPr lang="en-US" sz="4400" b="1" i="1" spc="660">
                  <a:solidFill>
                    <a:prstClr val="black"/>
                  </a:solidFill>
                  <a:latin typeface="Oswald" panose="00000500000000000000" pitchFamily="2" charset="0"/>
                  <a:ea typeface="Oswald Bold"/>
                  <a:cs typeface="Oswald Bold"/>
                  <a:sym typeface="Oswald Bold"/>
                </a:rPr>
                <a:t>STAR  </a:t>
              </a:r>
            </a:p>
            <a:p>
              <a:pPr algn="ctr" defTabSz="609660">
                <a:defRPr/>
              </a:pPr>
              <a:r>
                <a:rPr lang="en-US" sz="4400" b="1" i="1" spc="660">
                  <a:solidFill>
                    <a:prstClr val="black"/>
                  </a:solidFill>
                  <a:latin typeface="Oswald" panose="00000500000000000000" pitchFamily="2" charset="0"/>
                  <a:ea typeface="Oswald Bold"/>
                  <a:cs typeface="Oswald Bold"/>
                  <a:sym typeface="Oswald Bold"/>
                </a:rPr>
                <a:t>RECRUITER</a:t>
              </a:r>
            </a:p>
          </p:txBody>
        </p:sp>
      </p:grpSp>
      <p:sp>
        <p:nvSpPr>
          <p:cNvPr id="2" name="TextBox 5">
            <a:extLst>
              <a:ext uri="{FF2B5EF4-FFF2-40B4-BE49-F238E27FC236}">
                <a16:creationId xmlns:a16="http://schemas.microsoft.com/office/drawing/2014/main" id="{2A7BD562-70C5-3644-E3F2-6036FD86D8E8}"/>
              </a:ext>
            </a:extLst>
          </p:cNvPr>
          <p:cNvSpPr txBox="1"/>
          <p:nvPr/>
        </p:nvSpPr>
        <p:spPr>
          <a:xfrm>
            <a:off x="2275419" y="279400"/>
            <a:ext cx="455676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60">
              <a:defRPr/>
            </a:pPr>
            <a:r>
              <a:rPr lang="en-US" sz="4400" b="1" i="1" spc="660">
                <a:solidFill>
                  <a:prstClr val="black"/>
                </a:solidFill>
                <a:latin typeface="Oswald" panose="00000500000000000000" pitchFamily="2" charset="0"/>
                <a:ea typeface="Oswald Bold"/>
                <a:cs typeface="Oswald Bold"/>
                <a:sym typeface="Oswald Bold"/>
              </a:rPr>
              <a:t>QUARTERLY REWARDS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83926D-848E-74E7-F85C-6A8B316528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43"/>
          <a:stretch/>
        </p:blipFill>
        <p:spPr>
          <a:xfrm>
            <a:off x="254001" y="5918200"/>
            <a:ext cx="1763603" cy="65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1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9EC9F8-ECAA-DC12-3B84-A443348FC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7">
            <a:extLst>
              <a:ext uri="{FF2B5EF4-FFF2-40B4-BE49-F238E27FC236}">
                <a16:creationId xmlns:a16="http://schemas.microsoft.com/office/drawing/2014/main" id="{2A96C7FF-46BD-78B0-B48C-6336E2B13E19}"/>
              </a:ext>
            </a:extLst>
          </p:cNvPr>
          <p:cNvSpPr/>
          <p:nvPr/>
        </p:nvSpPr>
        <p:spPr>
          <a:xfrm>
            <a:off x="-12273" y="-5080"/>
            <a:ext cx="6514673" cy="6863080"/>
          </a:xfrm>
          <a:custGeom>
            <a:avLst/>
            <a:gdLst/>
            <a:ahLst/>
            <a:cxnLst/>
            <a:rect l="l" t="t" r="r" b="b"/>
            <a:pathLst>
              <a:path w="4267835" h="4260886">
                <a:moveTo>
                  <a:pt x="0" y="0"/>
                </a:moveTo>
                <a:lnTo>
                  <a:pt x="4267835" y="0"/>
                </a:lnTo>
                <a:lnTo>
                  <a:pt x="4267835" y="4260887"/>
                </a:lnTo>
                <a:lnTo>
                  <a:pt x="0" y="4260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ZA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65F037-9671-968E-DC26-B6E952390F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43"/>
          <a:stretch/>
        </p:blipFill>
        <p:spPr>
          <a:xfrm>
            <a:off x="254001" y="5918200"/>
            <a:ext cx="1763603" cy="659879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39EF3A4-A078-FF1D-6A08-6421E3D633F8}"/>
              </a:ext>
            </a:extLst>
          </p:cNvPr>
          <p:cNvGrpSpPr/>
          <p:nvPr/>
        </p:nvGrpSpPr>
        <p:grpSpPr>
          <a:xfrm>
            <a:off x="6268462" y="934462"/>
            <a:ext cx="5796538" cy="5796538"/>
            <a:chOff x="9593193" y="2402889"/>
            <a:chExt cx="8694807" cy="8694807"/>
          </a:xfrm>
        </p:grpSpPr>
        <p:pic>
          <p:nvPicPr>
            <p:cNvPr id="17" name="Picture 16" descr="A pink circle with black background&#10;&#10;AI-generated content may be incorrect.">
              <a:extLst>
                <a:ext uri="{FF2B5EF4-FFF2-40B4-BE49-F238E27FC236}">
                  <a16:creationId xmlns:a16="http://schemas.microsoft.com/office/drawing/2014/main" id="{1CC8C510-7292-24FF-37D3-27EF81F83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3193" y="2402889"/>
              <a:ext cx="8694807" cy="8694807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D1736FC-0D8D-CDE9-0389-CD27783BC664}"/>
                </a:ext>
              </a:extLst>
            </p:cNvPr>
            <p:cNvSpPr/>
            <p:nvPr/>
          </p:nvSpPr>
          <p:spPr>
            <a:xfrm>
              <a:off x="10039648" y="2806863"/>
              <a:ext cx="7772400" cy="788685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ZA" sz="12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4755257-5D45-B4ED-1DBD-84F88319FC97}"/>
                </a:ext>
              </a:extLst>
            </p:cNvPr>
            <p:cNvGrpSpPr/>
            <p:nvPr/>
          </p:nvGrpSpPr>
          <p:grpSpPr>
            <a:xfrm>
              <a:off x="10019914" y="4264224"/>
              <a:ext cx="7772400" cy="3930651"/>
              <a:chOff x="10019914" y="4264224"/>
              <a:chExt cx="7772400" cy="3930651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09BB604-73A1-DC58-A36A-70BABC4D0D32}"/>
                  </a:ext>
                </a:extLst>
              </p:cNvPr>
              <p:cNvSpPr txBox="1"/>
              <p:nvPr/>
            </p:nvSpPr>
            <p:spPr>
              <a:xfrm>
                <a:off x="10019914" y="5409689"/>
                <a:ext cx="7772400" cy="2785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46">
                  <a:defRPr/>
                </a:pPr>
                <a:r>
                  <a:rPr lang="en-US" sz="2933" b="1">
                    <a:solidFill>
                      <a:prstClr val="white"/>
                    </a:solidFill>
                    <a:latin typeface="Century Gothic" panose="020B0502020202020204" pitchFamily="34" charset="0"/>
                    <a:ea typeface="STHupo" panose="020B0503020204020204" pitchFamily="2" charset="-122"/>
                  </a:rPr>
                  <a:t>Top STAR  </a:t>
                </a:r>
                <a:r>
                  <a:rPr lang="en-US" sz="2933">
                    <a:solidFill>
                      <a:prstClr val="white"/>
                    </a:solidFill>
                    <a:latin typeface="Century Gothic" panose="020B0502020202020204" pitchFamily="34" charset="0"/>
                    <a:ea typeface="STHupo" panose="020B0503020204020204" pitchFamily="2" charset="-122"/>
                  </a:rPr>
                  <a:t>Recruiter</a:t>
                </a:r>
              </a:p>
              <a:p>
                <a:pPr algn="ctr" defTabSz="914446">
                  <a:defRPr/>
                </a:pPr>
                <a:r>
                  <a:rPr lang="en-US" sz="2933" b="1">
                    <a:solidFill>
                      <a:prstClr val="white"/>
                    </a:solidFill>
                    <a:latin typeface="Century Gothic" panose="020B0502020202020204" pitchFamily="34" charset="0"/>
                    <a:ea typeface="STHupo" panose="020B0503020204020204" pitchFamily="2" charset="-122"/>
                  </a:rPr>
                  <a:t>January to March </a:t>
                </a:r>
                <a:r>
                  <a:rPr lang="en-US" sz="2933">
                    <a:solidFill>
                      <a:prstClr val="white"/>
                    </a:solidFill>
                    <a:latin typeface="Century Gothic" panose="020B0502020202020204" pitchFamily="34" charset="0"/>
                    <a:ea typeface="STHupo" panose="020B0503020204020204" pitchFamily="2" charset="-122"/>
                  </a:rPr>
                  <a:t>- 2024</a:t>
                </a:r>
              </a:p>
              <a:p>
                <a:pPr algn="ctr" defTabSz="914446">
                  <a:defRPr/>
                </a:pPr>
                <a:r>
                  <a:rPr lang="en-US" sz="2933" i="1">
                    <a:solidFill>
                      <a:prstClr val="white"/>
                    </a:solidFill>
                    <a:latin typeface="Century Gothic" panose="020B0502020202020204" pitchFamily="34" charset="0"/>
                    <a:ea typeface="STHupo" panose="020B0503020204020204" pitchFamily="2" charset="-122"/>
                  </a:rPr>
                  <a:t>*Level 1 </a:t>
                </a:r>
                <a:r>
                  <a:rPr lang="en-US" sz="2667" i="1">
                    <a:solidFill>
                      <a:prstClr val="white"/>
                    </a:solidFill>
                    <a:latin typeface="Century Gothic" panose="020B0502020202020204" pitchFamily="34" charset="0"/>
                    <a:ea typeface="STHupo" panose="020B0503020204020204" pitchFamily="2" charset="-122"/>
                  </a:rPr>
                  <a:t>Consultants Sales (Growth on LY)</a:t>
                </a:r>
              </a:p>
            </p:txBody>
          </p:sp>
          <p:sp>
            <p:nvSpPr>
              <p:cNvPr id="28" name="TextBox 5">
                <a:extLst>
                  <a:ext uri="{FF2B5EF4-FFF2-40B4-BE49-F238E27FC236}">
                    <a16:creationId xmlns:a16="http://schemas.microsoft.com/office/drawing/2014/main" id="{510ABC09-AF50-55C4-81F3-999D061B2BC9}"/>
                  </a:ext>
                </a:extLst>
              </p:cNvPr>
              <p:cNvSpPr txBox="1"/>
              <p:nvPr/>
            </p:nvSpPr>
            <p:spPr>
              <a:xfrm>
                <a:off x="10515213" y="4264224"/>
                <a:ext cx="6781800" cy="110799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 defTabSz="609660">
                  <a:defRPr/>
                </a:pPr>
                <a:r>
                  <a:rPr lang="en-US" sz="4800" b="1" i="1" spc="660">
                    <a:solidFill>
                      <a:prstClr val="white"/>
                    </a:solidFill>
                    <a:latin typeface="Oswald" panose="00000500000000000000" pitchFamily="2" charset="0"/>
                    <a:ea typeface="Oswald Bold"/>
                    <a:cs typeface="Oswald Bold"/>
                    <a:sym typeface="Oswald Bold"/>
                  </a:rPr>
                  <a:t>CRITERIA</a:t>
                </a: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91FDE9C-F571-9513-4F4E-E04FB5DCD247}"/>
              </a:ext>
            </a:extLst>
          </p:cNvPr>
          <p:cNvGrpSpPr/>
          <p:nvPr/>
        </p:nvGrpSpPr>
        <p:grpSpPr>
          <a:xfrm>
            <a:off x="4381441" y="-5080"/>
            <a:ext cx="3708400" cy="3390264"/>
            <a:chOff x="8374626" y="308068"/>
            <a:chExt cx="4800600" cy="431292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D9B4BD1-1773-6D75-DEBD-D5F1829A2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46239" y="308068"/>
              <a:ext cx="4312920" cy="4312920"/>
            </a:xfrm>
            <a:prstGeom prst="rect">
              <a:avLst/>
            </a:prstGeom>
          </p:spPr>
        </p:pic>
        <p:sp>
          <p:nvSpPr>
            <p:cNvPr id="32" name="TextBox 5">
              <a:extLst>
                <a:ext uri="{FF2B5EF4-FFF2-40B4-BE49-F238E27FC236}">
                  <a16:creationId xmlns:a16="http://schemas.microsoft.com/office/drawing/2014/main" id="{F4868800-32A0-64E2-A0A2-852F45C18C72}"/>
                </a:ext>
              </a:extLst>
            </p:cNvPr>
            <p:cNvSpPr txBox="1"/>
            <p:nvPr/>
          </p:nvSpPr>
          <p:spPr>
            <a:xfrm>
              <a:off x="8374626" y="1638543"/>
              <a:ext cx="4800600" cy="11483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60">
                <a:defRPr/>
              </a:pPr>
              <a:r>
                <a:rPr lang="en-US" sz="2933" b="1" i="1" spc="660">
                  <a:solidFill>
                    <a:prstClr val="black"/>
                  </a:solidFill>
                  <a:latin typeface="Oswald" panose="00000500000000000000" pitchFamily="2" charset="0"/>
                  <a:ea typeface="Oswald Bold"/>
                  <a:cs typeface="Oswald Bold"/>
                  <a:sym typeface="Oswald Bold"/>
                </a:rPr>
                <a:t>STAR </a:t>
              </a:r>
            </a:p>
            <a:p>
              <a:pPr algn="ctr" defTabSz="609660">
                <a:defRPr/>
              </a:pPr>
              <a:r>
                <a:rPr lang="en-US" sz="2933" b="1" i="1" spc="660">
                  <a:solidFill>
                    <a:prstClr val="black"/>
                  </a:solidFill>
                  <a:latin typeface="Oswald" panose="00000500000000000000" pitchFamily="2" charset="0"/>
                  <a:ea typeface="Oswald Bold"/>
                  <a:cs typeface="Oswald Bold"/>
                  <a:sym typeface="Oswald Bold"/>
                </a:rPr>
                <a:t>RECRUITER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5783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E8163-14EB-3419-9172-4584ECCBA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559887-CDA6-F537-FAFE-FD4117885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" r="5809"/>
          <a:stretch/>
        </p:blipFill>
        <p:spPr bwMode="auto">
          <a:xfrm>
            <a:off x="8057703" y="127795"/>
            <a:ext cx="3881721" cy="3906468"/>
          </a:xfrm>
          <a:prstGeom prst="ellipse">
            <a:avLst/>
          </a:prstGeom>
          <a:solidFill>
            <a:srgbClr val="C0ADA6"/>
          </a:solidFill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88419AC-E983-42A0-BA27-7D48B22D98E4}"/>
              </a:ext>
            </a:extLst>
          </p:cNvPr>
          <p:cNvGrpSpPr/>
          <p:nvPr/>
        </p:nvGrpSpPr>
        <p:grpSpPr>
          <a:xfrm>
            <a:off x="8026400" y="158279"/>
            <a:ext cx="4026561" cy="3986393"/>
            <a:chOff x="5600149" y="211254"/>
            <a:chExt cx="6337306" cy="643549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811C99E-A956-FF80-EE72-D20FCE18B560}"/>
                </a:ext>
              </a:extLst>
            </p:cNvPr>
            <p:cNvSpPr/>
            <p:nvPr/>
          </p:nvSpPr>
          <p:spPr>
            <a:xfrm>
              <a:off x="5600149" y="211254"/>
              <a:ext cx="6337306" cy="6435492"/>
            </a:xfrm>
            <a:prstGeom prst="ellipse">
              <a:avLst/>
            </a:prstGeom>
            <a:noFill/>
            <a:ln w="76200">
              <a:solidFill>
                <a:srgbClr val="FFCCC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029746F-AF6A-3056-3520-7FE03F0363E2}"/>
                </a:ext>
              </a:extLst>
            </p:cNvPr>
            <p:cNvSpPr/>
            <p:nvPr/>
          </p:nvSpPr>
          <p:spPr>
            <a:xfrm>
              <a:off x="5676397" y="275674"/>
              <a:ext cx="6141647" cy="6276647"/>
            </a:xfrm>
            <a:prstGeom prst="ellipse">
              <a:avLst/>
            </a:prstGeom>
            <a:noFill/>
            <a:ln w="57150">
              <a:solidFill>
                <a:srgbClr val="BC2F5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0CF88DE-FAB5-F19B-3523-024A6DCBA20A}"/>
                </a:ext>
              </a:extLst>
            </p:cNvPr>
            <p:cNvSpPr/>
            <p:nvPr/>
          </p:nvSpPr>
          <p:spPr>
            <a:xfrm>
              <a:off x="5829115" y="311771"/>
              <a:ext cx="5841026" cy="6197243"/>
            </a:xfrm>
            <a:prstGeom prst="ellipse">
              <a:avLst/>
            </a:prstGeom>
            <a:noFill/>
            <a:ln w="76200">
              <a:solidFill>
                <a:srgbClr val="D2E2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35EC336-3B59-3340-0C49-E2C98C1AAC4B}"/>
              </a:ext>
            </a:extLst>
          </p:cNvPr>
          <p:cNvSpPr txBox="1"/>
          <p:nvPr/>
        </p:nvSpPr>
        <p:spPr>
          <a:xfrm>
            <a:off x="136716" y="1"/>
            <a:ext cx="6626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ZA" sz="7200">
                <a:solidFill>
                  <a:srgbClr val="BC2F5D"/>
                </a:solidFill>
                <a:latin typeface="Bebas Neue" panose="020B0606020202050201" pitchFamily="34" charset="0"/>
                <a:ea typeface="STHupo" panose="020B0503020204020204" pitchFamily="2" charset="-122"/>
              </a:rPr>
              <a:t>TOP RECRUITER</a:t>
            </a:r>
            <a:endParaRPr lang="en-ZA" sz="6000">
              <a:solidFill>
                <a:srgbClr val="BC2F5D"/>
              </a:solidFill>
              <a:latin typeface="Bebas Neue" panose="020B0606020202050201" pitchFamily="34" charset="0"/>
              <a:ea typeface="STHupo" panose="020B0503020204020204" pitchFamily="2" charset="-12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8B5852-E0B0-E057-A215-F3265C1D0F60}"/>
              </a:ext>
            </a:extLst>
          </p:cNvPr>
          <p:cNvSpPr txBox="1"/>
          <p:nvPr/>
        </p:nvSpPr>
        <p:spPr>
          <a:xfrm>
            <a:off x="136715" y="846387"/>
            <a:ext cx="5701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3600" b="1">
                <a:solidFill>
                  <a:srgbClr val="BC2F5D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5</a:t>
            </a:r>
            <a:r>
              <a:rPr lang="en-US" sz="3600" b="1" baseline="30000">
                <a:solidFill>
                  <a:srgbClr val="BC2F5D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TH</a:t>
            </a:r>
            <a:r>
              <a:rPr lang="en-US" sz="3600" b="1">
                <a:solidFill>
                  <a:srgbClr val="BC2F5D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 PLACE</a:t>
            </a:r>
            <a:endParaRPr lang="en-ZA" sz="3600" b="1">
              <a:solidFill>
                <a:srgbClr val="BC2F5D"/>
              </a:solidFill>
              <a:latin typeface="Century Gothic" panose="020B0502020202020204" pitchFamily="34" charset="0"/>
              <a:ea typeface="STHupo" panose="020B0503020204020204" pitchFamily="2" charset="-12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E66505A-65ED-B9FE-66AF-D80DBD6B40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43"/>
          <a:stretch/>
        </p:blipFill>
        <p:spPr>
          <a:xfrm>
            <a:off x="254001" y="5918200"/>
            <a:ext cx="1763603" cy="6598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FD62CB-B331-6374-1F18-D25727CBDD32}"/>
              </a:ext>
            </a:extLst>
          </p:cNvPr>
          <p:cNvSpPr txBox="1"/>
          <p:nvPr/>
        </p:nvSpPr>
        <p:spPr>
          <a:xfrm>
            <a:off x="133438" y="1477863"/>
            <a:ext cx="5701377" cy="2349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4000" dirty="0">
                <a:solidFill>
                  <a:srgbClr val="231F20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Annemarie Smuts</a:t>
            </a:r>
          </a:p>
          <a:p>
            <a:pPr defTabSz="914446">
              <a:defRPr/>
            </a:pPr>
            <a:r>
              <a:rPr lang="en-US" sz="2667" b="1" dirty="0">
                <a:solidFill>
                  <a:prstClr val="black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LY	=	3 x L1 </a:t>
            </a:r>
          </a:p>
          <a:p>
            <a:pPr defTabSz="914446">
              <a:defRPr/>
            </a:pPr>
            <a:r>
              <a:rPr lang="en-US" sz="2667" b="1" dirty="0">
                <a:solidFill>
                  <a:prstClr val="black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		(Sales R 7 773)</a:t>
            </a:r>
          </a:p>
          <a:p>
            <a:pPr defTabSz="914446">
              <a:defRPr/>
            </a:pPr>
            <a:r>
              <a:rPr lang="en-US" sz="2667" b="1" dirty="0">
                <a:solidFill>
                  <a:prstClr val="black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CY	=	7 x L1</a:t>
            </a:r>
          </a:p>
          <a:p>
            <a:pPr defTabSz="914446">
              <a:defRPr/>
            </a:pPr>
            <a:r>
              <a:rPr lang="en-US" sz="2667" b="1" dirty="0">
                <a:solidFill>
                  <a:prstClr val="black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Sales = 	R 20 897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4837DE-A13A-3369-C4E3-7BC8406B5FD3}"/>
              </a:ext>
            </a:extLst>
          </p:cNvPr>
          <p:cNvGrpSpPr/>
          <p:nvPr/>
        </p:nvGrpSpPr>
        <p:grpSpPr>
          <a:xfrm>
            <a:off x="4985153" y="1632259"/>
            <a:ext cx="5023606" cy="5067463"/>
            <a:chOff x="6815277" y="2448387"/>
            <a:chExt cx="7535409" cy="760119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31502EF-E7CD-3815-031B-FECB895472BE}"/>
                </a:ext>
              </a:extLst>
            </p:cNvPr>
            <p:cNvSpPr/>
            <p:nvPr/>
          </p:nvSpPr>
          <p:spPr>
            <a:xfrm>
              <a:off x="6815277" y="2448387"/>
              <a:ext cx="7404132" cy="7496388"/>
            </a:xfrm>
            <a:prstGeom prst="ellipse">
              <a:avLst/>
            </a:prstGeom>
            <a:noFill/>
            <a:ln w="57150">
              <a:solidFill>
                <a:srgbClr val="D2E2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10D0D4A-AD50-B9B3-731F-5B0B2B4468A0}"/>
                </a:ext>
              </a:extLst>
            </p:cNvPr>
            <p:cNvGrpSpPr/>
            <p:nvPr/>
          </p:nvGrpSpPr>
          <p:grpSpPr>
            <a:xfrm>
              <a:off x="6946554" y="2495153"/>
              <a:ext cx="7404132" cy="7554429"/>
              <a:chOff x="4631036" y="1663435"/>
              <a:chExt cx="4936088" cy="5036286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75F0DE9-50EC-0EEA-C7B3-4D45F527AB32}"/>
                  </a:ext>
                </a:extLst>
              </p:cNvPr>
              <p:cNvSpPr/>
              <p:nvPr/>
            </p:nvSpPr>
            <p:spPr>
              <a:xfrm>
                <a:off x="4631036" y="1765353"/>
                <a:ext cx="4936088" cy="4934368"/>
              </a:xfrm>
              <a:prstGeom prst="ellipse">
                <a:avLst/>
              </a:prstGeom>
              <a:noFill/>
              <a:ln w="76200">
                <a:solidFill>
                  <a:srgbClr val="F5C0B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en-ZA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A2BC7E6-D21B-F37A-77E8-04AE93E07F46}"/>
                  </a:ext>
                </a:extLst>
              </p:cNvPr>
              <p:cNvSpPr/>
              <p:nvPr/>
            </p:nvSpPr>
            <p:spPr>
              <a:xfrm>
                <a:off x="4676731" y="1663435"/>
                <a:ext cx="4694477" cy="4934368"/>
              </a:xfrm>
              <a:prstGeom prst="ellipse">
                <a:avLst/>
              </a:prstGeom>
              <a:noFill/>
              <a:ln w="76200">
                <a:solidFill>
                  <a:srgbClr val="BC2F5D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en-ZA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67E84B6-AF08-BCB4-FE45-7B1D552C6F96}"/>
                </a:ext>
              </a:extLst>
            </p:cNvPr>
            <p:cNvSpPr/>
            <p:nvPr/>
          </p:nvSpPr>
          <p:spPr>
            <a:xfrm>
              <a:off x="7083641" y="2655377"/>
              <a:ext cx="7041716" cy="71972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ZA" sz="120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B666507-7881-2919-DB04-C5D3DC8043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4" r="1124"/>
            <a:stretch/>
          </p:blipFill>
          <p:spPr bwMode="auto">
            <a:xfrm>
              <a:off x="7113999" y="2705099"/>
              <a:ext cx="7130580" cy="7147503"/>
            </a:xfrm>
            <a:prstGeom prst="ellipse">
              <a:avLst/>
            </a:prstGeom>
            <a:solidFill>
              <a:srgbClr val="C0ADA6"/>
            </a:solidFill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FBEE0F2-FB97-2F1D-05F9-E6D5F727007A}"/>
              </a:ext>
            </a:extLst>
          </p:cNvPr>
          <p:cNvGrpSpPr/>
          <p:nvPr/>
        </p:nvGrpSpPr>
        <p:grpSpPr>
          <a:xfrm>
            <a:off x="2772765" y="3878576"/>
            <a:ext cx="2778874" cy="2852323"/>
            <a:chOff x="2712394" y="4142423"/>
            <a:chExt cx="2691355" cy="2510942"/>
          </a:xfrm>
        </p:grpSpPr>
        <p:sp>
          <p:nvSpPr>
            <p:cNvPr id="17" name="Star: 10 Points 16">
              <a:extLst>
                <a:ext uri="{FF2B5EF4-FFF2-40B4-BE49-F238E27FC236}">
                  <a16:creationId xmlns:a16="http://schemas.microsoft.com/office/drawing/2014/main" id="{AA7395C1-8D36-4CCC-DB74-B3DD8E31A760}"/>
                </a:ext>
              </a:extLst>
            </p:cNvPr>
            <p:cNvSpPr/>
            <p:nvPr/>
          </p:nvSpPr>
          <p:spPr>
            <a:xfrm>
              <a:off x="2712394" y="4142423"/>
              <a:ext cx="2691355" cy="2510942"/>
            </a:xfrm>
            <a:prstGeom prst="star10">
              <a:avLst>
                <a:gd name="adj" fmla="val 40681"/>
                <a:gd name="hf" fmla="val 105146"/>
              </a:avLst>
            </a:prstGeom>
            <a:solidFill>
              <a:srgbClr val="CCE7D3"/>
            </a:solidFill>
            <a:ln w="38100">
              <a:solidFill>
                <a:srgbClr val="CCE7D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 sz="2400" b="1">
                <a:solidFill>
                  <a:srgbClr val="231F20"/>
                </a:solidFill>
                <a:latin typeface="Century Gothic" panose="020B0502020202020204" pitchFamily="34" charset="0"/>
              </a:endParaRPr>
            </a:p>
            <a:p>
              <a:pPr algn="ctr" defTabSz="914446">
                <a:defRPr/>
              </a:pPr>
              <a:endParaRPr lang="en-US" sz="2400" b="1">
                <a:solidFill>
                  <a:srgbClr val="231F20"/>
                </a:solidFill>
                <a:latin typeface="Century Gothic" panose="020B0502020202020204" pitchFamily="34" charset="0"/>
              </a:endParaRPr>
            </a:p>
            <a:p>
              <a:pPr algn="ctr" defTabSz="914446">
                <a:defRPr/>
              </a:pPr>
              <a:r>
                <a:rPr lang="en-US" sz="2400">
                  <a:solidFill>
                    <a:srgbClr val="231F20"/>
                  </a:solidFill>
                  <a:latin typeface="Century Gothic" panose="020B0502020202020204" pitchFamily="34" charset="0"/>
                </a:rPr>
                <a:t>Voucher to the Value of </a:t>
              </a:r>
              <a:r>
                <a:rPr lang="en-US" sz="2400" b="1">
                  <a:solidFill>
                    <a:srgbClr val="231F20"/>
                  </a:solidFill>
                  <a:latin typeface="Century Gothic" panose="020B0502020202020204" pitchFamily="34" charset="0"/>
                </a:rPr>
                <a:t>R2 000</a:t>
              </a:r>
              <a:endParaRPr lang="en-ZA" b="1">
                <a:solidFill>
                  <a:srgbClr val="231F20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8" name="Picture 17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6B2DA536-AC18-21AB-9EE1-971CC4086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7621" y="4672593"/>
              <a:ext cx="1666021" cy="521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768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7A348-E388-5639-5F10-BCC6125E7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73F961-7F61-84B6-0FF0-40B618BF0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" r="5809"/>
          <a:stretch/>
        </p:blipFill>
        <p:spPr bwMode="auto">
          <a:xfrm>
            <a:off x="8057703" y="127795"/>
            <a:ext cx="3881721" cy="3906468"/>
          </a:xfrm>
          <a:prstGeom prst="ellipse">
            <a:avLst/>
          </a:prstGeom>
          <a:solidFill>
            <a:srgbClr val="C0ADA6"/>
          </a:solidFill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698B895-237E-B025-A3AD-C944DF0062D4}"/>
              </a:ext>
            </a:extLst>
          </p:cNvPr>
          <p:cNvGrpSpPr/>
          <p:nvPr/>
        </p:nvGrpSpPr>
        <p:grpSpPr>
          <a:xfrm>
            <a:off x="8026400" y="158279"/>
            <a:ext cx="4026561" cy="3986393"/>
            <a:chOff x="5600149" y="211254"/>
            <a:chExt cx="6337306" cy="643549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93F636B-7B85-F71A-128F-AFCE6ADC26F6}"/>
                </a:ext>
              </a:extLst>
            </p:cNvPr>
            <p:cNvSpPr/>
            <p:nvPr/>
          </p:nvSpPr>
          <p:spPr>
            <a:xfrm>
              <a:off x="5600149" y="211254"/>
              <a:ext cx="6337306" cy="6435492"/>
            </a:xfrm>
            <a:prstGeom prst="ellipse">
              <a:avLst/>
            </a:prstGeom>
            <a:noFill/>
            <a:ln w="76200">
              <a:solidFill>
                <a:srgbClr val="FFCCC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CD76E3E-19A0-A05A-F8F1-88BF82F2708E}"/>
                </a:ext>
              </a:extLst>
            </p:cNvPr>
            <p:cNvSpPr/>
            <p:nvPr/>
          </p:nvSpPr>
          <p:spPr>
            <a:xfrm>
              <a:off x="5676397" y="275674"/>
              <a:ext cx="6141647" cy="6276647"/>
            </a:xfrm>
            <a:prstGeom prst="ellipse">
              <a:avLst/>
            </a:prstGeom>
            <a:noFill/>
            <a:ln w="57150">
              <a:solidFill>
                <a:srgbClr val="BC2F5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EF1DC44-5752-8D71-78DE-077F33CB0F74}"/>
                </a:ext>
              </a:extLst>
            </p:cNvPr>
            <p:cNvSpPr/>
            <p:nvPr/>
          </p:nvSpPr>
          <p:spPr>
            <a:xfrm>
              <a:off x="5829115" y="311771"/>
              <a:ext cx="5841026" cy="6197243"/>
            </a:xfrm>
            <a:prstGeom prst="ellipse">
              <a:avLst/>
            </a:prstGeom>
            <a:noFill/>
            <a:ln w="76200">
              <a:solidFill>
                <a:srgbClr val="D2E2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B050AA7-F2B9-F2E1-4C6B-5394DDEEDCC8}"/>
              </a:ext>
            </a:extLst>
          </p:cNvPr>
          <p:cNvSpPr txBox="1"/>
          <p:nvPr/>
        </p:nvSpPr>
        <p:spPr>
          <a:xfrm>
            <a:off x="136715" y="846387"/>
            <a:ext cx="5701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3600" b="1">
                <a:solidFill>
                  <a:srgbClr val="BC2F5D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4</a:t>
            </a:r>
            <a:r>
              <a:rPr lang="en-US" sz="3600" b="1" baseline="30000">
                <a:solidFill>
                  <a:srgbClr val="BC2F5D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TH</a:t>
            </a:r>
            <a:r>
              <a:rPr lang="en-US" sz="3600" b="1">
                <a:solidFill>
                  <a:srgbClr val="BC2F5D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 PLACE</a:t>
            </a:r>
            <a:endParaRPr lang="en-ZA" sz="3600" b="1">
              <a:solidFill>
                <a:srgbClr val="BC2F5D"/>
              </a:solidFill>
              <a:latin typeface="Century Gothic" panose="020B0502020202020204" pitchFamily="34" charset="0"/>
              <a:ea typeface="STHupo" panose="020B0503020204020204" pitchFamily="2" charset="-122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0104C82-B85F-D125-43FA-CA0EBE62DD06}"/>
              </a:ext>
            </a:extLst>
          </p:cNvPr>
          <p:cNvGrpSpPr/>
          <p:nvPr/>
        </p:nvGrpSpPr>
        <p:grpSpPr>
          <a:xfrm>
            <a:off x="4988018" y="1632259"/>
            <a:ext cx="5023606" cy="5067463"/>
            <a:chOff x="6815277" y="2448387"/>
            <a:chExt cx="7535409" cy="760119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B8B5E9E-0ED3-F44D-F347-82783963B12F}"/>
                </a:ext>
              </a:extLst>
            </p:cNvPr>
            <p:cNvSpPr/>
            <p:nvPr/>
          </p:nvSpPr>
          <p:spPr>
            <a:xfrm>
              <a:off x="6815277" y="2448387"/>
              <a:ext cx="7404132" cy="7496388"/>
            </a:xfrm>
            <a:prstGeom prst="ellipse">
              <a:avLst/>
            </a:prstGeom>
            <a:noFill/>
            <a:ln w="57150">
              <a:solidFill>
                <a:srgbClr val="D2E2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BFFFE9A-7BBF-0030-07A4-37D107559742}"/>
                </a:ext>
              </a:extLst>
            </p:cNvPr>
            <p:cNvGrpSpPr/>
            <p:nvPr/>
          </p:nvGrpSpPr>
          <p:grpSpPr>
            <a:xfrm>
              <a:off x="6946554" y="2495153"/>
              <a:ext cx="7404132" cy="7554429"/>
              <a:chOff x="6946554" y="2495153"/>
              <a:chExt cx="7404132" cy="755442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601B2936-43A3-A78F-FC84-D6890EBE6E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561" b="10561"/>
              <a:stretch/>
            </p:blipFill>
            <p:spPr bwMode="auto">
              <a:xfrm>
                <a:off x="7113999" y="2705099"/>
                <a:ext cx="7130580" cy="7147503"/>
              </a:xfrm>
              <a:prstGeom prst="ellipse">
                <a:avLst/>
              </a:prstGeom>
              <a:solidFill>
                <a:srgbClr val="C0ADA6"/>
              </a:solidFill>
            </p:spPr>
          </p:pic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6522F0B4-581E-6CDE-03F5-6C3914CCE635}"/>
                  </a:ext>
                </a:extLst>
              </p:cNvPr>
              <p:cNvGrpSpPr/>
              <p:nvPr/>
            </p:nvGrpSpPr>
            <p:grpSpPr>
              <a:xfrm>
                <a:off x="6946554" y="2495153"/>
                <a:ext cx="7404132" cy="7554429"/>
                <a:chOff x="4631036" y="1663435"/>
                <a:chExt cx="4936088" cy="5036286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8503F7FF-8238-9003-AD8D-9ED079C69224}"/>
                    </a:ext>
                  </a:extLst>
                </p:cNvPr>
                <p:cNvSpPr/>
                <p:nvPr/>
              </p:nvSpPr>
              <p:spPr>
                <a:xfrm>
                  <a:off x="4631036" y="1765353"/>
                  <a:ext cx="4936088" cy="4934368"/>
                </a:xfrm>
                <a:prstGeom prst="ellipse">
                  <a:avLst/>
                </a:prstGeom>
                <a:noFill/>
                <a:ln w="76200">
                  <a:solidFill>
                    <a:srgbClr val="F5C0B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46">
                    <a:defRPr/>
                  </a:pPr>
                  <a:endParaRPr lang="en-ZA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C9145264-EEA1-1640-B777-39C0617CDE74}"/>
                    </a:ext>
                  </a:extLst>
                </p:cNvPr>
                <p:cNvSpPr/>
                <p:nvPr/>
              </p:nvSpPr>
              <p:spPr>
                <a:xfrm>
                  <a:off x="4676731" y="1663435"/>
                  <a:ext cx="4694477" cy="4934368"/>
                </a:xfrm>
                <a:prstGeom prst="ellipse">
                  <a:avLst/>
                </a:prstGeom>
                <a:noFill/>
                <a:ln w="76200">
                  <a:solidFill>
                    <a:srgbClr val="BC2F5D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46">
                    <a:defRPr/>
                  </a:pPr>
                  <a:endParaRPr lang="en-ZA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5EE3F40-A4FB-74B4-0652-385352F6A817}"/>
              </a:ext>
            </a:extLst>
          </p:cNvPr>
          <p:cNvGrpSpPr/>
          <p:nvPr/>
        </p:nvGrpSpPr>
        <p:grpSpPr>
          <a:xfrm>
            <a:off x="2775630" y="3878576"/>
            <a:ext cx="2778874" cy="2852323"/>
            <a:chOff x="2712394" y="4142423"/>
            <a:chExt cx="2691355" cy="2510942"/>
          </a:xfrm>
        </p:grpSpPr>
        <p:sp>
          <p:nvSpPr>
            <p:cNvPr id="5" name="Star: 10 Points 4">
              <a:extLst>
                <a:ext uri="{FF2B5EF4-FFF2-40B4-BE49-F238E27FC236}">
                  <a16:creationId xmlns:a16="http://schemas.microsoft.com/office/drawing/2014/main" id="{4C00D81B-7F01-7FF4-3529-D5CA614BDB9D}"/>
                </a:ext>
              </a:extLst>
            </p:cNvPr>
            <p:cNvSpPr/>
            <p:nvPr/>
          </p:nvSpPr>
          <p:spPr>
            <a:xfrm>
              <a:off x="2712394" y="4142423"/>
              <a:ext cx="2691355" cy="2510942"/>
            </a:xfrm>
            <a:prstGeom prst="star10">
              <a:avLst>
                <a:gd name="adj" fmla="val 40681"/>
                <a:gd name="hf" fmla="val 105146"/>
              </a:avLst>
            </a:prstGeom>
            <a:solidFill>
              <a:srgbClr val="CCE7D3"/>
            </a:solidFill>
            <a:ln w="38100">
              <a:solidFill>
                <a:srgbClr val="CCE7D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 sz="2400" b="1">
                <a:solidFill>
                  <a:srgbClr val="231F20"/>
                </a:solidFill>
                <a:latin typeface="Century Gothic" panose="020B0502020202020204" pitchFamily="34" charset="0"/>
              </a:endParaRPr>
            </a:p>
            <a:p>
              <a:pPr algn="ctr" defTabSz="914446">
                <a:defRPr/>
              </a:pPr>
              <a:endParaRPr lang="en-US" sz="2400" b="1">
                <a:solidFill>
                  <a:srgbClr val="231F20"/>
                </a:solidFill>
                <a:latin typeface="Century Gothic" panose="020B0502020202020204" pitchFamily="34" charset="0"/>
              </a:endParaRPr>
            </a:p>
            <a:p>
              <a:pPr algn="ctr" defTabSz="914446">
                <a:defRPr/>
              </a:pPr>
              <a:r>
                <a:rPr lang="en-US" sz="2400">
                  <a:solidFill>
                    <a:srgbClr val="231F20"/>
                  </a:solidFill>
                  <a:latin typeface="Century Gothic" panose="020B0502020202020204" pitchFamily="34" charset="0"/>
                </a:rPr>
                <a:t>Voucher to the Value of </a:t>
              </a:r>
              <a:r>
                <a:rPr lang="en-US" sz="2400" b="1">
                  <a:solidFill>
                    <a:srgbClr val="231F20"/>
                  </a:solidFill>
                  <a:latin typeface="Century Gothic" panose="020B0502020202020204" pitchFamily="34" charset="0"/>
                </a:rPr>
                <a:t>R3 000</a:t>
              </a:r>
              <a:endParaRPr lang="en-ZA" b="1">
                <a:solidFill>
                  <a:srgbClr val="231F20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9" name="Picture 8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86D85516-5A0E-AF3F-B4C9-D111E0795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7621" y="4672593"/>
              <a:ext cx="1666021" cy="521972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F4DDE1A3-0AA6-0E15-D9D0-E4742C9553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43"/>
          <a:stretch/>
        </p:blipFill>
        <p:spPr>
          <a:xfrm>
            <a:off x="254001" y="5918200"/>
            <a:ext cx="1763603" cy="6598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ACADE3-DE37-0ECF-150D-52D0EA0383AD}"/>
              </a:ext>
            </a:extLst>
          </p:cNvPr>
          <p:cNvSpPr txBox="1"/>
          <p:nvPr/>
        </p:nvSpPr>
        <p:spPr>
          <a:xfrm>
            <a:off x="133438" y="1477863"/>
            <a:ext cx="5701377" cy="2349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4000" dirty="0">
                <a:solidFill>
                  <a:srgbClr val="231F20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Leslie Grobler</a:t>
            </a:r>
          </a:p>
          <a:p>
            <a:pPr defTabSz="914446">
              <a:defRPr/>
            </a:pPr>
            <a:r>
              <a:rPr lang="en-US" sz="2667" b="1" dirty="0">
                <a:solidFill>
                  <a:prstClr val="black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LY	=	3 x L1 </a:t>
            </a:r>
          </a:p>
          <a:p>
            <a:pPr defTabSz="914446">
              <a:defRPr/>
            </a:pPr>
            <a:r>
              <a:rPr lang="en-US" sz="2667" b="1" dirty="0">
                <a:solidFill>
                  <a:prstClr val="black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		(Sales = R 5 213)</a:t>
            </a:r>
          </a:p>
          <a:p>
            <a:pPr defTabSz="914446">
              <a:defRPr/>
            </a:pPr>
            <a:r>
              <a:rPr lang="en-US" sz="2667" b="1" dirty="0">
                <a:solidFill>
                  <a:prstClr val="black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CY	= 	4 x L1</a:t>
            </a:r>
          </a:p>
          <a:p>
            <a:pPr defTabSz="914446">
              <a:defRPr/>
            </a:pPr>
            <a:r>
              <a:rPr lang="en-US" sz="2667" b="1" dirty="0">
                <a:solidFill>
                  <a:prstClr val="black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Sales = 	R 21 871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2DC3A0-E301-6669-6172-F7D924D4DF04}"/>
              </a:ext>
            </a:extLst>
          </p:cNvPr>
          <p:cNvSpPr txBox="1"/>
          <p:nvPr/>
        </p:nvSpPr>
        <p:spPr>
          <a:xfrm>
            <a:off x="136716" y="1"/>
            <a:ext cx="6626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ZA" sz="7200">
                <a:solidFill>
                  <a:srgbClr val="BC2F5D"/>
                </a:solidFill>
                <a:latin typeface="Bebas Neue" panose="020B0606020202050201" pitchFamily="34" charset="0"/>
                <a:ea typeface="STHupo" panose="020B0503020204020204" pitchFamily="2" charset="-122"/>
              </a:rPr>
              <a:t>TOP RECRUITER</a:t>
            </a:r>
            <a:endParaRPr lang="en-ZA" sz="6000">
              <a:solidFill>
                <a:srgbClr val="BC2F5D"/>
              </a:solidFill>
              <a:latin typeface="Bebas Neue" panose="020B0606020202050201" pitchFamily="34" charset="0"/>
              <a:ea typeface="STHupo" panose="020B0503020204020204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2820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4B4E1-0EDC-9F63-A0CA-27598D1EF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639C0E-D18A-6BD8-0D32-56C0DFBB0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" r="5809"/>
          <a:stretch/>
        </p:blipFill>
        <p:spPr bwMode="auto">
          <a:xfrm>
            <a:off x="8057703" y="127795"/>
            <a:ext cx="3881721" cy="3906468"/>
          </a:xfrm>
          <a:prstGeom prst="ellipse">
            <a:avLst/>
          </a:prstGeom>
          <a:solidFill>
            <a:srgbClr val="C0ADA6"/>
          </a:solidFill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0DAA49A-CBC9-657C-33A8-0F0ED0DA2406}"/>
              </a:ext>
            </a:extLst>
          </p:cNvPr>
          <p:cNvGrpSpPr/>
          <p:nvPr/>
        </p:nvGrpSpPr>
        <p:grpSpPr>
          <a:xfrm>
            <a:off x="8026400" y="158279"/>
            <a:ext cx="4026561" cy="3986393"/>
            <a:chOff x="5600149" y="211254"/>
            <a:chExt cx="6337306" cy="643549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3B826FC-89A1-D011-8D1C-1E9DAD71ED47}"/>
                </a:ext>
              </a:extLst>
            </p:cNvPr>
            <p:cNvSpPr/>
            <p:nvPr/>
          </p:nvSpPr>
          <p:spPr>
            <a:xfrm>
              <a:off x="5600149" y="211254"/>
              <a:ext cx="6337306" cy="6435492"/>
            </a:xfrm>
            <a:prstGeom prst="ellipse">
              <a:avLst/>
            </a:prstGeom>
            <a:noFill/>
            <a:ln w="76200">
              <a:solidFill>
                <a:srgbClr val="FFCCC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7D7F6BE-AC3D-92DC-B6A9-D524DDF615F3}"/>
                </a:ext>
              </a:extLst>
            </p:cNvPr>
            <p:cNvSpPr/>
            <p:nvPr/>
          </p:nvSpPr>
          <p:spPr>
            <a:xfrm>
              <a:off x="5676397" y="275674"/>
              <a:ext cx="6141647" cy="6276647"/>
            </a:xfrm>
            <a:prstGeom prst="ellipse">
              <a:avLst/>
            </a:prstGeom>
            <a:noFill/>
            <a:ln w="57150">
              <a:solidFill>
                <a:srgbClr val="BC2F5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7A6466F-C1D3-B8FB-8CAD-87E7865DB416}"/>
                </a:ext>
              </a:extLst>
            </p:cNvPr>
            <p:cNvSpPr/>
            <p:nvPr/>
          </p:nvSpPr>
          <p:spPr>
            <a:xfrm>
              <a:off x="5829115" y="311771"/>
              <a:ext cx="5841026" cy="6197243"/>
            </a:xfrm>
            <a:prstGeom prst="ellipse">
              <a:avLst/>
            </a:prstGeom>
            <a:noFill/>
            <a:ln w="76200">
              <a:solidFill>
                <a:srgbClr val="D2E2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9D2F4D2-2A40-88A9-9B98-DF7F6A8F468D}"/>
              </a:ext>
            </a:extLst>
          </p:cNvPr>
          <p:cNvSpPr txBox="1"/>
          <p:nvPr/>
        </p:nvSpPr>
        <p:spPr>
          <a:xfrm>
            <a:off x="136715" y="846387"/>
            <a:ext cx="5701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3600" b="1">
                <a:solidFill>
                  <a:srgbClr val="BC2F5D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3</a:t>
            </a:r>
            <a:r>
              <a:rPr lang="en-US" sz="3600" b="1" baseline="30000">
                <a:solidFill>
                  <a:srgbClr val="BC2F5D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RD</a:t>
            </a:r>
            <a:r>
              <a:rPr lang="en-US" sz="3600" b="1">
                <a:solidFill>
                  <a:srgbClr val="BC2F5D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 PLACE</a:t>
            </a:r>
            <a:endParaRPr lang="en-ZA" sz="3600" b="1">
              <a:solidFill>
                <a:srgbClr val="BC2F5D"/>
              </a:solidFill>
              <a:latin typeface="Century Gothic" panose="020B0502020202020204" pitchFamily="34" charset="0"/>
              <a:ea typeface="STHupo" panose="020B0503020204020204" pitchFamily="2" charset="-122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0E531E6-353D-7900-5B3C-5095D3856C70}"/>
              </a:ext>
            </a:extLst>
          </p:cNvPr>
          <p:cNvGrpSpPr/>
          <p:nvPr/>
        </p:nvGrpSpPr>
        <p:grpSpPr>
          <a:xfrm>
            <a:off x="5000718" y="1632259"/>
            <a:ext cx="5023606" cy="5067463"/>
            <a:chOff x="6815277" y="2448387"/>
            <a:chExt cx="7535409" cy="760119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7B7B860-DCA0-3B19-6B7C-0E33FAB1FE42}"/>
                </a:ext>
              </a:extLst>
            </p:cNvPr>
            <p:cNvSpPr/>
            <p:nvPr/>
          </p:nvSpPr>
          <p:spPr>
            <a:xfrm>
              <a:off x="6815277" y="2448387"/>
              <a:ext cx="7404132" cy="7496388"/>
            </a:xfrm>
            <a:prstGeom prst="ellipse">
              <a:avLst/>
            </a:prstGeom>
            <a:noFill/>
            <a:ln w="57150">
              <a:solidFill>
                <a:srgbClr val="D2E2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895D88B-C4C6-85A4-9187-BA53F4F5C09A}"/>
                </a:ext>
              </a:extLst>
            </p:cNvPr>
            <p:cNvGrpSpPr/>
            <p:nvPr/>
          </p:nvGrpSpPr>
          <p:grpSpPr>
            <a:xfrm>
              <a:off x="6946554" y="2495153"/>
              <a:ext cx="7404132" cy="7554429"/>
              <a:chOff x="6946554" y="2495153"/>
              <a:chExt cx="7404132" cy="755442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E1BA5E8-0478-BA7C-9E02-017AA4F114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1" b="311"/>
              <a:stretch/>
            </p:blipFill>
            <p:spPr bwMode="auto">
              <a:xfrm>
                <a:off x="7113999" y="2705099"/>
                <a:ext cx="7130580" cy="7147503"/>
              </a:xfrm>
              <a:prstGeom prst="ellipse">
                <a:avLst/>
              </a:prstGeom>
              <a:solidFill>
                <a:srgbClr val="C0ADA6"/>
              </a:solidFill>
            </p:spPr>
          </p:pic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8CD1D1F5-EEEA-27E1-C795-C57D2ABB190F}"/>
                  </a:ext>
                </a:extLst>
              </p:cNvPr>
              <p:cNvGrpSpPr/>
              <p:nvPr/>
            </p:nvGrpSpPr>
            <p:grpSpPr>
              <a:xfrm>
                <a:off x="6946554" y="2495153"/>
                <a:ext cx="7404132" cy="7554429"/>
                <a:chOff x="4631036" y="1663435"/>
                <a:chExt cx="4936088" cy="5036286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F06A4611-6C1E-700D-2416-6A17E84A104A}"/>
                    </a:ext>
                  </a:extLst>
                </p:cNvPr>
                <p:cNvSpPr/>
                <p:nvPr/>
              </p:nvSpPr>
              <p:spPr>
                <a:xfrm>
                  <a:off x="4631036" y="1765353"/>
                  <a:ext cx="4936088" cy="4934368"/>
                </a:xfrm>
                <a:prstGeom prst="ellipse">
                  <a:avLst/>
                </a:prstGeom>
                <a:noFill/>
                <a:ln w="76200">
                  <a:solidFill>
                    <a:srgbClr val="F5C0B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46">
                    <a:defRPr/>
                  </a:pPr>
                  <a:endParaRPr lang="en-ZA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F64D9F6A-BE4D-A935-A32B-1D14916F4BB3}"/>
                    </a:ext>
                  </a:extLst>
                </p:cNvPr>
                <p:cNvSpPr/>
                <p:nvPr/>
              </p:nvSpPr>
              <p:spPr>
                <a:xfrm>
                  <a:off x="4676731" y="1663435"/>
                  <a:ext cx="4694477" cy="4934368"/>
                </a:xfrm>
                <a:prstGeom prst="ellipse">
                  <a:avLst/>
                </a:prstGeom>
                <a:noFill/>
                <a:ln w="76200">
                  <a:solidFill>
                    <a:srgbClr val="BC2F5D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46">
                    <a:defRPr/>
                  </a:pPr>
                  <a:endParaRPr lang="en-ZA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BEEC2E5-AA2C-B604-F4AA-B23C18631B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43"/>
          <a:stretch/>
        </p:blipFill>
        <p:spPr>
          <a:xfrm>
            <a:off x="254001" y="5918200"/>
            <a:ext cx="1763603" cy="6598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7F4A3A-28F4-6BEE-7BF2-E0CC2DA228A8}"/>
              </a:ext>
            </a:extLst>
          </p:cNvPr>
          <p:cNvSpPr txBox="1"/>
          <p:nvPr/>
        </p:nvSpPr>
        <p:spPr>
          <a:xfrm>
            <a:off x="133438" y="1477863"/>
            <a:ext cx="5701377" cy="2349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4000">
                <a:solidFill>
                  <a:srgbClr val="231F20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Henriëtte Badenhorst</a:t>
            </a:r>
          </a:p>
          <a:p>
            <a:pPr defTabSz="914446">
              <a:defRPr/>
            </a:pPr>
            <a:r>
              <a:rPr lang="en-US" sz="2667" b="1">
                <a:solidFill>
                  <a:prstClr val="black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LY	= 	11 x L1 </a:t>
            </a:r>
          </a:p>
          <a:p>
            <a:pPr defTabSz="914446">
              <a:defRPr/>
            </a:pPr>
            <a:r>
              <a:rPr lang="en-US" sz="2667" b="1">
                <a:solidFill>
                  <a:prstClr val="black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		(Sales = R 11 890)</a:t>
            </a:r>
          </a:p>
          <a:p>
            <a:pPr defTabSz="914446">
              <a:defRPr/>
            </a:pPr>
            <a:r>
              <a:rPr lang="en-US" sz="2667" b="1">
                <a:solidFill>
                  <a:prstClr val="black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CY	=	5 x L1  </a:t>
            </a:r>
          </a:p>
          <a:p>
            <a:pPr defTabSz="914446">
              <a:defRPr/>
            </a:pPr>
            <a:r>
              <a:rPr lang="en-US" sz="2667" b="1">
                <a:solidFill>
                  <a:prstClr val="black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Sales = 	R 32 882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B9BF15-CB0A-9D39-57B7-448C19356269}"/>
              </a:ext>
            </a:extLst>
          </p:cNvPr>
          <p:cNvSpPr txBox="1"/>
          <p:nvPr/>
        </p:nvSpPr>
        <p:spPr>
          <a:xfrm>
            <a:off x="136716" y="1"/>
            <a:ext cx="6626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ZA" sz="7200">
                <a:solidFill>
                  <a:srgbClr val="BC2F5D"/>
                </a:solidFill>
                <a:latin typeface="Bebas Neue" panose="020B0606020202050201" pitchFamily="34" charset="0"/>
                <a:ea typeface="STHupo" panose="020B0503020204020204" pitchFamily="2" charset="-122"/>
              </a:rPr>
              <a:t>TOP RECRUITER</a:t>
            </a:r>
            <a:endParaRPr lang="en-ZA" sz="6000">
              <a:solidFill>
                <a:srgbClr val="BC2F5D"/>
              </a:solidFill>
              <a:latin typeface="Bebas Neue" panose="020B0606020202050201" pitchFamily="34" charset="0"/>
              <a:ea typeface="STHupo" panose="020B0503020204020204" pitchFamily="2" charset="-122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9934BF-A457-1309-914D-49C92AE1EB03}"/>
              </a:ext>
            </a:extLst>
          </p:cNvPr>
          <p:cNvGrpSpPr/>
          <p:nvPr/>
        </p:nvGrpSpPr>
        <p:grpSpPr>
          <a:xfrm>
            <a:off x="1033265" y="3096498"/>
            <a:ext cx="6289003" cy="3634401"/>
            <a:chOff x="864098" y="4644747"/>
            <a:chExt cx="9433504" cy="5451601"/>
          </a:xfrm>
        </p:grpSpPr>
        <p:sp>
          <p:nvSpPr>
            <p:cNvPr id="13" name="Star: 10 Points 12">
              <a:extLst>
                <a:ext uri="{FF2B5EF4-FFF2-40B4-BE49-F238E27FC236}">
                  <a16:creationId xmlns:a16="http://schemas.microsoft.com/office/drawing/2014/main" id="{BE857B43-E19B-E5E7-D000-C1E38C593F54}"/>
                </a:ext>
              </a:extLst>
            </p:cNvPr>
            <p:cNvSpPr/>
            <p:nvPr/>
          </p:nvSpPr>
          <p:spPr>
            <a:xfrm>
              <a:off x="3496695" y="5817863"/>
              <a:ext cx="4168311" cy="4278485"/>
            </a:xfrm>
            <a:prstGeom prst="star10">
              <a:avLst>
                <a:gd name="adj" fmla="val 40681"/>
                <a:gd name="hf" fmla="val 105146"/>
              </a:avLst>
            </a:prstGeom>
            <a:solidFill>
              <a:srgbClr val="CCE7D3"/>
            </a:solidFill>
            <a:ln w="38100">
              <a:solidFill>
                <a:srgbClr val="CCE7D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 sz="2400" b="1">
                <a:solidFill>
                  <a:srgbClr val="231F20"/>
                </a:solidFill>
                <a:latin typeface="Century Gothic" panose="020B0502020202020204" pitchFamily="34" charset="0"/>
              </a:endParaRPr>
            </a:p>
            <a:p>
              <a:pPr algn="ctr" defTabSz="914446">
                <a:defRPr/>
              </a:pPr>
              <a:endParaRPr lang="en-US" sz="2400" b="1">
                <a:solidFill>
                  <a:srgbClr val="231F20"/>
                </a:solidFill>
                <a:latin typeface="Century Gothic" panose="020B0502020202020204" pitchFamily="34" charset="0"/>
              </a:endParaRPr>
            </a:p>
            <a:p>
              <a:pPr algn="ctr" defTabSz="914446">
                <a:defRPr/>
              </a:pPr>
              <a:r>
                <a:rPr lang="en-US" sz="2400">
                  <a:solidFill>
                    <a:srgbClr val="231F20"/>
                  </a:solidFill>
                  <a:latin typeface="Century Gothic" panose="020B0502020202020204" pitchFamily="34" charset="0"/>
                </a:rPr>
                <a:t>Voucher to the Value of </a:t>
              </a:r>
              <a:r>
                <a:rPr lang="en-US" sz="2400" b="1">
                  <a:solidFill>
                    <a:srgbClr val="231F20"/>
                  </a:solidFill>
                  <a:latin typeface="Century Gothic" panose="020B0502020202020204" pitchFamily="34" charset="0"/>
                </a:rPr>
                <a:t>R4 000</a:t>
              </a:r>
              <a:endParaRPr lang="en-ZA" b="1">
                <a:solidFill>
                  <a:srgbClr val="231F20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7" name="Picture 16" descr="A black and white photo of a black background&#10;&#10;Description automatically generated">
              <a:extLst>
                <a:ext uri="{FF2B5EF4-FFF2-40B4-BE49-F238E27FC236}">
                  <a16:creationId xmlns:a16="http://schemas.microsoft.com/office/drawing/2014/main" id="{A97299F2-6ACA-7B06-5CBF-3E04DA782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098" y="4644747"/>
              <a:ext cx="9433504" cy="53063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2043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F382B-410A-309C-73DB-6568DF802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819963-54AA-FBD1-AEDD-E9E597A52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" r="5809"/>
          <a:stretch/>
        </p:blipFill>
        <p:spPr bwMode="auto">
          <a:xfrm>
            <a:off x="8057703" y="127795"/>
            <a:ext cx="3881721" cy="3906468"/>
          </a:xfrm>
          <a:prstGeom prst="ellipse">
            <a:avLst/>
          </a:prstGeom>
          <a:solidFill>
            <a:srgbClr val="C0ADA6"/>
          </a:solidFill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A8FFA2A-0E5F-357B-7C51-FD747005723E}"/>
              </a:ext>
            </a:extLst>
          </p:cNvPr>
          <p:cNvGrpSpPr/>
          <p:nvPr/>
        </p:nvGrpSpPr>
        <p:grpSpPr>
          <a:xfrm>
            <a:off x="8026400" y="158279"/>
            <a:ext cx="4026561" cy="3986393"/>
            <a:chOff x="5600149" y="211254"/>
            <a:chExt cx="6337306" cy="643549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312699C-A811-D879-55DC-8B8CA14B2637}"/>
                </a:ext>
              </a:extLst>
            </p:cNvPr>
            <p:cNvSpPr/>
            <p:nvPr/>
          </p:nvSpPr>
          <p:spPr>
            <a:xfrm>
              <a:off x="5600149" y="211254"/>
              <a:ext cx="6337306" cy="6435492"/>
            </a:xfrm>
            <a:prstGeom prst="ellipse">
              <a:avLst/>
            </a:prstGeom>
            <a:noFill/>
            <a:ln w="76200">
              <a:solidFill>
                <a:srgbClr val="FFCCC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76159C8-7423-9931-397A-FE5AFF29E63A}"/>
                </a:ext>
              </a:extLst>
            </p:cNvPr>
            <p:cNvSpPr/>
            <p:nvPr/>
          </p:nvSpPr>
          <p:spPr>
            <a:xfrm>
              <a:off x="5676397" y="275674"/>
              <a:ext cx="6141647" cy="6276647"/>
            </a:xfrm>
            <a:prstGeom prst="ellipse">
              <a:avLst/>
            </a:prstGeom>
            <a:noFill/>
            <a:ln w="57150">
              <a:solidFill>
                <a:srgbClr val="BC2F5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E4200EF-624D-E1D8-265A-58C557E150D6}"/>
                </a:ext>
              </a:extLst>
            </p:cNvPr>
            <p:cNvSpPr/>
            <p:nvPr/>
          </p:nvSpPr>
          <p:spPr>
            <a:xfrm>
              <a:off x="5829115" y="311771"/>
              <a:ext cx="5841026" cy="6197243"/>
            </a:xfrm>
            <a:prstGeom prst="ellipse">
              <a:avLst/>
            </a:prstGeom>
            <a:noFill/>
            <a:ln w="76200">
              <a:solidFill>
                <a:srgbClr val="D2E2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6079B23-A425-9AF5-99A8-555973E06ADD}"/>
              </a:ext>
            </a:extLst>
          </p:cNvPr>
          <p:cNvSpPr txBox="1"/>
          <p:nvPr/>
        </p:nvSpPr>
        <p:spPr>
          <a:xfrm>
            <a:off x="136715" y="846387"/>
            <a:ext cx="5701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3600" b="1">
                <a:solidFill>
                  <a:srgbClr val="BC2F5D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2</a:t>
            </a:r>
            <a:r>
              <a:rPr lang="en-US" sz="3600" b="1" baseline="30000">
                <a:solidFill>
                  <a:srgbClr val="BC2F5D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ND</a:t>
            </a:r>
            <a:r>
              <a:rPr lang="en-US" sz="3600" b="1">
                <a:solidFill>
                  <a:srgbClr val="BC2F5D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 PLACE</a:t>
            </a:r>
            <a:endParaRPr lang="en-ZA" sz="3600" b="1">
              <a:solidFill>
                <a:srgbClr val="BC2F5D"/>
              </a:solidFill>
              <a:latin typeface="Century Gothic" panose="020B0502020202020204" pitchFamily="34" charset="0"/>
              <a:ea typeface="STHupo" panose="020B0503020204020204" pitchFamily="2" charset="-12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547F5E1-CAFC-5CDF-9BCA-BEA89B45D8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43"/>
          <a:stretch/>
        </p:blipFill>
        <p:spPr>
          <a:xfrm>
            <a:off x="254001" y="5918200"/>
            <a:ext cx="1763603" cy="6598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F20103-DFCD-574A-46BF-DEB57CC07E0E}"/>
              </a:ext>
            </a:extLst>
          </p:cNvPr>
          <p:cNvSpPr txBox="1"/>
          <p:nvPr/>
        </p:nvSpPr>
        <p:spPr>
          <a:xfrm>
            <a:off x="133438" y="1477863"/>
            <a:ext cx="5701377" cy="2349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4000">
                <a:solidFill>
                  <a:srgbClr val="231F20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Petro Venter</a:t>
            </a:r>
          </a:p>
          <a:p>
            <a:pPr defTabSz="914446">
              <a:defRPr/>
            </a:pPr>
            <a:r>
              <a:rPr lang="en-US" sz="2667" b="1">
                <a:solidFill>
                  <a:prstClr val="black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LY	=	6 x L1 </a:t>
            </a:r>
          </a:p>
          <a:p>
            <a:pPr defTabSz="914446">
              <a:defRPr/>
            </a:pPr>
            <a:r>
              <a:rPr lang="en-US" sz="2667" b="1">
                <a:solidFill>
                  <a:prstClr val="black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		(Sales = R 5 332)</a:t>
            </a:r>
          </a:p>
          <a:p>
            <a:pPr defTabSz="914446">
              <a:defRPr/>
            </a:pPr>
            <a:r>
              <a:rPr lang="en-US" sz="2667" b="1">
                <a:solidFill>
                  <a:prstClr val="black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CY	=	7 x L1</a:t>
            </a:r>
          </a:p>
          <a:p>
            <a:pPr defTabSz="914446">
              <a:defRPr/>
            </a:pPr>
            <a:r>
              <a:rPr lang="en-US" sz="2667" b="1">
                <a:solidFill>
                  <a:prstClr val="black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Sales = 	R 38 789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4CAD0A-AE77-E460-3C0B-809B8E521810}"/>
              </a:ext>
            </a:extLst>
          </p:cNvPr>
          <p:cNvSpPr txBox="1"/>
          <p:nvPr/>
        </p:nvSpPr>
        <p:spPr>
          <a:xfrm>
            <a:off x="136716" y="1"/>
            <a:ext cx="6626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ZA" sz="7200">
                <a:solidFill>
                  <a:srgbClr val="BC2F5D"/>
                </a:solidFill>
                <a:latin typeface="Bebas Neue" panose="020B0606020202050201" pitchFamily="34" charset="0"/>
                <a:ea typeface="STHupo" panose="020B0503020204020204" pitchFamily="2" charset="-122"/>
              </a:rPr>
              <a:t>TOP RECRUITER</a:t>
            </a:r>
            <a:endParaRPr lang="en-ZA" sz="6000">
              <a:solidFill>
                <a:srgbClr val="BC2F5D"/>
              </a:solidFill>
              <a:latin typeface="Bebas Neue" panose="020B0606020202050201" pitchFamily="34" charset="0"/>
              <a:ea typeface="STHupo" panose="020B0503020204020204" pitchFamily="2" charset="-122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E5BB4D7-65B3-4541-A493-D1F3CF36FC48}"/>
              </a:ext>
            </a:extLst>
          </p:cNvPr>
          <p:cNvGrpSpPr/>
          <p:nvPr/>
        </p:nvGrpSpPr>
        <p:grpSpPr>
          <a:xfrm>
            <a:off x="5061678" y="1632259"/>
            <a:ext cx="5023606" cy="5067463"/>
            <a:chOff x="6815277" y="2448387"/>
            <a:chExt cx="7535409" cy="76011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9B6E3A1-8B78-7836-2E37-6A6BB50CF6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88" b="16588"/>
            <a:stretch/>
          </p:blipFill>
          <p:spPr bwMode="auto">
            <a:xfrm>
              <a:off x="7113999" y="2705099"/>
              <a:ext cx="7130580" cy="7147503"/>
            </a:xfrm>
            <a:prstGeom prst="ellipse">
              <a:avLst/>
            </a:prstGeom>
            <a:solidFill>
              <a:srgbClr val="C0ADA6"/>
            </a:solidFill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7D5A72E-8580-C410-22A7-C1D907F3111A}"/>
                </a:ext>
              </a:extLst>
            </p:cNvPr>
            <p:cNvSpPr/>
            <p:nvPr/>
          </p:nvSpPr>
          <p:spPr>
            <a:xfrm>
              <a:off x="6815277" y="2448387"/>
              <a:ext cx="7404132" cy="7496388"/>
            </a:xfrm>
            <a:prstGeom prst="ellipse">
              <a:avLst/>
            </a:prstGeom>
            <a:noFill/>
            <a:ln w="57150">
              <a:solidFill>
                <a:srgbClr val="D2E2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5BDECC9-4429-47A7-0189-255D1040C3E2}"/>
                </a:ext>
              </a:extLst>
            </p:cNvPr>
            <p:cNvGrpSpPr/>
            <p:nvPr/>
          </p:nvGrpSpPr>
          <p:grpSpPr>
            <a:xfrm>
              <a:off x="6946554" y="2495153"/>
              <a:ext cx="7404132" cy="7554429"/>
              <a:chOff x="4631036" y="1663435"/>
              <a:chExt cx="4936088" cy="5036286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376DEEC-1D26-6D2D-C133-B2C8FF2E7DDD}"/>
                  </a:ext>
                </a:extLst>
              </p:cNvPr>
              <p:cNvSpPr/>
              <p:nvPr/>
            </p:nvSpPr>
            <p:spPr>
              <a:xfrm>
                <a:off x="4631036" y="1765353"/>
                <a:ext cx="4936088" cy="4934368"/>
              </a:xfrm>
              <a:prstGeom prst="ellipse">
                <a:avLst/>
              </a:prstGeom>
              <a:noFill/>
              <a:ln w="76200">
                <a:solidFill>
                  <a:srgbClr val="F5C0B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en-ZA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7506881E-44BF-02AF-2213-EE1EE65F6F3D}"/>
                  </a:ext>
                </a:extLst>
              </p:cNvPr>
              <p:cNvSpPr/>
              <p:nvPr/>
            </p:nvSpPr>
            <p:spPr>
              <a:xfrm>
                <a:off x="4676731" y="1663435"/>
                <a:ext cx="4694477" cy="4934368"/>
              </a:xfrm>
              <a:prstGeom prst="ellipse">
                <a:avLst/>
              </a:prstGeom>
              <a:noFill/>
              <a:ln w="76200">
                <a:solidFill>
                  <a:srgbClr val="BC2F5D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en-ZA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2FCA0F2-4097-BFFE-CFEC-370F833334DE}"/>
              </a:ext>
            </a:extLst>
          </p:cNvPr>
          <p:cNvGrpSpPr/>
          <p:nvPr/>
        </p:nvGrpSpPr>
        <p:grpSpPr>
          <a:xfrm>
            <a:off x="1135801" y="2990369"/>
            <a:ext cx="6289003" cy="3670659"/>
            <a:chOff x="928121" y="4590360"/>
            <a:chExt cx="9433504" cy="5505988"/>
          </a:xfrm>
        </p:grpSpPr>
        <p:sp>
          <p:nvSpPr>
            <p:cNvPr id="11" name="Star: 10 Points 10">
              <a:extLst>
                <a:ext uri="{FF2B5EF4-FFF2-40B4-BE49-F238E27FC236}">
                  <a16:creationId xmlns:a16="http://schemas.microsoft.com/office/drawing/2014/main" id="{66D73859-25DC-8C89-856E-464C3DBDED5D}"/>
                </a:ext>
              </a:extLst>
            </p:cNvPr>
            <p:cNvSpPr/>
            <p:nvPr/>
          </p:nvSpPr>
          <p:spPr>
            <a:xfrm>
              <a:off x="3496695" y="5817863"/>
              <a:ext cx="4168311" cy="4278485"/>
            </a:xfrm>
            <a:prstGeom prst="star10">
              <a:avLst>
                <a:gd name="adj" fmla="val 40681"/>
                <a:gd name="hf" fmla="val 105146"/>
              </a:avLst>
            </a:prstGeom>
            <a:solidFill>
              <a:srgbClr val="CCE7D3"/>
            </a:solidFill>
            <a:ln w="38100">
              <a:solidFill>
                <a:srgbClr val="CCE7D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 sz="2400" b="1">
                <a:solidFill>
                  <a:srgbClr val="231F20"/>
                </a:solidFill>
                <a:latin typeface="Century Gothic" panose="020B0502020202020204" pitchFamily="34" charset="0"/>
              </a:endParaRPr>
            </a:p>
            <a:p>
              <a:pPr algn="ctr" defTabSz="914446">
                <a:defRPr/>
              </a:pPr>
              <a:endParaRPr lang="en-US" sz="2400" b="1">
                <a:solidFill>
                  <a:srgbClr val="231F20"/>
                </a:solidFill>
                <a:latin typeface="Century Gothic" panose="020B0502020202020204" pitchFamily="34" charset="0"/>
              </a:endParaRPr>
            </a:p>
            <a:p>
              <a:pPr algn="ctr" defTabSz="914446">
                <a:defRPr/>
              </a:pPr>
              <a:r>
                <a:rPr lang="en-US" sz="2400">
                  <a:solidFill>
                    <a:srgbClr val="231F20"/>
                  </a:solidFill>
                  <a:latin typeface="Century Gothic" panose="020B0502020202020204" pitchFamily="34" charset="0"/>
                </a:rPr>
                <a:t>Voucher to the Value of </a:t>
              </a:r>
              <a:r>
                <a:rPr lang="en-US" sz="2400" b="1">
                  <a:solidFill>
                    <a:srgbClr val="231F20"/>
                  </a:solidFill>
                  <a:latin typeface="Century Gothic" panose="020B0502020202020204" pitchFamily="34" charset="0"/>
                </a:rPr>
                <a:t>R5 000</a:t>
              </a:r>
              <a:endParaRPr lang="en-ZA" b="1">
                <a:solidFill>
                  <a:srgbClr val="231F20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3" name="Picture 12" descr="A black and white photo of a black background&#10;&#10;Description automatically generated">
              <a:extLst>
                <a:ext uri="{FF2B5EF4-FFF2-40B4-BE49-F238E27FC236}">
                  <a16:creationId xmlns:a16="http://schemas.microsoft.com/office/drawing/2014/main" id="{584C14BD-0B43-BBC5-7804-BD28DDE85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121" y="4590360"/>
              <a:ext cx="9433504" cy="53063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4620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0C5AC-CBF3-80D4-0724-FAAA0ADA5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D05DF0-2862-5832-5808-A291AB783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" r="5809"/>
          <a:stretch/>
        </p:blipFill>
        <p:spPr bwMode="auto">
          <a:xfrm>
            <a:off x="8057703" y="127795"/>
            <a:ext cx="3881721" cy="3906468"/>
          </a:xfrm>
          <a:prstGeom prst="ellipse">
            <a:avLst/>
          </a:prstGeom>
          <a:solidFill>
            <a:srgbClr val="C0ADA6"/>
          </a:solidFill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A9E709A-860E-5708-E901-50E5465B07EC}"/>
              </a:ext>
            </a:extLst>
          </p:cNvPr>
          <p:cNvGrpSpPr/>
          <p:nvPr/>
        </p:nvGrpSpPr>
        <p:grpSpPr>
          <a:xfrm>
            <a:off x="8026400" y="158279"/>
            <a:ext cx="4026561" cy="3986393"/>
            <a:chOff x="5600149" y="211254"/>
            <a:chExt cx="6337306" cy="643549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7EC4351-E06F-3E5B-524D-D404E37059CB}"/>
                </a:ext>
              </a:extLst>
            </p:cNvPr>
            <p:cNvSpPr/>
            <p:nvPr/>
          </p:nvSpPr>
          <p:spPr>
            <a:xfrm>
              <a:off x="5600149" y="211254"/>
              <a:ext cx="6337306" cy="6435492"/>
            </a:xfrm>
            <a:prstGeom prst="ellipse">
              <a:avLst/>
            </a:prstGeom>
            <a:noFill/>
            <a:ln w="76200">
              <a:solidFill>
                <a:srgbClr val="FFCCC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24C8D02-7CD8-A586-8947-491F15910A29}"/>
                </a:ext>
              </a:extLst>
            </p:cNvPr>
            <p:cNvSpPr/>
            <p:nvPr/>
          </p:nvSpPr>
          <p:spPr>
            <a:xfrm>
              <a:off x="5676397" y="275674"/>
              <a:ext cx="6141647" cy="6276647"/>
            </a:xfrm>
            <a:prstGeom prst="ellipse">
              <a:avLst/>
            </a:prstGeom>
            <a:noFill/>
            <a:ln w="57150">
              <a:solidFill>
                <a:srgbClr val="BC2F5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FE53DDA-BADF-67A0-A29C-775A750582EE}"/>
                </a:ext>
              </a:extLst>
            </p:cNvPr>
            <p:cNvSpPr/>
            <p:nvPr/>
          </p:nvSpPr>
          <p:spPr>
            <a:xfrm>
              <a:off x="5829115" y="311771"/>
              <a:ext cx="5841026" cy="6197243"/>
            </a:xfrm>
            <a:prstGeom prst="ellipse">
              <a:avLst/>
            </a:prstGeom>
            <a:noFill/>
            <a:ln w="76200">
              <a:solidFill>
                <a:srgbClr val="D2E2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6F497C5-6DB9-9545-81B5-F9BF8A6734BD}"/>
              </a:ext>
            </a:extLst>
          </p:cNvPr>
          <p:cNvSpPr txBox="1"/>
          <p:nvPr/>
        </p:nvSpPr>
        <p:spPr>
          <a:xfrm>
            <a:off x="136715" y="846387"/>
            <a:ext cx="5701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3600" b="1">
                <a:solidFill>
                  <a:srgbClr val="BC2F5D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1</a:t>
            </a:r>
            <a:r>
              <a:rPr lang="en-US" sz="3600" b="1" baseline="30000">
                <a:solidFill>
                  <a:srgbClr val="BC2F5D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ST</a:t>
            </a:r>
            <a:r>
              <a:rPr lang="en-US" sz="3600" b="1">
                <a:solidFill>
                  <a:srgbClr val="BC2F5D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 PLACE</a:t>
            </a:r>
            <a:endParaRPr lang="en-ZA" sz="3600" b="1">
              <a:solidFill>
                <a:srgbClr val="BC2F5D"/>
              </a:solidFill>
              <a:latin typeface="Century Gothic" panose="020B0502020202020204" pitchFamily="34" charset="0"/>
              <a:ea typeface="STHupo" panose="020B0503020204020204" pitchFamily="2" charset="-122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D5B7BC3-8F6C-8F94-5AED-FC0E1A95C960}"/>
              </a:ext>
            </a:extLst>
          </p:cNvPr>
          <p:cNvGrpSpPr/>
          <p:nvPr/>
        </p:nvGrpSpPr>
        <p:grpSpPr>
          <a:xfrm>
            <a:off x="5000718" y="1606859"/>
            <a:ext cx="5023606" cy="5067463"/>
            <a:chOff x="6815277" y="2448387"/>
            <a:chExt cx="7535409" cy="76011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2313E7C-8FAE-9426-3AB9-48DB063A36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" b="30"/>
            <a:stretch/>
          </p:blipFill>
          <p:spPr bwMode="auto">
            <a:xfrm>
              <a:off x="7113999" y="2705099"/>
              <a:ext cx="7130580" cy="7147503"/>
            </a:xfrm>
            <a:prstGeom prst="ellipse">
              <a:avLst/>
            </a:prstGeom>
            <a:solidFill>
              <a:srgbClr val="C0ADA6"/>
            </a:solidFill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F05577A-FA78-A98F-7A74-A20FCDF444B1}"/>
                </a:ext>
              </a:extLst>
            </p:cNvPr>
            <p:cNvSpPr/>
            <p:nvPr/>
          </p:nvSpPr>
          <p:spPr>
            <a:xfrm>
              <a:off x="6815277" y="2448387"/>
              <a:ext cx="7404132" cy="7496388"/>
            </a:xfrm>
            <a:prstGeom prst="ellipse">
              <a:avLst/>
            </a:prstGeom>
            <a:noFill/>
            <a:ln w="57150">
              <a:solidFill>
                <a:srgbClr val="D2E2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0B5B4B1-4353-77AD-B1D7-6DB4F2CFC53A}"/>
                </a:ext>
              </a:extLst>
            </p:cNvPr>
            <p:cNvGrpSpPr/>
            <p:nvPr/>
          </p:nvGrpSpPr>
          <p:grpSpPr>
            <a:xfrm>
              <a:off x="6946554" y="2495153"/>
              <a:ext cx="7404132" cy="7554429"/>
              <a:chOff x="4631036" y="1663435"/>
              <a:chExt cx="4936088" cy="5036286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5B81484-B61D-328F-66D3-68CD70EA6C86}"/>
                  </a:ext>
                </a:extLst>
              </p:cNvPr>
              <p:cNvSpPr/>
              <p:nvPr/>
            </p:nvSpPr>
            <p:spPr>
              <a:xfrm>
                <a:off x="4631036" y="1765353"/>
                <a:ext cx="4936088" cy="4934368"/>
              </a:xfrm>
              <a:prstGeom prst="ellipse">
                <a:avLst/>
              </a:prstGeom>
              <a:noFill/>
              <a:ln w="76200">
                <a:solidFill>
                  <a:srgbClr val="F5C0B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en-ZA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E16CB96-0123-62B9-3CB7-A762A0D34CD3}"/>
                  </a:ext>
                </a:extLst>
              </p:cNvPr>
              <p:cNvSpPr/>
              <p:nvPr/>
            </p:nvSpPr>
            <p:spPr>
              <a:xfrm>
                <a:off x="4676731" y="1663435"/>
                <a:ext cx="4694477" cy="4934368"/>
              </a:xfrm>
              <a:prstGeom prst="ellipse">
                <a:avLst/>
              </a:prstGeom>
              <a:noFill/>
              <a:ln w="76200">
                <a:solidFill>
                  <a:srgbClr val="BC2F5D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46">
                  <a:defRPr/>
                </a:pPr>
                <a:endParaRPr lang="en-ZA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2FB000B4-5C74-2452-81EA-9523970C5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43"/>
          <a:stretch/>
        </p:blipFill>
        <p:spPr>
          <a:xfrm>
            <a:off x="254001" y="5918200"/>
            <a:ext cx="1763603" cy="6598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B0834F-5872-D755-B9F5-09110F06CDB1}"/>
              </a:ext>
            </a:extLst>
          </p:cNvPr>
          <p:cNvSpPr txBox="1"/>
          <p:nvPr/>
        </p:nvSpPr>
        <p:spPr>
          <a:xfrm>
            <a:off x="133438" y="1477863"/>
            <a:ext cx="5701377" cy="2349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4000" dirty="0">
                <a:solidFill>
                  <a:srgbClr val="231F20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Amanda Brugman</a:t>
            </a:r>
          </a:p>
          <a:p>
            <a:pPr defTabSz="914446">
              <a:defRPr/>
            </a:pPr>
            <a:r>
              <a:rPr lang="en-US" sz="2667" b="1" dirty="0">
                <a:solidFill>
                  <a:prstClr val="black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LY	=	4 x L1  </a:t>
            </a:r>
          </a:p>
          <a:p>
            <a:pPr defTabSz="914446">
              <a:defRPr/>
            </a:pPr>
            <a:r>
              <a:rPr lang="en-US" sz="2667" b="1" dirty="0">
                <a:solidFill>
                  <a:prstClr val="black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		(Sales = R 5 464)</a:t>
            </a:r>
          </a:p>
          <a:p>
            <a:pPr defTabSz="914446">
              <a:defRPr/>
            </a:pPr>
            <a:r>
              <a:rPr lang="en-US" sz="2667" b="1" dirty="0">
                <a:solidFill>
                  <a:prstClr val="black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CY	=	4 x L1</a:t>
            </a:r>
          </a:p>
          <a:p>
            <a:pPr defTabSz="914446">
              <a:defRPr/>
            </a:pPr>
            <a:r>
              <a:rPr lang="en-US" sz="2667" b="1" dirty="0">
                <a:solidFill>
                  <a:prstClr val="black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Sales =	R 40 452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CCBC0E-81F5-B679-850F-ECCBFFC648EC}"/>
              </a:ext>
            </a:extLst>
          </p:cNvPr>
          <p:cNvSpPr txBox="1"/>
          <p:nvPr/>
        </p:nvSpPr>
        <p:spPr>
          <a:xfrm>
            <a:off x="136716" y="1"/>
            <a:ext cx="6626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ZA" sz="7200">
                <a:solidFill>
                  <a:srgbClr val="BC2F5D"/>
                </a:solidFill>
                <a:latin typeface="Bebas Neue" panose="020B0606020202050201" pitchFamily="34" charset="0"/>
                <a:ea typeface="STHupo" panose="020B0503020204020204" pitchFamily="2" charset="-122"/>
              </a:rPr>
              <a:t>TOP RECRUITER</a:t>
            </a:r>
            <a:endParaRPr lang="en-ZA" sz="6000">
              <a:solidFill>
                <a:srgbClr val="BC2F5D"/>
              </a:solidFill>
              <a:latin typeface="Bebas Neue" panose="020B0606020202050201" pitchFamily="34" charset="0"/>
              <a:ea typeface="STHupo" panose="020B0503020204020204" pitchFamily="2" charset="-122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93C49F-4C08-5194-DBCD-D4FC1F9E3CFB}"/>
              </a:ext>
            </a:extLst>
          </p:cNvPr>
          <p:cNvGrpSpPr/>
          <p:nvPr/>
        </p:nvGrpSpPr>
        <p:grpSpPr>
          <a:xfrm>
            <a:off x="1057266" y="3034840"/>
            <a:ext cx="6289003" cy="3670659"/>
            <a:chOff x="928121" y="4590360"/>
            <a:chExt cx="9433504" cy="5505988"/>
          </a:xfrm>
        </p:grpSpPr>
        <p:sp>
          <p:nvSpPr>
            <p:cNvPr id="11" name="Star: 10 Points 10">
              <a:extLst>
                <a:ext uri="{FF2B5EF4-FFF2-40B4-BE49-F238E27FC236}">
                  <a16:creationId xmlns:a16="http://schemas.microsoft.com/office/drawing/2014/main" id="{E8C8BE64-7AEA-AA0F-E0BA-52B10E412FAC}"/>
                </a:ext>
              </a:extLst>
            </p:cNvPr>
            <p:cNvSpPr/>
            <p:nvPr/>
          </p:nvSpPr>
          <p:spPr>
            <a:xfrm>
              <a:off x="3496695" y="5817863"/>
              <a:ext cx="4168311" cy="4278485"/>
            </a:xfrm>
            <a:prstGeom prst="star10">
              <a:avLst>
                <a:gd name="adj" fmla="val 40681"/>
                <a:gd name="hf" fmla="val 105146"/>
              </a:avLst>
            </a:prstGeom>
            <a:solidFill>
              <a:srgbClr val="CCE7D3"/>
            </a:solidFill>
            <a:ln w="38100">
              <a:solidFill>
                <a:srgbClr val="CCE7D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 sz="2400" b="1">
                <a:solidFill>
                  <a:srgbClr val="231F20"/>
                </a:solidFill>
                <a:latin typeface="Century Gothic" panose="020B0502020202020204" pitchFamily="34" charset="0"/>
              </a:endParaRPr>
            </a:p>
            <a:p>
              <a:pPr algn="ctr" defTabSz="914446">
                <a:defRPr/>
              </a:pPr>
              <a:endParaRPr lang="en-US" sz="2400" b="1">
                <a:solidFill>
                  <a:srgbClr val="231F20"/>
                </a:solidFill>
                <a:latin typeface="Century Gothic" panose="020B0502020202020204" pitchFamily="34" charset="0"/>
              </a:endParaRPr>
            </a:p>
            <a:p>
              <a:pPr algn="ctr" defTabSz="914446">
                <a:defRPr/>
              </a:pPr>
              <a:r>
                <a:rPr lang="en-US" sz="2400">
                  <a:solidFill>
                    <a:srgbClr val="231F20"/>
                  </a:solidFill>
                  <a:latin typeface="Century Gothic" panose="020B0502020202020204" pitchFamily="34" charset="0"/>
                </a:rPr>
                <a:t>Voucher to the Value of </a:t>
              </a:r>
              <a:r>
                <a:rPr lang="en-US" sz="2400" b="1">
                  <a:solidFill>
                    <a:srgbClr val="231F20"/>
                  </a:solidFill>
                  <a:latin typeface="Century Gothic" panose="020B0502020202020204" pitchFamily="34" charset="0"/>
                </a:rPr>
                <a:t>R6 000</a:t>
              </a:r>
              <a:endParaRPr lang="en-ZA" b="1">
                <a:solidFill>
                  <a:srgbClr val="231F20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3" name="Picture 12" descr="A black and white photo of a black background&#10;&#10;Description automatically generated">
              <a:extLst>
                <a:ext uri="{FF2B5EF4-FFF2-40B4-BE49-F238E27FC236}">
                  <a16:creationId xmlns:a16="http://schemas.microsoft.com/office/drawing/2014/main" id="{CB5AADC0-49C9-656A-1CB0-87CCB7600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121" y="4590360"/>
              <a:ext cx="9433504" cy="53063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5527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61F11A-4C61-1E7C-AB23-1DEB8B89F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7">
            <a:extLst>
              <a:ext uri="{FF2B5EF4-FFF2-40B4-BE49-F238E27FC236}">
                <a16:creationId xmlns:a16="http://schemas.microsoft.com/office/drawing/2014/main" id="{EDCBCE7E-121D-6E43-1DA9-829C12AF7081}"/>
              </a:ext>
            </a:extLst>
          </p:cNvPr>
          <p:cNvSpPr/>
          <p:nvPr/>
        </p:nvSpPr>
        <p:spPr>
          <a:xfrm>
            <a:off x="-12273" y="-5080"/>
            <a:ext cx="6514673" cy="6863080"/>
          </a:xfrm>
          <a:custGeom>
            <a:avLst/>
            <a:gdLst/>
            <a:ahLst/>
            <a:cxnLst/>
            <a:rect l="l" t="t" r="r" b="b"/>
            <a:pathLst>
              <a:path w="4267835" h="4260886">
                <a:moveTo>
                  <a:pt x="0" y="0"/>
                </a:moveTo>
                <a:lnTo>
                  <a:pt x="4267835" y="0"/>
                </a:lnTo>
                <a:lnTo>
                  <a:pt x="4267835" y="4260887"/>
                </a:lnTo>
                <a:lnTo>
                  <a:pt x="0" y="4260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ZA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DAB99D-C83E-1F67-9390-17454C86A1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43"/>
          <a:stretch/>
        </p:blipFill>
        <p:spPr>
          <a:xfrm>
            <a:off x="254001" y="5918200"/>
            <a:ext cx="1763603" cy="659879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6A61F9B4-7E06-7037-3D6C-C4399291F02F}"/>
              </a:ext>
            </a:extLst>
          </p:cNvPr>
          <p:cNvGrpSpPr/>
          <p:nvPr/>
        </p:nvGrpSpPr>
        <p:grpSpPr>
          <a:xfrm>
            <a:off x="6299200" y="916046"/>
            <a:ext cx="5796538" cy="5796538"/>
            <a:chOff x="9593193" y="2402889"/>
            <a:chExt cx="8694807" cy="8694807"/>
          </a:xfrm>
        </p:grpSpPr>
        <p:pic>
          <p:nvPicPr>
            <p:cNvPr id="17" name="Picture 16" descr="A pink circle with black background&#10;&#10;AI-generated content may be incorrect.">
              <a:extLst>
                <a:ext uri="{FF2B5EF4-FFF2-40B4-BE49-F238E27FC236}">
                  <a16:creationId xmlns:a16="http://schemas.microsoft.com/office/drawing/2014/main" id="{B360E901-43C0-B95E-7526-047ECFF64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3193" y="2402889"/>
              <a:ext cx="8694807" cy="8694807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86932F0-6AE5-C715-3716-A90EECF26694}"/>
                </a:ext>
              </a:extLst>
            </p:cNvPr>
            <p:cNvSpPr/>
            <p:nvPr/>
          </p:nvSpPr>
          <p:spPr>
            <a:xfrm>
              <a:off x="10039648" y="2806863"/>
              <a:ext cx="7772400" cy="788685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ZA" sz="12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2632807-BAA2-E9E8-2BF7-03A72F786936}"/>
                </a:ext>
              </a:extLst>
            </p:cNvPr>
            <p:cNvGrpSpPr/>
            <p:nvPr/>
          </p:nvGrpSpPr>
          <p:grpSpPr>
            <a:xfrm>
              <a:off x="10074428" y="4144703"/>
              <a:ext cx="7772400" cy="4669027"/>
              <a:chOff x="10074428" y="4144703"/>
              <a:chExt cx="7772400" cy="4669027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D7FC724-947A-6047-858D-930A3D3C5F6E}"/>
                  </a:ext>
                </a:extLst>
              </p:cNvPr>
              <p:cNvSpPr txBox="1"/>
              <p:nvPr/>
            </p:nvSpPr>
            <p:spPr>
              <a:xfrm>
                <a:off x="10074428" y="5290168"/>
                <a:ext cx="7772400" cy="3523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46">
                  <a:defRPr/>
                </a:pPr>
                <a:r>
                  <a:rPr lang="en-ZA" sz="2933" b="1">
                    <a:solidFill>
                      <a:prstClr val="white"/>
                    </a:solidFill>
                    <a:latin typeface="Century Gothic" panose="020B0502020202020204" pitchFamily="34" charset="0"/>
                    <a:ea typeface="STHupo" panose="020B0503020204020204" pitchFamily="2" charset="-122"/>
                  </a:rPr>
                  <a:t>Top Personal Sellers</a:t>
                </a:r>
                <a:r>
                  <a:rPr lang="en-ZA" sz="2933">
                    <a:solidFill>
                      <a:prstClr val="white"/>
                    </a:solidFill>
                    <a:latin typeface="Century Gothic" panose="020B0502020202020204" pitchFamily="34" charset="0"/>
                    <a:ea typeface="STHupo" panose="020B0503020204020204" pitchFamily="2" charset="-122"/>
                  </a:rPr>
                  <a:t> </a:t>
                </a:r>
              </a:p>
              <a:p>
                <a:pPr algn="ctr" defTabSz="914446">
                  <a:defRPr/>
                </a:pPr>
                <a:r>
                  <a:rPr lang="en-ZA" sz="2933">
                    <a:solidFill>
                      <a:prstClr val="white"/>
                    </a:solidFill>
                    <a:latin typeface="Century Gothic" panose="020B0502020202020204" pitchFamily="34" charset="0"/>
                    <a:ea typeface="STHupo" panose="020B0503020204020204" pitchFamily="2" charset="-122"/>
                  </a:rPr>
                  <a:t>in Rand-growth</a:t>
                </a:r>
              </a:p>
              <a:p>
                <a:pPr algn="ctr" defTabSz="914446">
                  <a:defRPr/>
                </a:pPr>
                <a:r>
                  <a:rPr lang="en-ZA" sz="2933" b="1">
                    <a:solidFill>
                      <a:prstClr val="white"/>
                    </a:solidFill>
                    <a:latin typeface="Century Gothic" panose="020B0502020202020204" pitchFamily="34" charset="0"/>
                    <a:ea typeface="STHupo" panose="020B0503020204020204" pitchFamily="2" charset="-122"/>
                  </a:rPr>
                  <a:t>January to March </a:t>
                </a:r>
              </a:p>
              <a:p>
                <a:pPr algn="ctr" defTabSz="914446">
                  <a:defRPr/>
                </a:pPr>
                <a:r>
                  <a:rPr lang="en-ZA" sz="2933">
                    <a:solidFill>
                      <a:prstClr val="white"/>
                    </a:solidFill>
                    <a:latin typeface="Century Gothic" panose="020B0502020202020204" pitchFamily="34" charset="0"/>
                    <a:ea typeface="STHupo" panose="020B0503020204020204" pitchFamily="2" charset="-122"/>
                  </a:rPr>
                  <a:t>2024 vs 2025</a:t>
                </a:r>
              </a:p>
              <a:p>
                <a:pPr algn="ctr" defTabSz="914446">
                  <a:defRPr/>
                </a:pPr>
                <a:endParaRPr lang="en-ZA" sz="2933">
                  <a:solidFill>
                    <a:prstClr val="white"/>
                  </a:solidFill>
                  <a:latin typeface="Century Gothic" panose="020B0502020202020204" pitchFamily="34" charset="0"/>
                  <a:ea typeface="STHupo" panose="020B0503020204020204" pitchFamily="2" charset="-122"/>
                </a:endParaRPr>
              </a:p>
            </p:txBody>
          </p:sp>
          <p:sp>
            <p:nvSpPr>
              <p:cNvPr id="28" name="TextBox 5">
                <a:extLst>
                  <a:ext uri="{FF2B5EF4-FFF2-40B4-BE49-F238E27FC236}">
                    <a16:creationId xmlns:a16="http://schemas.microsoft.com/office/drawing/2014/main" id="{75A67CE2-9C71-4FE4-411A-A74A55FD7BE4}"/>
                  </a:ext>
                </a:extLst>
              </p:cNvPr>
              <p:cNvSpPr txBox="1"/>
              <p:nvPr/>
            </p:nvSpPr>
            <p:spPr>
              <a:xfrm>
                <a:off x="10569727" y="4144703"/>
                <a:ext cx="6781800" cy="110799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 defTabSz="609660">
                  <a:defRPr/>
                </a:pPr>
                <a:r>
                  <a:rPr lang="en-US" sz="4800" b="1" i="1" spc="660">
                    <a:solidFill>
                      <a:prstClr val="white"/>
                    </a:solidFill>
                    <a:latin typeface="Oswald" panose="00000500000000000000" pitchFamily="2" charset="0"/>
                    <a:ea typeface="Oswald Bold"/>
                    <a:cs typeface="Oswald Bold"/>
                    <a:sym typeface="Oswald Bold"/>
                  </a:rPr>
                  <a:t>CRITERIA</a:t>
                </a: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F97AEEE-70AE-379B-2A56-F80CCC9A25AD}"/>
              </a:ext>
            </a:extLst>
          </p:cNvPr>
          <p:cNvGrpSpPr/>
          <p:nvPr/>
        </p:nvGrpSpPr>
        <p:grpSpPr>
          <a:xfrm>
            <a:off x="4810854" y="20320"/>
            <a:ext cx="3200400" cy="2875280"/>
            <a:chOff x="8382000" y="308068"/>
            <a:chExt cx="4800600" cy="431292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CF99831-2828-CE37-0C10-EF98EC71E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46239" y="308068"/>
              <a:ext cx="4312920" cy="4312920"/>
            </a:xfrm>
            <a:prstGeom prst="rect">
              <a:avLst/>
            </a:prstGeom>
          </p:spPr>
        </p:pic>
        <p:sp>
          <p:nvSpPr>
            <p:cNvPr id="32" name="TextBox 5">
              <a:extLst>
                <a:ext uri="{FF2B5EF4-FFF2-40B4-BE49-F238E27FC236}">
                  <a16:creationId xmlns:a16="http://schemas.microsoft.com/office/drawing/2014/main" id="{01E89715-AFE4-EDC4-9433-066C6827DEC1}"/>
                </a:ext>
              </a:extLst>
            </p:cNvPr>
            <p:cNvSpPr txBox="1"/>
            <p:nvPr/>
          </p:nvSpPr>
          <p:spPr>
            <a:xfrm>
              <a:off x="8382000" y="1928193"/>
              <a:ext cx="4800600" cy="13540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60">
                <a:defRPr/>
              </a:pPr>
              <a:r>
                <a:rPr lang="en-US" sz="2933" b="1" i="1" spc="660">
                  <a:solidFill>
                    <a:prstClr val="black"/>
                  </a:solidFill>
                  <a:latin typeface="Oswald" panose="00000500000000000000" pitchFamily="2" charset="0"/>
                  <a:ea typeface="Oswald Bold"/>
                  <a:cs typeface="Oswald Bold"/>
                  <a:sym typeface="Oswald Bold"/>
                </a:rPr>
                <a:t>PERSONAL SALES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929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7C7E1-6974-11A0-81E3-9C4C278EE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22DE374-6D0D-7D24-36D7-3E509A5B84F7}"/>
              </a:ext>
            </a:extLst>
          </p:cNvPr>
          <p:cNvSpPr txBox="1"/>
          <p:nvPr/>
        </p:nvSpPr>
        <p:spPr>
          <a:xfrm>
            <a:off x="136716" y="1"/>
            <a:ext cx="6626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ZA" sz="7200">
                <a:solidFill>
                  <a:srgbClr val="BC2F5D"/>
                </a:solidFill>
                <a:latin typeface="Bebas Neue" panose="020B0606020202050201" pitchFamily="34" charset="0"/>
                <a:ea typeface="STHupo" panose="020B0503020204020204" pitchFamily="2" charset="-122"/>
              </a:rPr>
              <a:t>PERSONAL SALES</a:t>
            </a:r>
            <a:endParaRPr lang="en-ZA" sz="6000">
              <a:solidFill>
                <a:srgbClr val="BC2F5D"/>
              </a:solidFill>
              <a:latin typeface="Bebas Neue" panose="020B0606020202050201" pitchFamily="34" charset="0"/>
              <a:ea typeface="STHupo" panose="020B0503020204020204" pitchFamily="2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C34D80-CDBF-4F80-EA9E-120FAE750154}"/>
              </a:ext>
            </a:extLst>
          </p:cNvPr>
          <p:cNvSpPr txBox="1"/>
          <p:nvPr/>
        </p:nvSpPr>
        <p:spPr>
          <a:xfrm>
            <a:off x="136714" y="1400385"/>
            <a:ext cx="570137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4000" dirty="0">
                <a:solidFill>
                  <a:srgbClr val="231F20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Elsie Griesel</a:t>
            </a:r>
          </a:p>
          <a:p>
            <a:pPr defTabSz="914446">
              <a:defRPr/>
            </a:pPr>
            <a:r>
              <a:rPr lang="en-US" sz="2800" b="1" dirty="0">
                <a:solidFill>
                  <a:prstClr val="black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LY  = R 169 218</a:t>
            </a:r>
          </a:p>
          <a:p>
            <a:pPr defTabSz="914446">
              <a:defRPr/>
            </a:pPr>
            <a:r>
              <a:rPr lang="en-US" sz="2800" b="1" dirty="0">
                <a:solidFill>
                  <a:prstClr val="black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CY = R 226 546</a:t>
            </a:r>
          </a:p>
          <a:p>
            <a:pPr defTabSz="914446">
              <a:defRPr/>
            </a:pPr>
            <a:r>
              <a:rPr lang="en-US" sz="2800" b="1" i="1" dirty="0">
                <a:solidFill>
                  <a:prstClr val="black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Growth</a:t>
            </a:r>
            <a:r>
              <a:rPr lang="en-US" sz="2800" b="1" i="1" dirty="0">
                <a:solidFill>
                  <a:srgbClr val="C00000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 </a:t>
            </a:r>
            <a:r>
              <a:rPr lang="en-US" sz="2800" b="1" i="1" dirty="0">
                <a:solidFill>
                  <a:srgbClr val="BC2F5D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: R 57 328</a:t>
            </a:r>
          </a:p>
          <a:p>
            <a:pPr defTabSz="914446">
              <a:defRPr/>
            </a:pPr>
            <a:r>
              <a:rPr lang="en-US" sz="2800" b="1" i="1" dirty="0">
                <a:solidFill>
                  <a:prstClr val="black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Growth</a:t>
            </a:r>
            <a:r>
              <a:rPr lang="en-US" sz="2800" b="1" i="1" dirty="0">
                <a:solidFill>
                  <a:srgbClr val="C00000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 </a:t>
            </a:r>
            <a:r>
              <a:rPr lang="en-US" sz="2800" b="1" i="1" dirty="0">
                <a:solidFill>
                  <a:srgbClr val="BC2F5D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p/m : R 19 109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6966EF-816E-1B6D-EBC2-FA1CAB66425C}"/>
              </a:ext>
            </a:extLst>
          </p:cNvPr>
          <p:cNvSpPr txBox="1"/>
          <p:nvPr/>
        </p:nvSpPr>
        <p:spPr>
          <a:xfrm>
            <a:off x="136715" y="846387"/>
            <a:ext cx="5701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3600" b="1">
                <a:solidFill>
                  <a:srgbClr val="BC2F5D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3</a:t>
            </a:r>
            <a:r>
              <a:rPr lang="en-US" sz="3600" b="1" baseline="30000">
                <a:solidFill>
                  <a:srgbClr val="BC2F5D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RD</a:t>
            </a:r>
            <a:r>
              <a:rPr lang="en-US" sz="3600" b="1">
                <a:solidFill>
                  <a:srgbClr val="BC2F5D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 PLACE</a:t>
            </a:r>
            <a:endParaRPr lang="en-ZA" sz="3600" b="1">
              <a:solidFill>
                <a:srgbClr val="BC2F5D"/>
              </a:solidFill>
              <a:latin typeface="Century Gothic" panose="020B0502020202020204" pitchFamily="34" charset="0"/>
              <a:ea typeface="STHupo" panose="020B0503020204020204" pitchFamily="2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B76992-BCCC-79CB-C5FF-4DD5ECDC90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43"/>
          <a:stretch/>
        </p:blipFill>
        <p:spPr>
          <a:xfrm>
            <a:off x="254001" y="5918200"/>
            <a:ext cx="1763603" cy="659879"/>
          </a:xfrm>
          <a:prstGeom prst="rect">
            <a:avLst/>
          </a:prstGeom>
        </p:spPr>
      </p:pic>
      <p:pic>
        <p:nvPicPr>
          <p:cNvPr id="9" name="Elsie's Voicenote Personal Sales Rewards 12052025">
            <a:hlinkClick r:id="" action="ppaction://media"/>
            <a:extLst>
              <a:ext uri="{FF2B5EF4-FFF2-40B4-BE49-F238E27FC236}">
                <a16:creationId xmlns:a16="http://schemas.microsoft.com/office/drawing/2014/main" id="{8E5ACD86-A6F7-A963-B4DC-25495206CE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0896" y="6274856"/>
            <a:ext cx="406400" cy="4064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D871CCC-0068-907B-024D-02F3F9D20CD4}"/>
              </a:ext>
            </a:extLst>
          </p:cNvPr>
          <p:cNvGrpSpPr/>
          <p:nvPr/>
        </p:nvGrpSpPr>
        <p:grpSpPr>
          <a:xfrm>
            <a:off x="5365794" y="223193"/>
            <a:ext cx="6482663" cy="6302841"/>
            <a:chOff x="10747543" y="1156705"/>
            <a:chExt cx="5512124" cy="548872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A2FAD25-ED9F-C7BE-C683-0008994369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7" b="437"/>
            <a:stretch/>
          </p:blipFill>
          <p:spPr bwMode="auto">
            <a:xfrm>
              <a:off x="10966057" y="1342073"/>
              <a:ext cx="5215993" cy="5161123"/>
            </a:xfrm>
            <a:prstGeom prst="ellipse">
              <a:avLst/>
            </a:prstGeom>
            <a:solidFill>
              <a:srgbClr val="C0ADA6"/>
            </a:solidFill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870F94D-C503-D210-0211-DEE466BB7BFE}"/>
                </a:ext>
              </a:extLst>
            </p:cNvPr>
            <p:cNvSpPr/>
            <p:nvPr/>
          </p:nvSpPr>
          <p:spPr>
            <a:xfrm>
              <a:off x="10747543" y="1156705"/>
              <a:ext cx="5416095" cy="5413049"/>
            </a:xfrm>
            <a:prstGeom prst="ellipse">
              <a:avLst/>
            </a:prstGeom>
            <a:noFill/>
            <a:ln w="57150">
              <a:solidFill>
                <a:srgbClr val="D2E2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A478A78-8F97-CF2B-36DE-C3D2DA644A28}"/>
                </a:ext>
              </a:extLst>
            </p:cNvPr>
            <p:cNvSpPr/>
            <p:nvPr/>
          </p:nvSpPr>
          <p:spPr>
            <a:xfrm>
              <a:off x="10843572" y="1300865"/>
              <a:ext cx="5416095" cy="5344569"/>
            </a:xfrm>
            <a:prstGeom prst="ellipse">
              <a:avLst/>
            </a:prstGeom>
            <a:noFill/>
            <a:ln w="76200">
              <a:solidFill>
                <a:srgbClr val="F5C0B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2E13C5D-3240-4ABA-199D-DC1888934302}"/>
                </a:ext>
              </a:extLst>
            </p:cNvPr>
            <p:cNvSpPr/>
            <p:nvPr/>
          </p:nvSpPr>
          <p:spPr>
            <a:xfrm>
              <a:off x="10893711" y="1190474"/>
              <a:ext cx="5150989" cy="5344569"/>
            </a:xfrm>
            <a:prstGeom prst="ellipse">
              <a:avLst/>
            </a:prstGeom>
            <a:noFill/>
            <a:ln w="76200">
              <a:solidFill>
                <a:srgbClr val="BC2F5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54DC2FD-8F60-206D-7DB5-A469DDB41A65}"/>
              </a:ext>
            </a:extLst>
          </p:cNvPr>
          <p:cNvGrpSpPr/>
          <p:nvPr/>
        </p:nvGrpSpPr>
        <p:grpSpPr>
          <a:xfrm>
            <a:off x="3567809" y="3662241"/>
            <a:ext cx="2778874" cy="2852323"/>
            <a:chOff x="2712394" y="4142423"/>
            <a:chExt cx="2691355" cy="2510942"/>
          </a:xfrm>
        </p:grpSpPr>
        <p:sp>
          <p:nvSpPr>
            <p:cNvPr id="21" name="Star: 10 Points 20">
              <a:extLst>
                <a:ext uri="{FF2B5EF4-FFF2-40B4-BE49-F238E27FC236}">
                  <a16:creationId xmlns:a16="http://schemas.microsoft.com/office/drawing/2014/main" id="{E9F46388-6AFD-BA32-3E37-38AB2185F459}"/>
                </a:ext>
              </a:extLst>
            </p:cNvPr>
            <p:cNvSpPr/>
            <p:nvPr/>
          </p:nvSpPr>
          <p:spPr>
            <a:xfrm>
              <a:off x="2712394" y="4142423"/>
              <a:ext cx="2691355" cy="2510942"/>
            </a:xfrm>
            <a:prstGeom prst="star10">
              <a:avLst>
                <a:gd name="adj" fmla="val 40681"/>
                <a:gd name="hf" fmla="val 105146"/>
              </a:avLst>
            </a:prstGeom>
            <a:solidFill>
              <a:srgbClr val="CCE7D3"/>
            </a:solidFill>
            <a:ln w="38100">
              <a:solidFill>
                <a:srgbClr val="CCE7D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 sz="2400" b="1" dirty="0">
                <a:solidFill>
                  <a:srgbClr val="231F20"/>
                </a:solidFill>
                <a:latin typeface="Century Gothic" panose="020B0502020202020204" pitchFamily="34" charset="0"/>
              </a:endParaRPr>
            </a:p>
            <a:p>
              <a:pPr algn="ctr" defTabSz="914446">
                <a:defRPr/>
              </a:pPr>
              <a:endParaRPr lang="en-US" sz="2400" b="1" dirty="0">
                <a:solidFill>
                  <a:srgbClr val="231F20"/>
                </a:solidFill>
                <a:latin typeface="Century Gothic" panose="020B0502020202020204" pitchFamily="34" charset="0"/>
              </a:endParaRPr>
            </a:p>
            <a:p>
              <a:pPr algn="ctr" defTabSz="914446">
                <a:defRPr/>
              </a:pPr>
              <a:r>
                <a:rPr lang="en-US" sz="2400" dirty="0">
                  <a:solidFill>
                    <a:srgbClr val="231F20"/>
                  </a:solidFill>
                  <a:latin typeface="Century Gothic" panose="020B0502020202020204" pitchFamily="34" charset="0"/>
                </a:rPr>
                <a:t>Voucher to the Value of </a:t>
              </a:r>
              <a:r>
                <a:rPr lang="en-US" sz="2400" b="1" dirty="0">
                  <a:solidFill>
                    <a:srgbClr val="231F20"/>
                  </a:solidFill>
                  <a:latin typeface="Century Gothic" panose="020B0502020202020204" pitchFamily="34" charset="0"/>
                </a:rPr>
                <a:t>R6 000</a:t>
              </a:r>
              <a:endParaRPr lang="en-ZA" b="1" dirty="0">
                <a:solidFill>
                  <a:srgbClr val="231F20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22" name="Picture 21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507352C6-0364-4FAF-E59C-D54512C26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7621" y="4672593"/>
              <a:ext cx="1666021" cy="521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180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47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A0663-8CDA-61EE-D98A-5A4D1CFC3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7EACDE-11B5-4BBC-375B-206D6194FF1B}"/>
              </a:ext>
            </a:extLst>
          </p:cNvPr>
          <p:cNvSpPr txBox="1"/>
          <p:nvPr/>
        </p:nvSpPr>
        <p:spPr>
          <a:xfrm>
            <a:off x="136716" y="1"/>
            <a:ext cx="6626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ZA" sz="7200">
                <a:solidFill>
                  <a:srgbClr val="BC2F5D"/>
                </a:solidFill>
                <a:latin typeface="Bebas Neue" panose="020B0606020202050201" pitchFamily="34" charset="0"/>
                <a:ea typeface="STHupo" panose="020B0503020204020204" pitchFamily="2" charset="-122"/>
              </a:rPr>
              <a:t>PERSONAL SALES</a:t>
            </a:r>
            <a:endParaRPr lang="en-ZA" sz="6000">
              <a:solidFill>
                <a:srgbClr val="BC2F5D"/>
              </a:solidFill>
              <a:latin typeface="Bebas Neue" panose="020B0606020202050201" pitchFamily="34" charset="0"/>
              <a:ea typeface="STHupo" panose="020B0503020204020204" pitchFamily="2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C3C895-E5C2-0A69-2903-1743AB9FDFE7}"/>
              </a:ext>
            </a:extLst>
          </p:cNvPr>
          <p:cNvSpPr txBox="1"/>
          <p:nvPr/>
        </p:nvSpPr>
        <p:spPr>
          <a:xfrm>
            <a:off x="136714" y="1400385"/>
            <a:ext cx="570137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4000">
                <a:solidFill>
                  <a:srgbClr val="231F20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Alta Landman</a:t>
            </a:r>
          </a:p>
          <a:p>
            <a:pPr defTabSz="914446">
              <a:defRPr/>
            </a:pPr>
            <a:r>
              <a:rPr lang="en-US" sz="2800" b="1">
                <a:solidFill>
                  <a:prstClr val="black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LY  = R   17 223</a:t>
            </a:r>
          </a:p>
          <a:p>
            <a:pPr defTabSz="914446">
              <a:defRPr/>
            </a:pPr>
            <a:r>
              <a:rPr lang="en-US" sz="2800" b="1">
                <a:solidFill>
                  <a:prstClr val="black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CY = R 104 804</a:t>
            </a:r>
          </a:p>
          <a:p>
            <a:pPr defTabSz="914446">
              <a:defRPr/>
            </a:pPr>
            <a:r>
              <a:rPr lang="en-US" sz="2800" b="1" i="1">
                <a:solidFill>
                  <a:prstClr val="black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Growth</a:t>
            </a:r>
            <a:r>
              <a:rPr lang="en-US" sz="2800" b="1" i="1">
                <a:solidFill>
                  <a:srgbClr val="C00000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 </a:t>
            </a:r>
            <a:r>
              <a:rPr lang="en-US" sz="2800" b="1" i="1">
                <a:solidFill>
                  <a:srgbClr val="BC2F5D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: R 87 581</a:t>
            </a:r>
          </a:p>
          <a:p>
            <a:pPr defTabSz="914446">
              <a:defRPr/>
            </a:pPr>
            <a:r>
              <a:rPr lang="en-US" sz="2800" b="1" i="1">
                <a:solidFill>
                  <a:prstClr val="black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Growth</a:t>
            </a:r>
            <a:r>
              <a:rPr lang="en-US" sz="2800" b="1" i="1">
                <a:solidFill>
                  <a:srgbClr val="C00000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 </a:t>
            </a:r>
            <a:r>
              <a:rPr lang="en-US" sz="2800" b="1" i="1">
                <a:solidFill>
                  <a:srgbClr val="BC2F5D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p/m : R 29 193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B62741-069A-08A5-4FDB-ADD2F27D197B}"/>
              </a:ext>
            </a:extLst>
          </p:cNvPr>
          <p:cNvSpPr txBox="1"/>
          <p:nvPr/>
        </p:nvSpPr>
        <p:spPr>
          <a:xfrm>
            <a:off x="136715" y="846387"/>
            <a:ext cx="5701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3600" b="1">
                <a:solidFill>
                  <a:srgbClr val="BC2F5D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2</a:t>
            </a:r>
            <a:r>
              <a:rPr lang="en-US" sz="3600" b="1" baseline="30000">
                <a:solidFill>
                  <a:srgbClr val="BC2F5D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ND</a:t>
            </a:r>
            <a:r>
              <a:rPr lang="en-US" sz="3600" b="1">
                <a:solidFill>
                  <a:srgbClr val="BC2F5D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 PLACE</a:t>
            </a:r>
            <a:endParaRPr lang="en-ZA" sz="3600" b="1">
              <a:solidFill>
                <a:srgbClr val="BC2F5D"/>
              </a:solidFill>
              <a:latin typeface="Century Gothic" panose="020B0502020202020204" pitchFamily="34" charset="0"/>
              <a:ea typeface="STHupo" panose="020B0503020204020204" pitchFamily="2" charset="-12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AA0F846-EEBE-1122-8DA9-D65ECA91D2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43"/>
          <a:stretch/>
        </p:blipFill>
        <p:spPr>
          <a:xfrm>
            <a:off x="254001" y="5918200"/>
            <a:ext cx="1763603" cy="65987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D40D22A-8393-4073-ABD2-67E7431EDF6D}"/>
              </a:ext>
            </a:extLst>
          </p:cNvPr>
          <p:cNvGrpSpPr/>
          <p:nvPr/>
        </p:nvGrpSpPr>
        <p:grpSpPr>
          <a:xfrm>
            <a:off x="5423531" y="259358"/>
            <a:ext cx="6480082" cy="6318721"/>
            <a:chOff x="8135296" y="389036"/>
            <a:chExt cx="9720123" cy="947808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2F5EF1C-4981-357F-96DA-839C7DDACC8E}"/>
                </a:ext>
              </a:extLst>
            </p:cNvPr>
            <p:cNvSpPr/>
            <p:nvPr/>
          </p:nvSpPr>
          <p:spPr>
            <a:xfrm>
              <a:off x="8135296" y="389036"/>
              <a:ext cx="9550785" cy="9347396"/>
            </a:xfrm>
            <a:prstGeom prst="ellipse">
              <a:avLst/>
            </a:prstGeom>
            <a:noFill/>
            <a:ln w="57150">
              <a:solidFill>
                <a:srgbClr val="D2E2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6A464C7-CB9F-4502-C927-6092222EDD22}"/>
                </a:ext>
              </a:extLst>
            </p:cNvPr>
            <p:cNvSpPr/>
            <p:nvPr/>
          </p:nvSpPr>
          <p:spPr>
            <a:xfrm>
              <a:off x="8304634" y="637975"/>
              <a:ext cx="9550785" cy="9229143"/>
            </a:xfrm>
            <a:prstGeom prst="ellipse">
              <a:avLst/>
            </a:prstGeom>
            <a:noFill/>
            <a:ln w="76200">
              <a:solidFill>
                <a:srgbClr val="F5C0B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50DDDEB-550E-8299-029F-152B9553B557}"/>
                </a:ext>
              </a:extLst>
            </p:cNvPr>
            <p:cNvSpPr/>
            <p:nvPr/>
          </p:nvSpPr>
          <p:spPr>
            <a:xfrm>
              <a:off x="8393049" y="447349"/>
              <a:ext cx="9083295" cy="9229143"/>
            </a:xfrm>
            <a:prstGeom prst="ellipse">
              <a:avLst/>
            </a:prstGeom>
            <a:noFill/>
            <a:ln w="76200">
              <a:solidFill>
                <a:srgbClr val="BC2F5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BD1A5E3-2108-78E2-0E00-BEFE71E657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05" b="8305"/>
            <a:stretch/>
          </p:blipFill>
          <p:spPr bwMode="auto">
            <a:xfrm>
              <a:off x="8534400" y="647700"/>
              <a:ext cx="8836673" cy="8857645"/>
            </a:xfrm>
            <a:prstGeom prst="ellipse">
              <a:avLst/>
            </a:prstGeom>
            <a:solidFill>
              <a:srgbClr val="C0ADA6"/>
            </a:solidFill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98494E3-469D-D094-7D3E-7B29B284B10B}"/>
              </a:ext>
            </a:extLst>
          </p:cNvPr>
          <p:cNvGrpSpPr/>
          <p:nvPr/>
        </p:nvGrpSpPr>
        <p:grpSpPr>
          <a:xfrm>
            <a:off x="3575037" y="3656561"/>
            <a:ext cx="2778874" cy="2852323"/>
            <a:chOff x="2712394" y="4142423"/>
            <a:chExt cx="2691355" cy="2510942"/>
          </a:xfrm>
        </p:grpSpPr>
        <p:sp>
          <p:nvSpPr>
            <p:cNvPr id="3" name="Star: 10 Points 2">
              <a:extLst>
                <a:ext uri="{FF2B5EF4-FFF2-40B4-BE49-F238E27FC236}">
                  <a16:creationId xmlns:a16="http://schemas.microsoft.com/office/drawing/2014/main" id="{415CD538-68C5-77B5-8807-7E4222A12DA0}"/>
                </a:ext>
              </a:extLst>
            </p:cNvPr>
            <p:cNvSpPr/>
            <p:nvPr/>
          </p:nvSpPr>
          <p:spPr>
            <a:xfrm>
              <a:off x="2712394" y="4142423"/>
              <a:ext cx="2691355" cy="2510942"/>
            </a:xfrm>
            <a:prstGeom prst="star10">
              <a:avLst>
                <a:gd name="adj" fmla="val 40681"/>
                <a:gd name="hf" fmla="val 105146"/>
              </a:avLst>
            </a:prstGeom>
            <a:solidFill>
              <a:srgbClr val="CCE7D3"/>
            </a:solidFill>
            <a:ln w="38100">
              <a:solidFill>
                <a:srgbClr val="CCE7D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 sz="2400" b="1">
                <a:solidFill>
                  <a:srgbClr val="231F20"/>
                </a:solidFill>
                <a:latin typeface="Century Gothic" panose="020B0502020202020204" pitchFamily="34" charset="0"/>
              </a:endParaRPr>
            </a:p>
            <a:p>
              <a:pPr algn="ctr" defTabSz="914446">
                <a:defRPr/>
              </a:pPr>
              <a:endParaRPr lang="en-US" sz="2400" b="1">
                <a:solidFill>
                  <a:srgbClr val="231F20"/>
                </a:solidFill>
                <a:latin typeface="Century Gothic" panose="020B0502020202020204" pitchFamily="34" charset="0"/>
              </a:endParaRPr>
            </a:p>
            <a:p>
              <a:pPr algn="ctr" defTabSz="914446">
                <a:defRPr/>
              </a:pPr>
              <a:r>
                <a:rPr lang="en-US" sz="2400">
                  <a:solidFill>
                    <a:srgbClr val="231F20"/>
                  </a:solidFill>
                  <a:latin typeface="Century Gothic" panose="020B0502020202020204" pitchFamily="34" charset="0"/>
                </a:rPr>
                <a:t>Voucher to the Value of </a:t>
              </a:r>
              <a:r>
                <a:rPr lang="en-US" sz="2400" b="1">
                  <a:solidFill>
                    <a:srgbClr val="231F20"/>
                  </a:solidFill>
                  <a:latin typeface="Century Gothic" panose="020B0502020202020204" pitchFamily="34" charset="0"/>
                </a:rPr>
                <a:t>R8 000</a:t>
              </a:r>
              <a:endParaRPr lang="en-ZA" b="1">
                <a:solidFill>
                  <a:srgbClr val="231F20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4" name="Picture 3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1C53698B-6B4A-3998-D192-47CD03691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7621" y="4672593"/>
              <a:ext cx="1666021" cy="521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6932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A3AE6-CCA7-6DA5-40E7-E2A0D0751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37C265-453E-0B0D-9183-110FE433CCF8}"/>
              </a:ext>
            </a:extLst>
          </p:cNvPr>
          <p:cNvSpPr txBox="1"/>
          <p:nvPr/>
        </p:nvSpPr>
        <p:spPr>
          <a:xfrm>
            <a:off x="136716" y="1"/>
            <a:ext cx="6626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ZA" sz="7200">
                <a:solidFill>
                  <a:srgbClr val="BC2F5D"/>
                </a:solidFill>
                <a:latin typeface="Bebas Neue" panose="020B0606020202050201" pitchFamily="34" charset="0"/>
                <a:ea typeface="STHupo" panose="020B0503020204020204" pitchFamily="2" charset="-122"/>
              </a:rPr>
              <a:t>PERSONAL SALES</a:t>
            </a:r>
            <a:endParaRPr lang="en-ZA" sz="6000">
              <a:solidFill>
                <a:srgbClr val="BC2F5D"/>
              </a:solidFill>
              <a:latin typeface="Bebas Neue" panose="020B0606020202050201" pitchFamily="34" charset="0"/>
              <a:ea typeface="STHupo" panose="020B0503020204020204" pitchFamily="2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7449E7-5730-318C-B11E-B9DAFEA35A6F}"/>
              </a:ext>
            </a:extLst>
          </p:cNvPr>
          <p:cNvSpPr txBox="1"/>
          <p:nvPr/>
        </p:nvSpPr>
        <p:spPr>
          <a:xfrm>
            <a:off x="136714" y="1400385"/>
            <a:ext cx="570137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4000">
                <a:solidFill>
                  <a:srgbClr val="231F20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Adéle Goosen</a:t>
            </a:r>
          </a:p>
          <a:p>
            <a:pPr defTabSz="914446">
              <a:defRPr/>
            </a:pPr>
            <a:r>
              <a:rPr lang="en-US" sz="2800" b="1">
                <a:solidFill>
                  <a:prstClr val="black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LY  = R   31 546</a:t>
            </a:r>
          </a:p>
          <a:p>
            <a:pPr defTabSz="914446">
              <a:defRPr/>
            </a:pPr>
            <a:r>
              <a:rPr lang="en-US" sz="2800" b="1">
                <a:solidFill>
                  <a:prstClr val="black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CY = R 184 814</a:t>
            </a:r>
          </a:p>
          <a:p>
            <a:pPr defTabSz="914446">
              <a:defRPr/>
            </a:pPr>
            <a:r>
              <a:rPr lang="en-US" sz="2800" b="1" i="1">
                <a:solidFill>
                  <a:prstClr val="black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Growth</a:t>
            </a:r>
            <a:r>
              <a:rPr lang="en-US" sz="2800" b="1" i="1">
                <a:solidFill>
                  <a:srgbClr val="C00000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 </a:t>
            </a:r>
            <a:r>
              <a:rPr lang="en-US" sz="2800" b="1" i="1">
                <a:solidFill>
                  <a:srgbClr val="BC2F5D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: R 153 268</a:t>
            </a:r>
          </a:p>
          <a:p>
            <a:pPr defTabSz="914446">
              <a:defRPr/>
            </a:pPr>
            <a:r>
              <a:rPr lang="en-US" sz="2800" b="1" i="1">
                <a:solidFill>
                  <a:prstClr val="black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Growth</a:t>
            </a:r>
            <a:r>
              <a:rPr lang="en-US" sz="2800" b="1" i="1">
                <a:solidFill>
                  <a:srgbClr val="C00000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 </a:t>
            </a:r>
            <a:r>
              <a:rPr lang="en-US" sz="2800" b="1" i="1">
                <a:solidFill>
                  <a:srgbClr val="BC2F5D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p/m : R 51 089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015302-C0B4-372E-C7DD-0F6AD95E88CB}"/>
              </a:ext>
            </a:extLst>
          </p:cNvPr>
          <p:cNvSpPr txBox="1"/>
          <p:nvPr/>
        </p:nvSpPr>
        <p:spPr>
          <a:xfrm>
            <a:off x="136715" y="846387"/>
            <a:ext cx="5701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3600" b="1">
                <a:solidFill>
                  <a:srgbClr val="BC2F5D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1</a:t>
            </a:r>
            <a:r>
              <a:rPr lang="en-US" sz="3600" b="1" baseline="30000">
                <a:solidFill>
                  <a:srgbClr val="BC2F5D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ST</a:t>
            </a:r>
            <a:r>
              <a:rPr lang="en-US" sz="3600" b="1">
                <a:solidFill>
                  <a:srgbClr val="BC2F5D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 PLACE</a:t>
            </a:r>
            <a:endParaRPr lang="en-ZA" sz="3600" b="1">
              <a:solidFill>
                <a:srgbClr val="BC2F5D"/>
              </a:solidFill>
              <a:latin typeface="Century Gothic" panose="020B0502020202020204" pitchFamily="34" charset="0"/>
              <a:ea typeface="STHupo" panose="020B0503020204020204" pitchFamily="2" charset="-12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3D5F1F-ADB8-734E-780A-C634B1655D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43"/>
          <a:stretch/>
        </p:blipFill>
        <p:spPr>
          <a:xfrm>
            <a:off x="254001" y="5918200"/>
            <a:ext cx="1763603" cy="65987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BCC3A1E-D40B-E0DD-1538-8603C01D25AA}"/>
              </a:ext>
            </a:extLst>
          </p:cNvPr>
          <p:cNvGrpSpPr/>
          <p:nvPr/>
        </p:nvGrpSpPr>
        <p:grpSpPr>
          <a:xfrm>
            <a:off x="5423531" y="259358"/>
            <a:ext cx="6480082" cy="6318721"/>
            <a:chOff x="8135296" y="389036"/>
            <a:chExt cx="9720123" cy="947808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E8EDB9D-1DB5-E360-2633-8B8315CB3C7B}"/>
                </a:ext>
              </a:extLst>
            </p:cNvPr>
            <p:cNvSpPr/>
            <p:nvPr/>
          </p:nvSpPr>
          <p:spPr>
            <a:xfrm>
              <a:off x="8135296" y="389036"/>
              <a:ext cx="9550785" cy="9347396"/>
            </a:xfrm>
            <a:prstGeom prst="ellipse">
              <a:avLst/>
            </a:prstGeom>
            <a:noFill/>
            <a:ln w="57150">
              <a:solidFill>
                <a:srgbClr val="D2E2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85B615C-DB1B-0671-1B7E-DD7235BAA9CE}"/>
                </a:ext>
              </a:extLst>
            </p:cNvPr>
            <p:cNvSpPr/>
            <p:nvPr/>
          </p:nvSpPr>
          <p:spPr>
            <a:xfrm>
              <a:off x="8304634" y="637975"/>
              <a:ext cx="9550785" cy="9229143"/>
            </a:xfrm>
            <a:prstGeom prst="ellipse">
              <a:avLst/>
            </a:prstGeom>
            <a:noFill/>
            <a:ln w="76200">
              <a:solidFill>
                <a:srgbClr val="F5C0B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142E3B2-76F0-825E-4635-C2823F549F38}"/>
                </a:ext>
              </a:extLst>
            </p:cNvPr>
            <p:cNvSpPr/>
            <p:nvPr/>
          </p:nvSpPr>
          <p:spPr>
            <a:xfrm>
              <a:off x="8393049" y="447349"/>
              <a:ext cx="9083295" cy="9229143"/>
            </a:xfrm>
            <a:prstGeom prst="ellipse">
              <a:avLst/>
            </a:prstGeom>
            <a:noFill/>
            <a:ln w="76200">
              <a:solidFill>
                <a:srgbClr val="BC2F5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F9074E8-FBA0-22CF-685D-154F0CE51B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93" b="6893"/>
            <a:stretch/>
          </p:blipFill>
          <p:spPr bwMode="auto">
            <a:xfrm>
              <a:off x="8534275" y="647700"/>
              <a:ext cx="8836673" cy="8857645"/>
            </a:xfrm>
            <a:prstGeom prst="ellipse">
              <a:avLst/>
            </a:prstGeom>
            <a:solidFill>
              <a:srgbClr val="C0ADA6"/>
            </a:solidFill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930B1F4-85F9-665A-E625-B17A27C8DE98}"/>
              </a:ext>
            </a:extLst>
          </p:cNvPr>
          <p:cNvGrpSpPr/>
          <p:nvPr/>
        </p:nvGrpSpPr>
        <p:grpSpPr>
          <a:xfrm>
            <a:off x="3577846" y="3658589"/>
            <a:ext cx="2778874" cy="2852323"/>
            <a:chOff x="2712394" y="4142423"/>
            <a:chExt cx="2691355" cy="2510942"/>
          </a:xfrm>
        </p:grpSpPr>
        <p:sp>
          <p:nvSpPr>
            <p:cNvPr id="3" name="Star: 10 Points 2">
              <a:extLst>
                <a:ext uri="{FF2B5EF4-FFF2-40B4-BE49-F238E27FC236}">
                  <a16:creationId xmlns:a16="http://schemas.microsoft.com/office/drawing/2014/main" id="{BCFB102C-C7BB-116F-143E-A445E07AE4F8}"/>
                </a:ext>
              </a:extLst>
            </p:cNvPr>
            <p:cNvSpPr/>
            <p:nvPr/>
          </p:nvSpPr>
          <p:spPr>
            <a:xfrm>
              <a:off x="2712394" y="4142423"/>
              <a:ext cx="2691355" cy="2510942"/>
            </a:xfrm>
            <a:prstGeom prst="star10">
              <a:avLst>
                <a:gd name="adj" fmla="val 40681"/>
                <a:gd name="hf" fmla="val 105146"/>
              </a:avLst>
            </a:prstGeom>
            <a:solidFill>
              <a:srgbClr val="CCE7D3"/>
            </a:solidFill>
            <a:ln w="38100">
              <a:solidFill>
                <a:srgbClr val="CCE7D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 sz="2400" b="1">
                <a:solidFill>
                  <a:srgbClr val="231F20"/>
                </a:solidFill>
                <a:latin typeface="Century Gothic" panose="020B0502020202020204" pitchFamily="34" charset="0"/>
              </a:endParaRPr>
            </a:p>
            <a:p>
              <a:pPr algn="ctr" defTabSz="914446">
                <a:defRPr/>
              </a:pPr>
              <a:endParaRPr lang="en-US" sz="2400" b="1">
                <a:solidFill>
                  <a:srgbClr val="231F20"/>
                </a:solidFill>
                <a:latin typeface="Century Gothic" panose="020B0502020202020204" pitchFamily="34" charset="0"/>
              </a:endParaRPr>
            </a:p>
            <a:p>
              <a:pPr algn="ctr" defTabSz="914446">
                <a:defRPr/>
              </a:pPr>
              <a:r>
                <a:rPr lang="en-US" sz="2400">
                  <a:solidFill>
                    <a:srgbClr val="231F20"/>
                  </a:solidFill>
                  <a:latin typeface="Century Gothic" panose="020B0502020202020204" pitchFamily="34" charset="0"/>
                </a:rPr>
                <a:t>Voucher to the Value of </a:t>
              </a:r>
              <a:r>
                <a:rPr lang="en-US" sz="2400" b="1">
                  <a:solidFill>
                    <a:srgbClr val="231F20"/>
                  </a:solidFill>
                  <a:latin typeface="Century Gothic" panose="020B0502020202020204" pitchFamily="34" charset="0"/>
                </a:rPr>
                <a:t>R10 000</a:t>
              </a:r>
              <a:endParaRPr lang="en-ZA" b="1">
                <a:solidFill>
                  <a:srgbClr val="231F20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4" name="Picture 3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0CD7616F-9B3B-C380-D985-DE2C225A8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7621" y="4672593"/>
              <a:ext cx="1666021" cy="521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7021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A50C93-6831-A545-8E74-23363E577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>
            <a:extLst>
              <a:ext uri="{FF2B5EF4-FFF2-40B4-BE49-F238E27FC236}">
                <a16:creationId xmlns:a16="http://schemas.microsoft.com/office/drawing/2014/main" id="{54721D89-C654-29CC-A387-F06C5334925D}"/>
              </a:ext>
            </a:extLst>
          </p:cNvPr>
          <p:cNvSpPr/>
          <p:nvPr/>
        </p:nvSpPr>
        <p:spPr>
          <a:xfrm>
            <a:off x="0" y="-5080"/>
            <a:ext cx="6502400" cy="6863080"/>
          </a:xfrm>
          <a:custGeom>
            <a:avLst/>
            <a:gdLst/>
            <a:ahLst/>
            <a:cxnLst/>
            <a:rect l="l" t="t" r="r" b="b"/>
            <a:pathLst>
              <a:path w="8087083" h="8229600">
                <a:moveTo>
                  <a:pt x="0" y="0"/>
                </a:moveTo>
                <a:lnTo>
                  <a:pt x="8087082" y="0"/>
                </a:lnTo>
                <a:lnTo>
                  <a:pt x="808708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ZA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907B21-3232-54DF-EACD-91217F3D0681}"/>
              </a:ext>
            </a:extLst>
          </p:cNvPr>
          <p:cNvGrpSpPr/>
          <p:nvPr/>
        </p:nvGrpSpPr>
        <p:grpSpPr>
          <a:xfrm>
            <a:off x="6502400" y="533400"/>
            <a:ext cx="5689600" cy="5237480"/>
            <a:chOff x="10576560" y="2781300"/>
            <a:chExt cx="6835140" cy="6275716"/>
          </a:xfrm>
        </p:grpSpPr>
        <p:pic>
          <p:nvPicPr>
            <p:cNvPr id="13" name="Picture 12" descr="A green circle with white border&#10;&#10;AI-generated content may be incorrect.">
              <a:extLst>
                <a:ext uri="{FF2B5EF4-FFF2-40B4-BE49-F238E27FC236}">
                  <a16:creationId xmlns:a16="http://schemas.microsoft.com/office/drawing/2014/main" id="{092FA089-9225-9C7B-B4AE-F8FF9296A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2935" y="2781300"/>
              <a:ext cx="6275716" cy="6275716"/>
            </a:xfrm>
            <a:prstGeom prst="rect">
              <a:avLst/>
            </a:prstGeom>
          </p:spPr>
        </p:pic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CBE97F0D-7644-F524-ED8C-38EC7FD2F96D}"/>
                </a:ext>
              </a:extLst>
            </p:cNvPr>
            <p:cNvSpPr txBox="1"/>
            <p:nvPr/>
          </p:nvSpPr>
          <p:spPr>
            <a:xfrm>
              <a:off x="10576560" y="5138739"/>
              <a:ext cx="6835140" cy="16226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60">
                <a:defRPr/>
              </a:pPr>
              <a:r>
                <a:rPr lang="en-US" sz="4400" b="1" i="1" spc="660">
                  <a:solidFill>
                    <a:prstClr val="black"/>
                  </a:solidFill>
                  <a:latin typeface="Oswald" panose="00000500000000000000" pitchFamily="2" charset="0"/>
                  <a:ea typeface="Oswald Bold"/>
                  <a:cs typeface="Oswald Bold"/>
                  <a:sym typeface="Oswald Bold"/>
                </a:rPr>
                <a:t>DOWNLINE </a:t>
              </a:r>
            </a:p>
            <a:p>
              <a:pPr algn="ctr" defTabSz="609660">
                <a:defRPr/>
              </a:pPr>
              <a:r>
                <a:rPr lang="en-US" sz="4400" b="1" i="1" spc="660">
                  <a:solidFill>
                    <a:prstClr val="black"/>
                  </a:solidFill>
                  <a:latin typeface="Oswald" panose="00000500000000000000" pitchFamily="2" charset="0"/>
                  <a:ea typeface="Oswald Bold"/>
                  <a:cs typeface="Oswald Bold"/>
                  <a:sym typeface="Oswald Bold"/>
                </a:rPr>
                <a:t>SALES</a:t>
              </a:r>
            </a:p>
          </p:txBody>
        </p:sp>
      </p:grpSp>
      <p:sp>
        <p:nvSpPr>
          <p:cNvPr id="2" name="TextBox 5">
            <a:extLst>
              <a:ext uri="{FF2B5EF4-FFF2-40B4-BE49-F238E27FC236}">
                <a16:creationId xmlns:a16="http://schemas.microsoft.com/office/drawing/2014/main" id="{53F515A7-C99A-4D9F-4D22-26B8DDDC7BED}"/>
              </a:ext>
            </a:extLst>
          </p:cNvPr>
          <p:cNvSpPr txBox="1"/>
          <p:nvPr/>
        </p:nvSpPr>
        <p:spPr>
          <a:xfrm>
            <a:off x="2275419" y="279400"/>
            <a:ext cx="455676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60">
              <a:defRPr/>
            </a:pPr>
            <a:r>
              <a:rPr lang="en-US" sz="4400" b="1" i="1" spc="660">
                <a:solidFill>
                  <a:prstClr val="black"/>
                </a:solidFill>
                <a:latin typeface="Oswald" panose="00000500000000000000" pitchFamily="2" charset="0"/>
                <a:ea typeface="Oswald Bold"/>
                <a:cs typeface="Oswald Bold"/>
                <a:sym typeface="Oswald Bold"/>
              </a:rPr>
              <a:t>QUARTERLY REWARDS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5C84E9-F8A5-6883-8C4A-0DC7E26B30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43"/>
          <a:stretch/>
        </p:blipFill>
        <p:spPr>
          <a:xfrm>
            <a:off x="254001" y="5918200"/>
            <a:ext cx="1763603" cy="65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02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EEF1D0-254D-1A1B-1213-5CE948416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7">
            <a:extLst>
              <a:ext uri="{FF2B5EF4-FFF2-40B4-BE49-F238E27FC236}">
                <a16:creationId xmlns:a16="http://schemas.microsoft.com/office/drawing/2014/main" id="{B255ED08-B77D-7FA8-6F57-61E36694D762}"/>
              </a:ext>
            </a:extLst>
          </p:cNvPr>
          <p:cNvSpPr/>
          <p:nvPr/>
        </p:nvSpPr>
        <p:spPr>
          <a:xfrm>
            <a:off x="-12273" y="-5080"/>
            <a:ext cx="6514673" cy="6863080"/>
          </a:xfrm>
          <a:custGeom>
            <a:avLst/>
            <a:gdLst/>
            <a:ahLst/>
            <a:cxnLst/>
            <a:rect l="l" t="t" r="r" b="b"/>
            <a:pathLst>
              <a:path w="4267835" h="4260886">
                <a:moveTo>
                  <a:pt x="0" y="0"/>
                </a:moveTo>
                <a:lnTo>
                  <a:pt x="4267835" y="0"/>
                </a:lnTo>
                <a:lnTo>
                  <a:pt x="4267835" y="4260887"/>
                </a:lnTo>
                <a:lnTo>
                  <a:pt x="0" y="4260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ZA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48E398-58FF-2F98-46FC-CD6921DC60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43"/>
          <a:stretch/>
        </p:blipFill>
        <p:spPr>
          <a:xfrm>
            <a:off x="254001" y="5918200"/>
            <a:ext cx="1763603" cy="659879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93CAEA3F-75FC-DBF4-4A77-90BF7CC28023}"/>
              </a:ext>
            </a:extLst>
          </p:cNvPr>
          <p:cNvGrpSpPr/>
          <p:nvPr/>
        </p:nvGrpSpPr>
        <p:grpSpPr>
          <a:xfrm>
            <a:off x="6263546" y="921126"/>
            <a:ext cx="5796538" cy="5796538"/>
            <a:chOff x="9593193" y="2402889"/>
            <a:chExt cx="8694807" cy="8694807"/>
          </a:xfrm>
        </p:grpSpPr>
        <p:pic>
          <p:nvPicPr>
            <p:cNvPr id="17" name="Picture 16" descr="A pink circle with black background&#10;&#10;AI-generated content may be incorrect.">
              <a:extLst>
                <a:ext uri="{FF2B5EF4-FFF2-40B4-BE49-F238E27FC236}">
                  <a16:creationId xmlns:a16="http://schemas.microsoft.com/office/drawing/2014/main" id="{B11E3C14-CEA5-B85B-B55B-EA2185FB9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3193" y="2402889"/>
              <a:ext cx="8694807" cy="8694807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6E31A09-25D8-10A1-7884-86D81F63E30C}"/>
                </a:ext>
              </a:extLst>
            </p:cNvPr>
            <p:cNvSpPr/>
            <p:nvPr/>
          </p:nvSpPr>
          <p:spPr>
            <a:xfrm>
              <a:off x="10039648" y="2806863"/>
              <a:ext cx="7772400" cy="788685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ZA" sz="12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95231A1-202C-B14A-DEE0-64080C1DB9B6}"/>
                </a:ext>
              </a:extLst>
            </p:cNvPr>
            <p:cNvGrpSpPr/>
            <p:nvPr/>
          </p:nvGrpSpPr>
          <p:grpSpPr>
            <a:xfrm>
              <a:off x="10019914" y="4035504"/>
              <a:ext cx="7772400" cy="6023049"/>
              <a:chOff x="10019914" y="4035504"/>
              <a:chExt cx="7772400" cy="6023049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4EA32F7-AD2D-27B2-ECE8-69A5B5DBD7E1}"/>
                  </a:ext>
                </a:extLst>
              </p:cNvPr>
              <p:cNvSpPr txBox="1"/>
              <p:nvPr/>
            </p:nvSpPr>
            <p:spPr>
              <a:xfrm>
                <a:off x="10019914" y="5180968"/>
                <a:ext cx="7772400" cy="4877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46">
                  <a:defRPr/>
                </a:pPr>
                <a:r>
                  <a:rPr lang="en-US" sz="2933" b="1">
                    <a:solidFill>
                      <a:prstClr val="white"/>
                    </a:solidFill>
                    <a:latin typeface="Century Gothic" panose="020B0502020202020204" pitchFamily="34" charset="0"/>
                    <a:ea typeface="STHupo" panose="020B0503020204020204" pitchFamily="2" charset="-122"/>
                  </a:rPr>
                  <a:t>Top Downline Sales </a:t>
                </a:r>
              </a:p>
              <a:p>
                <a:pPr algn="ctr" defTabSz="914446">
                  <a:defRPr/>
                </a:pPr>
                <a:r>
                  <a:rPr lang="en-US" sz="2933" b="1">
                    <a:solidFill>
                      <a:prstClr val="white"/>
                    </a:solidFill>
                    <a:latin typeface="Century Gothic" panose="020B0502020202020204" pitchFamily="34" charset="0"/>
                    <a:ea typeface="STHupo" panose="020B0503020204020204" pitchFamily="2" charset="-122"/>
                  </a:rPr>
                  <a:t>(Current Business)</a:t>
                </a:r>
                <a:r>
                  <a:rPr lang="en-US" sz="2933">
                    <a:solidFill>
                      <a:prstClr val="white"/>
                    </a:solidFill>
                    <a:latin typeface="Century Gothic" panose="020B0502020202020204" pitchFamily="34" charset="0"/>
                    <a:ea typeface="STHupo" panose="020B0503020204020204" pitchFamily="2" charset="-122"/>
                  </a:rPr>
                  <a:t> </a:t>
                </a:r>
              </a:p>
              <a:p>
                <a:pPr algn="ctr" defTabSz="914446">
                  <a:defRPr/>
                </a:pPr>
                <a:r>
                  <a:rPr lang="en-US" sz="2933">
                    <a:solidFill>
                      <a:prstClr val="white"/>
                    </a:solidFill>
                    <a:latin typeface="Century Gothic" panose="020B0502020202020204" pitchFamily="34" charset="0"/>
                    <a:ea typeface="STHupo" panose="020B0503020204020204" pitchFamily="2" charset="-122"/>
                  </a:rPr>
                  <a:t>in Rand-growth</a:t>
                </a:r>
              </a:p>
              <a:p>
                <a:pPr algn="ctr" defTabSz="914446">
                  <a:defRPr/>
                </a:pPr>
                <a:r>
                  <a:rPr lang="en-US" sz="2933" b="1">
                    <a:solidFill>
                      <a:prstClr val="white"/>
                    </a:solidFill>
                    <a:latin typeface="Century Gothic" panose="020B0502020202020204" pitchFamily="34" charset="0"/>
                    <a:ea typeface="STHupo" panose="020B0503020204020204" pitchFamily="2" charset="-122"/>
                  </a:rPr>
                  <a:t>January - March</a:t>
                </a:r>
                <a:endParaRPr lang="en-US" sz="2933">
                  <a:solidFill>
                    <a:prstClr val="white"/>
                  </a:solidFill>
                  <a:latin typeface="Century Gothic" panose="020B0502020202020204" pitchFamily="34" charset="0"/>
                  <a:ea typeface="STHupo" panose="020B0503020204020204" pitchFamily="2" charset="-122"/>
                </a:endParaRPr>
              </a:p>
              <a:p>
                <a:pPr algn="ctr" defTabSz="914446">
                  <a:defRPr/>
                </a:pPr>
                <a:r>
                  <a:rPr lang="en-US" sz="2933">
                    <a:solidFill>
                      <a:prstClr val="white"/>
                    </a:solidFill>
                    <a:latin typeface="Century Gothic" panose="020B0502020202020204" pitchFamily="34" charset="0"/>
                    <a:ea typeface="STHupo" panose="020B0503020204020204" pitchFamily="2" charset="-122"/>
                  </a:rPr>
                  <a:t>2024 vs 2025</a:t>
                </a:r>
              </a:p>
              <a:p>
                <a:pPr algn="ctr" defTabSz="914446">
                  <a:defRPr/>
                </a:pPr>
                <a:r>
                  <a:rPr lang="en-US" sz="2933" b="1">
                    <a:solidFill>
                      <a:prstClr val="white"/>
                    </a:solidFill>
                    <a:latin typeface="Century Gothic" panose="020B0502020202020204" pitchFamily="34" charset="0"/>
                    <a:ea typeface="STHupo" panose="020B0503020204020204" pitchFamily="2" charset="-122"/>
                  </a:rPr>
                  <a:t>LY Sales</a:t>
                </a:r>
                <a:r>
                  <a:rPr lang="en-US" sz="2933">
                    <a:solidFill>
                      <a:prstClr val="white"/>
                    </a:solidFill>
                    <a:latin typeface="Century Gothic" panose="020B0502020202020204" pitchFamily="34" charset="0"/>
                    <a:ea typeface="STHupo" panose="020B0503020204020204" pitchFamily="2" charset="-122"/>
                  </a:rPr>
                  <a:t> </a:t>
                </a:r>
              </a:p>
              <a:p>
                <a:pPr algn="ctr" defTabSz="914446">
                  <a:defRPr/>
                </a:pPr>
                <a:r>
                  <a:rPr lang="en-US" sz="2933">
                    <a:solidFill>
                      <a:prstClr val="white"/>
                    </a:solidFill>
                    <a:latin typeface="Century Gothic" panose="020B0502020202020204" pitchFamily="34" charset="0"/>
                    <a:ea typeface="STHupo" panose="020B0503020204020204" pitchFamily="2" charset="-122"/>
                  </a:rPr>
                  <a:t>Minimum R 400 000</a:t>
                </a:r>
              </a:p>
            </p:txBody>
          </p:sp>
          <p:sp>
            <p:nvSpPr>
              <p:cNvPr id="28" name="TextBox 5">
                <a:extLst>
                  <a:ext uri="{FF2B5EF4-FFF2-40B4-BE49-F238E27FC236}">
                    <a16:creationId xmlns:a16="http://schemas.microsoft.com/office/drawing/2014/main" id="{B5FCA340-8CB4-7C83-75F5-6E1081002A8F}"/>
                  </a:ext>
                </a:extLst>
              </p:cNvPr>
              <p:cNvSpPr txBox="1"/>
              <p:nvPr/>
            </p:nvSpPr>
            <p:spPr>
              <a:xfrm>
                <a:off x="10515213" y="4035504"/>
                <a:ext cx="6781800" cy="110799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 defTabSz="609660">
                  <a:defRPr/>
                </a:pPr>
                <a:r>
                  <a:rPr lang="en-US" sz="4800" b="1" i="1" spc="660">
                    <a:solidFill>
                      <a:prstClr val="white"/>
                    </a:solidFill>
                    <a:latin typeface="Oswald" panose="00000500000000000000" pitchFamily="2" charset="0"/>
                    <a:ea typeface="Oswald Bold"/>
                    <a:cs typeface="Oswald Bold"/>
                    <a:sym typeface="Oswald Bold"/>
                  </a:rPr>
                  <a:t>CRITERIA</a:t>
                </a: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D8EFEB0-C9AB-88BC-BC70-03EFDB132744}"/>
              </a:ext>
            </a:extLst>
          </p:cNvPr>
          <p:cNvGrpSpPr/>
          <p:nvPr/>
        </p:nvGrpSpPr>
        <p:grpSpPr>
          <a:xfrm>
            <a:off x="4775200" y="25400"/>
            <a:ext cx="3200400" cy="2875280"/>
            <a:chOff x="8382000" y="308068"/>
            <a:chExt cx="4800600" cy="431292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CE19CF3-A966-25D4-DE1E-6741DD17C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46239" y="308068"/>
              <a:ext cx="4312920" cy="4312920"/>
            </a:xfrm>
            <a:prstGeom prst="rect">
              <a:avLst/>
            </a:prstGeom>
          </p:spPr>
        </p:pic>
        <p:sp>
          <p:nvSpPr>
            <p:cNvPr id="32" name="TextBox 5">
              <a:extLst>
                <a:ext uri="{FF2B5EF4-FFF2-40B4-BE49-F238E27FC236}">
                  <a16:creationId xmlns:a16="http://schemas.microsoft.com/office/drawing/2014/main" id="{20FCA83A-E91B-3788-972F-0A9E76C9F118}"/>
                </a:ext>
              </a:extLst>
            </p:cNvPr>
            <p:cNvSpPr txBox="1"/>
            <p:nvPr/>
          </p:nvSpPr>
          <p:spPr>
            <a:xfrm>
              <a:off x="8382000" y="1928193"/>
              <a:ext cx="4800600" cy="13540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60">
                <a:defRPr/>
              </a:pPr>
              <a:r>
                <a:rPr lang="en-US" sz="2933" b="1" i="1" spc="660">
                  <a:solidFill>
                    <a:prstClr val="black"/>
                  </a:solidFill>
                  <a:latin typeface="Oswald" panose="00000500000000000000" pitchFamily="2" charset="0"/>
                  <a:ea typeface="Oswald Bold"/>
                  <a:cs typeface="Oswald Bold"/>
                  <a:sym typeface="Oswald Bold"/>
                </a:rPr>
                <a:t>DOWNLINE</a:t>
              </a:r>
            </a:p>
            <a:p>
              <a:pPr algn="ctr" defTabSz="609660">
                <a:defRPr/>
              </a:pPr>
              <a:r>
                <a:rPr lang="en-US" sz="2933" b="1" i="1" spc="660">
                  <a:solidFill>
                    <a:prstClr val="black"/>
                  </a:solidFill>
                  <a:latin typeface="Oswald" panose="00000500000000000000" pitchFamily="2" charset="0"/>
                  <a:ea typeface="Oswald Bold"/>
                  <a:cs typeface="Oswald Bold"/>
                  <a:sym typeface="Oswald Bold"/>
                </a:rPr>
                <a:t>SALES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131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16ECB-0F96-71DE-E0CB-441BEFA3E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88C77B-1ED2-A509-9170-8686FDE51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" r="5809"/>
          <a:stretch/>
        </p:blipFill>
        <p:spPr bwMode="auto">
          <a:xfrm>
            <a:off x="8057703" y="127795"/>
            <a:ext cx="3881721" cy="3906468"/>
          </a:xfrm>
          <a:prstGeom prst="ellipse">
            <a:avLst/>
          </a:prstGeom>
          <a:solidFill>
            <a:srgbClr val="C0ADA6"/>
          </a:solidFill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946FE9C-85B0-E5DA-4072-D457AB7185D3}"/>
              </a:ext>
            </a:extLst>
          </p:cNvPr>
          <p:cNvGrpSpPr/>
          <p:nvPr/>
        </p:nvGrpSpPr>
        <p:grpSpPr>
          <a:xfrm>
            <a:off x="8026400" y="158279"/>
            <a:ext cx="4026561" cy="3986393"/>
            <a:chOff x="5600149" y="211254"/>
            <a:chExt cx="6337306" cy="643549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AD08FB9-4CBA-26A9-53FB-5B1655DAAB73}"/>
                </a:ext>
              </a:extLst>
            </p:cNvPr>
            <p:cNvSpPr/>
            <p:nvPr/>
          </p:nvSpPr>
          <p:spPr>
            <a:xfrm>
              <a:off x="5600149" y="211254"/>
              <a:ext cx="6337306" cy="6435492"/>
            </a:xfrm>
            <a:prstGeom prst="ellipse">
              <a:avLst/>
            </a:prstGeom>
            <a:noFill/>
            <a:ln w="76200">
              <a:solidFill>
                <a:srgbClr val="FFCCC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BBB7228-E8CC-CC06-62D4-CDB60A0C24E6}"/>
                </a:ext>
              </a:extLst>
            </p:cNvPr>
            <p:cNvSpPr/>
            <p:nvPr/>
          </p:nvSpPr>
          <p:spPr>
            <a:xfrm>
              <a:off x="5676397" y="275674"/>
              <a:ext cx="6141647" cy="6276647"/>
            </a:xfrm>
            <a:prstGeom prst="ellipse">
              <a:avLst/>
            </a:prstGeom>
            <a:noFill/>
            <a:ln w="57150">
              <a:solidFill>
                <a:srgbClr val="BC2F5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B675C44-1FA7-F2A5-82E0-3CF0F4176639}"/>
                </a:ext>
              </a:extLst>
            </p:cNvPr>
            <p:cNvSpPr/>
            <p:nvPr/>
          </p:nvSpPr>
          <p:spPr>
            <a:xfrm>
              <a:off x="5829115" y="311771"/>
              <a:ext cx="5841026" cy="6197243"/>
            </a:xfrm>
            <a:prstGeom prst="ellipse">
              <a:avLst/>
            </a:prstGeom>
            <a:noFill/>
            <a:ln w="76200">
              <a:solidFill>
                <a:srgbClr val="D2E2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2C73321-26F5-E337-7738-4C86E572D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" r="1243"/>
          <a:stretch/>
        </p:blipFill>
        <p:spPr bwMode="auto">
          <a:xfrm>
            <a:off x="4742666" y="1803400"/>
            <a:ext cx="4753720" cy="4765002"/>
          </a:xfrm>
          <a:prstGeom prst="ellipse">
            <a:avLst/>
          </a:prstGeom>
          <a:solidFill>
            <a:srgbClr val="C0ADA6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47D67B-451A-2F92-8DB8-E62FE6234F84}"/>
              </a:ext>
            </a:extLst>
          </p:cNvPr>
          <p:cNvSpPr txBox="1"/>
          <p:nvPr/>
        </p:nvSpPr>
        <p:spPr>
          <a:xfrm>
            <a:off x="136716" y="1"/>
            <a:ext cx="6626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ZA" sz="7200">
                <a:solidFill>
                  <a:srgbClr val="BC2F5D"/>
                </a:solidFill>
                <a:latin typeface="Bebas Neue" panose="020B0606020202050201" pitchFamily="34" charset="0"/>
                <a:ea typeface="STHupo" panose="020B0503020204020204" pitchFamily="2" charset="-122"/>
              </a:rPr>
              <a:t>DOWNLINE SALES</a:t>
            </a:r>
            <a:endParaRPr lang="en-ZA" sz="6000">
              <a:solidFill>
                <a:srgbClr val="BC2F5D"/>
              </a:solidFill>
              <a:latin typeface="Bebas Neue" panose="020B0606020202050201" pitchFamily="34" charset="0"/>
              <a:ea typeface="STHupo" panose="020B0503020204020204" pitchFamily="2" charset="-12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7F389D-A11C-7DB5-5750-407F26B4AF8D}"/>
              </a:ext>
            </a:extLst>
          </p:cNvPr>
          <p:cNvSpPr txBox="1"/>
          <p:nvPr/>
        </p:nvSpPr>
        <p:spPr>
          <a:xfrm>
            <a:off x="136715" y="846387"/>
            <a:ext cx="5701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3600" b="1">
                <a:solidFill>
                  <a:srgbClr val="BC2F5D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3</a:t>
            </a:r>
            <a:r>
              <a:rPr lang="en-US" sz="3600" b="1" baseline="30000">
                <a:solidFill>
                  <a:srgbClr val="BC2F5D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RD</a:t>
            </a:r>
            <a:r>
              <a:rPr lang="en-US" sz="3600" b="1">
                <a:solidFill>
                  <a:srgbClr val="BC2F5D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 PLACE</a:t>
            </a:r>
            <a:endParaRPr lang="en-ZA" sz="3600" b="1">
              <a:solidFill>
                <a:srgbClr val="BC2F5D"/>
              </a:solidFill>
              <a:latin typeface="Century Gothic" panose="020B0502020202020204" pitchFamily="34" charset="0"/>
              <a:ea typeface="STHupo" panose="020B0503020204020204" pitchFamily="2" charset="-122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EE4E82D-F57C-DB6E-2D06-3613FD68E0B3}"/>
              </a:ext>
            </a:extLst>
          </p:cNvPr>
          <p:cNvSpPr/>
          <p:nvPr/>
        </p:nvSpPr>
        <p:spPr>
          <a:xfrm>
            <a:off x="4543518" y="1632258"/>
            <a:ext cx="4936088" cy="4997592"/>
          </a:xfrm>
          <a:prstGeom prst="ellipse">
            <a:avLst/>
          </a:prstGeom>
          <a:noFill/>
          <a:ln w="57150">
            <a:solidFill>
              <a:srgbClr val="D2E28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ZA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4340203-65A0-68DD-4502-F783B2A0AA36}"/>
              </a:ext>
            </a:extLst>
          </p:cNvPr>
          <p:cNvGrpSpPr/>
          <p:nvPr/>
        </p:nvGrpSpPr>
        <p:grpSpPr>
          <a:xfrm>
            <a:off x="4631036" y="1663436"/>
            <a:ext cx="4936088" cy="5036286"/>
            <a:chOff x="4631036" y="1663435"/>
            <a:chExt cx="4936088" cy="5036286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2CCF45-DAF3-CA52-FDFC-9CD973D0C262}"/>
                </a:ext>
              </a:extLst>
            </p:cNvPr>
            <p:cNvSpPr/>
            <p:nvPr/>
          </p:nvSpPr>
          <p:spPr>
            <a:xfrm>
              <a:off x="4631036" y="1765353"/>
              <a:ext cx="4936088" cy="4934368"/>
            </a:xfrm>
            <a:prstGeom prst="ellipse">
              <a:avLst/>
            </a:prstGeom>
            <a:noFill/>
            <a:ln w="76200">
              <a:solidFill>
                <a:srgbClr val="F5C0B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AF1C573-D790-AEC9-C02B-DC689D8B7AB0}"/>
                </a:ext>
              </a:extLst>
            </p:cNvPr>
            <p:cNvSpPr/>
            <p:nvPr/>
          </p:nvSpPr>
          <p:spPr>
            <a:xfrm>
              <a:off x="4676731" y="1663435"/>
              <a:ext cx="4694477" cy="4934368"/>
            </a:xfrm>
            <a:prstGeom prst="ellipse">
              <a:avLst/>
            </a:prstGeom>
            <a:noFill/>
            <a:ln w="76200">
              <a:solidFill>
                <a:srgbClr val="BC2F5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" name="Star: 10 Points 4">
            <a:extLst>
              <a:ext uri="{FF2B5EF4-FFF2-40B4-BE49-F238E27FC236}">
                <a16:creationId xmlns:a16="http://schemas.microsoft.com/office/drawing/2014/main" id="{39CA8450-64BE-BA07-6870-3A3BCC92335D}"/>
              </a:ext>
            </a:extLst>
          </p:cNvPr>
          <p:cNvSpPr/>
          <p:nvPr/>
        </p:nvSpPr>
        <p:spPr>
          <a:xfrm>
            <a:off x="2331130" y="3878576"/>
            <a:ext cx="2778874" cy="2852323"/>
          </a:xfrm>
          <a:prstGeom prst="star10">
            <a:avLst>
              <a:gd name="adj" fmla="val 40681"/>
              <a:gd name="hf" fmla="val 105146"/>
            </a:avLst>
          </a:prstGeom>
          <a:solidFill>
            <a:srgbClr val="CCE7D3"/>
          </a:solidFill>
          <a:ln w="38100">
            <a:solidFill>
              <a:srgbClr val="CCE7D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 sz="2400" b="1">
              <a:solidFill>
                <a:srgbClr val="231F20"/>
              </a:solidFill>
              <a:latin typeface="Century Gothic" panose="020B0502020202020204" pitchFamily="34" charset="0"/>
            </a:endParaRPr>
          </a:p>
          <a:p>
            <a:pPr algn="ctr" defTabSz="914446">
              <a:defRPr/>
            </a:pPr>
            <a:endParaRPr lang="en-US" sz="2400" b="1">
              <a:solidFill>
                <a:srgbClr val="231F20"/>
              </a:solidFill>
              <a:latin typeface="Century Gothic" panose="020B0502020202020204" pitchFamily="34" charset="0"/>
            </a:endParaRPr>
          </a:p>
          <a:p>
            <a:pPr algn="ctr" defTabSz="914446">
              <a:defRPr/>
            </a:pPr>
            <a:r>
              <a:rPr lang="en-US" sz="2400">
                <a:solidFill>
                  <a:srgbClr val="231F20"/>
                </a:solidFill>
                <a:latin typeface="Century Gothic" panose="020B0502020202020204" pitchFamily="34" charset="0"/>
              </a:rPr>
              <a:t>Voucher to the Value of </a:t>
            </a:r>
            <a:r>
              <a:rPr lang="en-US" sz="2400" b="1">
                <a:solidFill>
                  <a:srgbClr val="231F20"/>
                </a:solidFill>
                <a:latin typeface="Century Gothic" panose="020B0502020202020204" pitchFamily="34" charset="0"/>
              </a:rPr>
              <a:t>R4 000</a:t>
            </a:r>
            <a:endParaRPr lang="en-ZA" b="1">
              <a:solidFill>
                <a:srgbClr val="231F2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41503D1-1FCE-6E12-08B9-66DDD04DA4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43"/>
          <a:stretch/>
        </p:blipFill>
        <p:spPr>
          <a:xfrm>
            <a:off x="254001" y="5918200"/>
            <a:ext cx="1763603" cy="6598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056338-C276-BE6D-3B25-1835C83C63D2}"/>
              </a:ext>
            </a:extLst>
          </p:cNvPr>
          <p:cNvSpPr txBox="1"/>
          <p:nvPr/>
        </p:nvSpPr>
        <p:spPr>
          <a:xfrm>
            <a:off x="136714" y="1400385"/>
            <a:ext cx="570137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4000">
                <a:solidFill>
                  <a:srgbClr val="231F20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Elaine Opperman</a:t>
            </a:r>
          </a:p>
          <a:p>
            <a:pPr defTabSz="914446">
              <a:defRPr/>
            </a:pPr>
            <a:r>
              <a:rPr lang="en-US" sz="2800" b="1" i="1">
                <a:solidFill>
                  <a:prstClr val="black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Growth</a:t>
            </a:r>
            <a:r>
              <a:rPr lang="en-US" sz="2800" b="1" i="1">
                <a:solidFill>
                  <a:srgbClr val="C00000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 </a:t>
            </a:r>
            <a:r>
              <a:rPr lang="en-US" sz="2800" b="1" i="1">
                <a:solidFill>
                  <a:srgbClr val="BC2F5D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: R 111 222</a:t>
            </a:r>
          </a:p>
          <a:p>
            <a:pPr defTabSz="914446">
              <a:defRPr/>
            </a:pPr>
            <a:r>
              <a:rPr lang="en-US" sz="2800" b="1">
                <a:solidFill>
                  <a:prstClr val="black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LY  = R 662 495</a:t>
            </a:r>
          </a:p>
          <a:p>
            <a:pPr defTabSz="914446">
              <a:defRPr/>
            </a:pPr>
            <a:r>
              <a:rPr lang="en-US" sz="2800" b="1">
                <a:solidFill>
                  <a:prstClr val="black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CY = R 733 717</a:t>
            </a:r>
          </a:p>
          <a:p>
            <a:pPr defTabSz="914446">
              <a:defRPr/>
            </a:pPr>
            <a:r>
              <a:rPr lang="en-US" sz="2800" b="1">
                <a:solidFill>
                  <a:srgbClr val="BC2F5D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Growth = R 71 222</a:t>
            </a:r>
          </a:p>
        </p:txBody>
      </p:sp>
      <p:pic>
        <p:nvPicPr>
          <p:cNvPr id="11" name="Picture 10" descr="A black and white photo of a black background&#10;&#10;Description automatically generated">
            <a:extLst>
              <a:ext uri="{FF2B5EF4-FFF2-40B4-BE49-F238E27FC236}">
                <a16:creationId xmlns:a16="http://schemas.microsoft.com/office/drawing/2014/main" id="{51D46467-636A-4CE0-C6F5-7D12C7801E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06" y="3060241"/>
            <a:ext cx="6289003" cy="353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97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74199-6FE8-E6E3-D7A3-FA6781514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4181F3-7BC3-7913-4B22-D393CDD31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" r="5809"/>
          <a:stretch/>
        </p:blipFill>
        <p:spPr bwMode="auto">
          <a:xfrm>
            <a:off x="8057703" y="127795"/>
            <a:ext cx="3881721" cy="3906468"/>
          </a:xfrm>
          <a:prstGeom prst="ellipse">
            <a:avLst/>
          </a:prstGeom>
          <a:solidFill>
            <a:srgbClr val="C0ADA6"/>
          </a:solidFill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9F8B83B-22B1-570F-0420-CD26674B16D3}"/>
              </a:ext>
            </a:extLst>
          </p:cNvPr>
          <p:cNvGrpSpPr/>
          <p:nvPr/>
        </p:nvGrpSpPr>
        <p:grpSpPr>
          <a:xfrm>
            <a:off x="8026400" y="158279"/>
            <a:ext cx="4026561" cy="3986393"/>
            <a:chOff x="5600149" y="211254"/>
            <a:chExt cx="6337306" cy="643549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5377A4F-BFE4-FA60-C811-00B3B59C3CB9}"/>
                </a:ext>
              </a:extLst>
            </p:cNvPr>
            <p:cNvSpPr/>
            <p:nvPr/>
          </p:nvSpPr>
          <p:spPr>
            <a:xfrm>
              <a:off x="5600149" y="211254"/>
              <a:ext cx="6337306" cy="6435492"/>
            </a:xfrm>
            <a:prstGeom prst="ellipse">
              <a:avLst/>
            </a:prstGeom>
            <a:noFill/>
            <a:ln w="76200">
              <a:solidFill>
                <a:srgbClr val="FFCCC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5C1E423-1E0A-7A03-5EE3-1E7912D19950}"/>
                </a:ext>
              </a:extLst>
            </p:cNvPr>
            <p:cNvSpPr/>
            <p:nvPr/>
          </p:nvSpPr>
          <p:spPr>
            <a:xfrm>
              <a:off x="5676397" y="275674"/>
              <a:ext cx="6141647" cy="6276647"/>
            </a:xfrm>
            <a:prstGeom prst="ellipse">
              <a:avLst/>
            </a:prstGeom>
            <a:noFill/>
            <a:ln w="57150">
              <a:solidFill>
                <a:srgbClr val="BC2F5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9D0A838-548A-565E-E3D2-35309B7B5BA8}"/>
                </a:ext>
              </a:extLst>
            </p:cNvPr>
            <p:cNvSpPr/>
            <p:nvPr/>
          </p:nvSpPr>
          <p:spPr>
            <a:xfrm>
              <a:off x="5829115" y="311771"/>
              <a:ext cx="5841026" cy="6197243"/>
            </a:xfrm>
            <a:prstGeom prst="ellipse">
              <a:avLst/>
            </a:prstGeom>
            <a:noFill/>
            <a:ln w="76200">
              <a:solidFill>
                <a:srgbClr val="D2E2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FE2CB6C-29CE-086D-3EB3-DD1D61F96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1" r="11031"/>
          <a:stretch/>
        </p:blipFill>
        <p:spPr bwMode="auto">
          <a:xfrm>
            <a:off x="4742666" y="1803400"/>
            <a:ext cx="4753720" cy="4765002"/>
          </a:xfrm>
          <a:prstGeom prst="ellipse">
            <a:avLst/>
          </a:prstGeom>
          <a:solidFill>
            <a:srgbClr val="C0ADA6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AC6872-D3B1-5916-647D-B611BFD76A4B}"/>
              </a:ext>
            </a:extLst>
          </p:cNvPr>
          <p:cNvSpPr txBox="1"/>
          <p:nvPr/>
        </p:nvSpPr>
        <p:spPr>
          <a:xfrm>
            <a:off x="136716" y="1"/>
            <a:ext cx="6626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ZA" sz="7200">
                <a:solidFill>
                  <a:srgbClr val="BC2F5D"/>
                </a:solidFill>
                <a:latin typeface="Bebas Neue" panose="020B0606020202050201" pitchFamily="34" charset="0"/>
                <a:ea typeface="STHupo" panose="020B0503020204020204" pitchFamily="2" charset="-122"/>
              </a:rPr>
              <a:t>DOWNLINE SALES</a:t>
            </a:r>
            <a:endParaRPr lang="en-ZA" sz="6000">
              <a:solidFill>
                <a:srgbClr val="BC2F5D"/>
              </a:solidFill>
              <a:latin typeface="Bebas Neue" panose="020B0606020202050201" pitchFamily="34" charset="0"/>
              <a:ea typeface="STHupo" panose="020B0503020204020204" pitchFamily="2" charset="-12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9F5801-C376-BA33-D53B-6F8F8F5C4F57}"/>
              </a:ext>
            </a:extLst>
          </p:cNvPr>
          <p:cNvSpPr txBox="1"/>
          <p:nvPr/>
        </p:nvSpPr>
        <p:spPr>
          <a:xfrm>
            <a:off x="136715" y="846387"/>
            <a:ext cx="5701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3600" b="1">
                <a:solidFill>
                  <a:srgbClr val="BC2F5D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2</a:t>
            </a:r>
            <a:r>
              <a:rPr lang="en-US" sz="3600" b="1" baseline="30000">
                <a:solidFill>
                  <a:srgbClr val="BC2F5D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ND </a:t>
            </a:r>
            <a:r>
              <a:rPr lang="en-US" sz="3600" b="1">
                <a:solidFill>
                  <a:srgbClr val="BC2F5D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PLACE</a:t>
            </a:r>
            <a:endParaRPr lang="en-ZA" sz="3600" b="1">
              <a:solidFill>
                <a:srgbClr val="BC2F5D"/>
              </a:solidFill>
              <a:latin typeface="Century Gothic" panose="020B0502020202020204" pitchFamily="34" charset="0"/>
              <a:ea typeface="STHupo" panose="020B0503020204020204" pitchFamily="2" charset="-122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6212345-D48D-6330-7DC4-558874E6CE27}"/>
              </a:ext>
            </a:extLst>
          </p:cNvPr>
          <p:cNvSpPr/>
          <p:nvPr/>
        </p:nvSpPr>
        <p:spPr>
          <a:xfrm>
            <a:off x="4543518" y="1632258"/>
            <a:ext cx="4936088" cy="4997592"/>
          </a:xfrm>
          <a:prstGeom prst="ellipse">
            <a:avLst/>
          </a:prstGeom>
          <a:noFill/>
          <a:ln w="57150">
            <a:solidFill>
              <a:srgbClr val="D2E28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ZA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B8E74E3-0D32-489C-F3F2-407E09A5660A}"/>
              </a:ext>
            </a:extLst>
          </p:cNvPr>
          <p:cNvGrpSpPr/>
          <p:nvPr/>
        </p:nvGrpSpPr>
        <p:grpSpPr>
          <a:xfrm>
            <a:off x="4631036" y="1663436"/>
            <a:ext cx="4936088" cy="5036286"/>
            <a:chOff x="4631036" y="1663435"/>
            <a:chExt cx="4936088" cy="5036286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D649706-5465-FF2A-9A0E-3C13A43CD0CF}"/>
                </a:ext>
              </a:extLst>
            </p:cNvPr>
            <p:cNvSpPr/>
            <p:nvPr/>
          </p:nvSpPr>
          <p:spPr>
            <a:xfrm>
              <a:off x="4631036" y="1765353"/>
              <a:ext cx="4936088" cy="4934368"/>
            </a:xfrm>
            <a:prstGeom prst="ellipse">
              <a:avLst/>
            </a:prstGeom>
            <a:noFill/>
            <a:ln w="76200">
              <a:solidFill>
                <a:srgbClr val="F5C0B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68A2E4A-B91A-BF5E-C0AB-D5751904D8A4}"/>
                </a:ext>
              </a:extLst>
            </p:cNvPr>
            <p:cNvSpPr/>
            <p:nvPr/>
          </p:nvSpPr>
          <p:spPr>
            <a:xfrm>
              <a:off x="4676731" y="1663435"/>
              <a:ext cx="4694477" cy="4934368"/>
            </a:xfrm>
            <a:prstGeom prst="ellipse">
              <a:avLst/>
            </a:prstGeom>
            <a:noFill/>
            <a:ln w="76200">
              <a:solidFill>
                <a:srgbClr val="BC2F5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" name="Star: 10 Points 4">
            <a:extLst>
              <a:ext uri="{FF2B5EF4-FFF2-40B4-BE49-F238E27FC236}">
                <a16:creationId xmlns:a16="http://schemas.microsoft.com/office/drawing/2014/main" id="{B11C71C0-7F1C-A8DB-2601-CCC149709DCD}"/>
              </a:ext>
            </a:extLst>
          </p:cNvPr>
          <p:cNvSpPr/>
          <p:nvPr/>
        </p:nvSpPr>
        <p:spPr>
          <a:xfrm>
            <a:off x="2331130" y="3878576"/>
            <a:ext cx="2778874" cy="2852323"/>
          </a:xfrm>
          <a:prstGeom prst="star10">
            <a:avLst>
              <a:gd name="adj" fmla="val 40681"/>
              <a:gd name="hf" fmla="val 105146"/>
            </a:avLst>
          </a:prstGeom>
          <a:solidFill>
            <a:srgbClr val="CCE7D3"/>
          </a:solidFill>
          <a:ln w="38100">
            <a:solidFill>
              <a:srgbClr val="CCE7D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 sz="2400" b="1">
              <a:solidFill>
                <a:srgbClr val="231F20"/>
              </a:solidFill>
              <a:latin typeface="Century Gothic" panose="020B0502020202020204" pitchFamily="34" charset="0"/>
            </a:endParaRPr>
          </a:p>
          <a:p>
            <a:pPr algn="ctr" defTabSz="914446">
              <a:defRPr/>
            </a:pPr>
            <a:endParaRPr lang="en-US" sz="2400" b="1">
              <a:solidFill>
                <a:srgbClr val="231F20"/>
              </a:solidFill>
              <a:latin typeface="Century Gothic" panose="020B0502020202020204" pitchFamily="34" charset="0"/>
            </a:endParaRPr>
          </a:p>
          <a:p>
            <a:pPr algn="ctr" defTabSz="914446">
              <a:defRPr/>
            </a:pPr>
            <a:r>
              <a:rPr lang="en-US" sz="2400">
                <a:solidFill>
                  <a:srgbClr val="231F20"/>
                </a:solidFill>
                <a:latin typeface="Century Gothic" panose="020B0502020202020204" pitchFamily="34" charset="0"/>
              </a:rPr>
              <a:t>Voucher to the Value of </a:t>
            </a:r>
            <a:r>
              <a:rPr lang="en-US" sz="2400" b="1">
                <a:solidFill>
                  <a:srgbClr val="231F20"/>
                </a:solidFill>
                <a:latin typeface="Century Gothic" panose="020B0502020202020204" pitchFamily="34" charset="0"/>
              </a:rPr>
              <a:t>R5 000</a:t>
            </a:r>
            <a:endParaRPr lang="en-ZA" b="1">
              <a:solidFill>
                <a:srgbClr val="231F2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B72B96-00B8-43DC-6781-2E6429E3C6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43"/>
          <a:stretch/>
        </p:blipFill>
        <p:spPr>
          <a:xfrm>
            <a:off x="254001" y="5918200"/>
            <a:ext cx="1763603" cy="6598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1C0BDF-B3B8-FCAE-848B-C2AE6B82C190}"/>
              </a:ext>
            </a:extLst>
          </p:cNvPr>
          <p:cNvSpPr txBox="1"/>
          <p:nvPr/>
        </p:nvSpPr>
        <p:spPr>
          <a:xfrm>
            <a:off x="136714" y="1400385"/>
            <a:ext cx="570137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4000">
                <a:solidFill>
                  <a:srgbClr val="231F20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Sandra Kruger</a:t>
            </a:r>
          </a:p>
          <a:p>
            <a:pPr defTabSz="914446">
              <a:defRPr/>
            </a:pPr>
            <a:r>
              <a:rPr lang="en-US" sz="2800" b="1" i="1">
                <a:solidFill>
                  <a:prstClr val="black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Growth</a:t>
            </a:r>
            <a:r>
              <a:rPr lang="en-US" sz="2800" b="1" i="1">
                <a:solidFill>
                  <a:srgbClr val="C00000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 </a:t>
            </a:r>
            <a:r>
              <a:rPr lang="en-US" sz="2800" b="1" i="1">
                <a:solidFill>
                  <a:srgbClr val="BC2F5D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: R 92 256</a:t>
            </a:r>
          </a:p>
          <a:p>
            <a:pPr defTabSz="914446">
              <a:defRPr/>
            </a:pPr>
            <a:r>
              <a:rPr lang="en-US" sz="2800" b="1">
                <a:solidFill>
                  <a:prstClr val="black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LY  = R 480 555</a:t>
            </a:r>
          </a:p>
          <a:p>
            <a:pPr defTabSz="914446">
              <a:defRPr/>
            </a:pPr>
            <a:r>
              <a:rPr lang="en-US" sz="2800" b="1">
                <a:solidFill>
                  <a:prstClr val="black"/>
                </a:solidFill>
                <a:latin typeface="Century Gothic" panose="020B0502020202020204" pitchFamily="34" charset="0"/>
                <a:ea typeface="STHupo" panose="020B0503020204020204" pitchFamily="2" charset="-122"/>
              </a:rPr>
              <a:t>CY = R 572 811</a:t>
            </a:r>
          </a:p>
        </p:txBody>
      </p:sp>
      <p:pic>
        <p:nvPicPr>
          <p:cNvPr id="4" name="Picture 3" descr="A black and white photo of a black background&#10;&#10;Description automatically generated">
            <a:extLst>
              <a:ext uri="{FF2B5EF4-FFF2-40B4-BE49-F238E27FC236}">
                <a16:creationId xmlns:a16="http://schemas.microsoft.com/office/drawing/2014/main" id="{9A9CE88E-13E8-9112-5AAB-5E3969E0F5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06" y="3060241"/>
            <a:ext cx="6289003" cy="353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3906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6B18C89FDA4B4CA01C0F625A3065A2" ma:contentTypeVersion="16" ma:contentTypeDescription="Create a new document." ma:contentTypeScope="" ma:versionID="17d6f61a29deea182b4629c59aca7c19">
  <xsd:schema xmlns:xsd="http://www.w3.org/2001/XMLSchema" xmlns:xs="http://www.w3.org/2001/XMLSchema" xmlns:p="http://schemas.microsoft.com/office/2006/metadata/properties" xmlns:ns2="0d62a616-c7de-4f80-829e-483285503b19" xmlns:ns3="1756a263-a766-41cb-92bb-ef7ec55b4c38" targetNamespace="http://schemas.microsoft.com/office/2006/metadata/properties" ma:root="true" ma:fieldsID="8b1b786085376de12b39b70b358bc991" ns2:_="" ns3:_="">
    <xsd:import namespace="0d62a616-c7de-4f80-829e-483285503b19"/>
    <xsd:import namespace="1756a263-a766-41cb-92bb-ef7ec55b4c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62a616-c7de-4f80-829e-483285503b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f52b4ce-ed77-4983-ab68-56b6d199c7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56a263-a766-41cb-92bb-ef7ec55b4c3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89e310c-02cd-4c40-96d5-50cb23d7dbf0}" ma:internalName="TaxCatchAll" ma:showField="CatchAllData" ma:web="1756a263-a766-41cb-92bb-ef7ec55b4c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62a616-c7de-4f80-829e-483285503b19">
      <Terms xmlns="http://schemas.microsoft.com/office/infopath/2007/PartnerControls"/>
    </lcf76f155ced4ddcb4097134ff3c332f>
    <TaxCatchAll xmlns="1756a263-a766-41cb-92bb-ef7ec55b4c38" xsi:nil="true"/>
  </documentManagement>
</p:properties>
</file>

<file path=customXml/itemProps1.xml><?xml version="1.0" encoding="utf-8"?>
<ds:datastoreItem xmlns:ds="http://schemas.openxmlformats.org/officeDocument/2006/customXml" ds:itemID="{CC18AA5F-080B-4BCA-A1C5-0693E9D0451A}"/>
</file>

<file path=customXml/itemProps2.xml><?xml version="1.0" encoding="utf-8"?>
<ds:datastoreItem xmlns:ds="http://schemas.openxmlformats.org/officeDocument/2006/customXml" ds:itemID="{EF0584EC-4E47-4E42-9A63-1C408A82946C}"/>
</file>

<file path=customXml/itemProps3.xml><?xml version="1.0" encoding="utf-8"?>
<ds:datastoreItem xmlns:ds="http://schemas.openxmlformats.org/officeDocument/2006/customXml" ds:itemID="{17D0B026-882F-4447-826B-AB0EBCA3025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491</Words>
  <Application>Microsoft Office PowerPoint</Application>
  <PresentationFormat>Widescreen</PresentationFormat>
  <Paragraphs>145</Paragraphs>
  <Slides>17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Aptos</vt:lpstr>
      <vt:lpstr>Aptos Display</vt:lpstr>
      <vt:lpstr>Arial</vt:lpstr>
      <vt:lpstr>Bebas Neue</vt:lpstr>
      <vt:lpstr>Calibri</vt:lpstr>
      <vt:lpstr>Century Gothic</vt:lpstr>
      <vt:lpstr>Oswald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Annique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Luzaan Botha</dc:creator>
  <cp:lastModifiedBy>Luzaan Botha</cp:lastModifiedBy>
  <cp:revision>1</cp:revision>
  <dcterms:created xsi:type="dcterms:W3CDTF">2025-05-15T12:24:52Z</dcterms:created>
  <dcterms:modified xsi:type="dcterms:W3CDTF">2025-05-15T12:25:15Z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0x010100066B18C89FDA4B4CA01C0F625A3065A2</vt:lpwstr>
  </property>
  <property fmtid="{D5CDD505-2E9C-101B-9397-08002B2CF9AE}" pid="3" name="MediaServiceImageTags">
    <vt:lpwstr/>
  </property>
</Properties>
</file>