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1256" r:id="rId3"/>
    <p:sldId id="1283" r:id="rId4"/>
    <p:sldId id="1262" r:id="rId5"/>
    <p:sldId id="1254" r:id="rId6"/>
    <p:sldId id="1260" r:id="rId7"/>
    <p:sldId id="1284" r:id="rId8"/>
    <p:sldId id="1282" r:id="rId9"/>
    <p:sldId id="1253" r:id="rId10"/>
    <p:sldId id="1274" r:id="rId11"/>
    <p:sldId id="125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040" autoAdjust="0"/>
  </p:normalViewPr>
  <p:slideViewPr>
    <p:cSldViewPr snapToGrid="0" showGuides="1">
      <p:cViewPr varScale="1">
        <p:scale>
          <a:sx n="68" d="100"/>
          <a:sy n="68" d="100"/>
        </p:scale>
        <p:origin x="119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18BB5-AAE9-4222-8487-86EBACB2E5E4}"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B1BBF518-B466-4C99-9EE4-EA55E578A278}">
      <dgm:prSet custT="1"/>
      <dgm:spPr>
        <a:solidFill>
          <a:schemeClr val="bg1">
            <a:alpha val="90000"/>
          </a:schemeClr>
        </a:solidFill>
        <a:ln>
          <a:noFill/>
        </a:ln>
      </dgm:spPr>
      <dgm:t>
        <a:bodyPr/>
        <a:lstStyle/>
        <a:p>
          <a:r>
            <a:rPr lang="en-US" sz="2000">
              <a:solidFill>
                <a:schemeClr val="tx1"/>
              </a:solidFill>
              <a:latin typeface="Arial" panose="020B0604020202020204" pitchFamily="34" charset="0"/>
              <a:cs typeface="Arial" panose="020B0604020202020204" pitchFamily="34" charset="0"/>
            </a:rPr>
            <a:t>Water soluble</a:t>
          </a:r>
        </a:p>
      </dgm:t>
    </dgm:pt>
    <dgm:pt modelId="{3002CA4B-49A9-4F0E-9332-77649923E0AA}" type="parTrans" cxnId="{CC599B3F-CEEB-4DF4-8AE1-203A4BEDAB8F}">
      <dgm:prSet/>
      <dgm:spPr/>
      <dgm:t>
        <a:bodyPr/>
        <a:lstStyle/>
        <a:p>
          <a:endParaRPr lang="en-US" sz="2000">
            <a:latin typeface="Arial" panose="020B0604020202020204" pitchFamily="34" charset="0"/>
            <a:cs typeface="Arial" panose="020B0604020202020204" pitchFamily="34" charset="0"/>
          </a:endParaRPr>
        </a:p>
      </dgm:t>
    </dgm:pt>
    <dgm:pt modelId="{EE6FC5CA-73CD-4BF4-B63A-3937A02F9BBF}" type="sibTrans" cxnId="{CC599B3F-CEEB-4DF4-8AE1-203A4BEDAB8F}">
      <dgm:prSet custT="1"/>
      <dgm:spPr>
        <a:solidFill>
          <a:schemeClr val="bg1">
            <a:alpha val="90000"/>
          </a:schemeClr>
        </a:solidFill>
        <a:ln>
          <a:noFill/>
        </a:ln>
      </dgm:spPr>
      <dgm:t>
        <a:bodyPr/>
        <a:lstStyle/>
        <a:p>
          <a:endParaRPr lang="en-US" sz="2000">
            <a:latin typeface="Arial" panose="020B0604020202020204" pitchFamily="34" charset="0"/>
            <a:cs typeface="Arial" panose="020B0604020202020204" pitchFamily="34" charset="0"/>
          </a:endParaRPr>
        </a:p>
      </dgm:t>
    </dgm:pt>
    <dgm:pt modelId="{F0912041-BBBE-4E04-A42D-AFEB46776C74}">
      <dgm:prSet custT="1"/>
      <dgm:spPr>
        <a:solidFill>
          <a:srgbClr val="FFFF00">
            <a:alpha val="90000"/>
          </a:srgbClr>
        </a:solidFill>
        <a:ln>
          <a:noFill/>
        </a:ln>
      </dgm:spPr>
      <dgm:t>
        <a:bodyPr/>
        <a:lstStyle/>
        <a:p>
          <a:r>
            <a:rPr lang="en-US" sz="2000">
              <a:solidFill>
                <a:schemeClr val="tx1"/>
              </a:solidFill>
              <a:latin typeface="Arial" panose="020B0604020202020204" pitchFamily="34" charset="0"/>
              <a:cs typeface="Arial" panose="020B0604020202020204" pitchFamily="34" charset="0"/>
            </a:rPr>
            <a:t>Inefficient dietary intake</a:t>
          </a:r>
        </a:p>
      </dgm:t>
    </dgm:pt>
    <dgm:pt modelId="{EA522E4D-D00F-4276-87A8-C9CD542FB7BF}" type="parTrans" cxnId="{19B56840-5100-4EF9-B90B-67321F983C52}">
      <dgm:prSet/>
      <dgm:spPr/>
      <dgm:t>
        <a:bodyPr/>
        <a:lstStyle/>
        <a:p>
          <a:endParaRPr lang="en-US" sz="2000">
            <a:latin typeface="Arial" panose="020B0604020202020204" pitchFamily="34" charset="0"/>
            <a:cs typeface="Arial" panose="020B0604020202020204" pitchFamily="34" charset="0"/>
          </a:endParaRPr>
        </a:p>
      </dgm:t>
    </dgm:pt>
    <dgm:pt modelId="{03BEB826-1D5A-4869-BC60-C2EC80629FBE}" type="sibTrans" cxnId="{19B56840-5100-4EF9-B90B-67321F983C52}">
      <dgm:prSet custT="1"/>
      <dgm:spPr>
        <a:solidFill>
          <a:schemeClr val="bg1">
            <a:alpha val="90000"/>
          </a:schemeClr>
        </a:solidFill>
        <a:ln>
          <a:noFill/>
        </a:ln>
      </dgm:spPr>
      <dgm:t>
        <a:bodyPr/>
        <a:lstStyle/>
        <a:p>
          <a:endParaRPr lang="en-US" sz="2000">
            <a:latin typeface="Arial" panose="020B0604020202020204" pitchFamily="34" charset="0"/>
            <a:cs typeface="Arial" panose="020B0604020202020204" pitchFamily="34" charset="0"/>
          </a:endParaRPr>
        </a:p>
      </dgm:t>
    </dgm:pt>
    <dgm:pt modelId="{D34C63FA-4488-4215-8064-FF03A90C12E4}">
      <dgm:prSet custT="1"/>
      <dgm:spPr>
        <a:solidFill>
          <a:schemeClr val="accent2">
            <a:alpha val="90000"/>
          </a:schemeClr>
        </a:solidFill>
        <a:ln>
          <a:noFill/>
        </a:ln>
      </dgm:spPr>
      <dgm:t>
        <a:bodyPr/>
        <a:lstStyle/>
        <a:p>
          <a:r>
            <a:rPr lang="en-US" sz="2000" b="0" i="0">
              <a:solidFill>
                <a:schemeClr val="tx1"/>
              </a:solidFill>
              <a:latin typeface="Arial" panose="020B0604020202020204" pitchFamily="34" charset="0"/>
              <a:cs typeface="Arial" panose="020B0604020202020204" pitchFamily="34" charset="0"/>
            </a:rPr>
            <a:t>Some medications, like aspirin, oral contraceptives, and corticosteroids, may interfere with  absorption</a:t>
          </a:r>
          <a:endParaRPr lang="en-US" sz="2000">
            <a:solidFill>
              <a:schemeClr val="tx1"/>
            </a:solidFill>
            <a:latin typeface="Arial" panose="020B0604020202020204" pitchFamily="34" charset="0"/>
            <a:cs typeface="Arial" panose="020B0604020202020204" pitchFamily="34" charset="0"/>
          </a:endParaRPr>
        </a:p>
      </dgm:t>
    </dgm:pt>
    <dgm:pt modelId="{4719449B-1DA5-496D-AE29-7EF9EAA06F71}" type="parTrans" cxnId="{DC7E6CD5-DAA7-4904-995D-A41027D69429}">
      <dgm:prSet/>
      <dgm:spPr/>
      <dgm:t>
        <a:bodyPr/>
        <a:lstStyle/>
        <a:p>
          <a:endParaRPr lang="en-US" sz="2000">
            <a:latin typeface="Arial" panose="020B0604020202020204" pitchFamily="34" charset="0"/>
            <a:cs typeface="Arial" panose="020B0604020202020204" pitchFamily="34" charset="0"/>
          </a:endParaRPr>
        </a:p>
      </dgm:t>
    </dgm:pt>
    <dgm:pt modelId="{693EA91D-2FAD-4F89-A137-29AEB53E79F7}" type="sibTrans" cxnId="{DC7E6CD5-DAA7-4904-995D-A41027D69429}">
      <dgm:prSet custT="1"/>
      <dgm:spPr>
        <a:solidFill>
          <a:schemeClr val="bg1">
            <a:alpha val="90000"/>
          </a:schemeClr>
        </a:solidFill>
        <a:ln>
          <a:noFill/>
        </a:ln>
      </dgm:spPr>
      <dgm:t>
        <a:bodyPr/>
        <a:lstStyle/>
        <a:p>
          <a:endParaRPr lang="en-US" sz="2000">
            <a:latin typeface="Arial" panose="020B0604020202020204" pitchFamily="34" charset="0"/>
            <a:cs typeface="Arial" panose="020B0604020202020204" pitchFamily="34" charset="0"/>
          </a:endParaRPr>
        </a:p>
      </dgm:t>
    </dgm:pt>
    <dgm:pt modelId="{B88A6BD8-5A23-4AC8-806C-17323599C06A}" type="pres">
      <dgm:prSet presAssocID="{F5218BB5-AAE9-4222-8487-86EBACB2E5E4}" presName="outerComposite" presStyleCnt="0">
        <dgm:presLayoutVars>
          <dgm:chMax val="5"/>
          <dgm:dir/>
          <dgm:resizeHandles val="exact"/>
        </dgm:presLayoutVars>
      </dgm:prSet>
      <dgm:spPr/>
    </dgm:pt>
    <dgm:pt modelId="{97CE2117-899F-4C3A-A8B7-A10C8B7BD82A}" type="pres">
      <dgm:prSet presAssocID="{F5218BB5-AAE9-4222-8487-86EBACB2E5E4}" presName="dummyMaxCanvas" presStyleCnt="0">
        <dgm:presLayoutVars/>
      </dgm:prSet>
      <dgm:spPr/>
    </dgm:pt>
    <dgm:pt modelId="{FF3DFCEA-A471-4802-8A59-E7EBE3822D67}" type="pres">
      <dgm:prSet presAssocID="{F5218BB5-AAE9-4222-8487-86EBACB2E5E4}" presName="ThreeNodes_1" presStyleLbl="node1" presStyleIdx="0" presStyleCnt="3" custLinFactNeighborX="729" custLinFactNeighborY="-2877">
        <dgm:presLayoutVars>
          <dgm:bulletEnabled val="1"/>
        </dgm:presLayoutVars>
      </dgm:prSet>
      <dgm:spPr/>
    </dgm:pt>
    <dgm:pt modelId="{9DB11D2B-EFEA-4C30-BA8D-024B6D2CBE7E}" type="pres">
      <dgm:prSet presAssocID="{F5218BB5-AAE9-4222-8487-86EBACB2E5E4}" presName="ThreeNodes_2" presStyleLbl="node1" presStyleIdx="1" presStyleCnt="3">
        <dgm:presLayoutVars>
          <dgm:bulletEnabled val="1"/>
        </dgm:presLayoutVars>
      </dgm:prSet>
      <dgm:spPr/>
    </dgm:pt>
    <dgm:pt modelId="{CD855065-2DFE-4DF4-8259-49F5E4AD3D6F}" type="pres">
      <dgm:prSet presAssocID="{F5218BB5-AAE9-4222-8487-86EBACB2E5E4}" presName="ThreeNodes_3" presStyleLbl="node1" presStyleIdx="2" presStyleCnt="3">
        <dgm:presLayoutVars>
          <dgm:bulletEnabled val="1"/>
        </dgm:presLayoutVars>
      </dgm:prSet>
      <dgm:spPr/>
    </dgm:pt>
    <dgm:pt modelId="{C1409882-B8A5-4716-849C-20C6BD292708}" type="pres">
      <dgm:prSet presAssocID="{F5218BB5-AAE9-4222-8487-86EBACB2E5E4}" presName="ThreeConn_1-2" presStyleLbl="fgAccFollowNode1" presStyleIdx="0" presStyleCnt="2">
        <dgm:presLayoutVars>
          <dgm:bulletEnabled val="1"/>
        </dgm:presLayoutVars>
      </dgm:prSet>
      <dgm:spPr/>
    </dgm:pt>
    <dgm:pt modelId="{E5DCC401-F998-463B-AC34-B69D5B45C260}" type="pres">
      <dgm:prSet presAssocID="{F5218BB5-AAE9-4222-8487-86EBACB2E5E4}" presName="ThreeConn_2-3" presStyleLbl="fgAccFollowNode1" presStyleIdx="1" presStyleCnt="2">
        <dgm:presLayoutVars>
          <dgm:bulletEnabled val="1"/>
        </dgm:presLayoutVars>
      </dgm:prSet>
      <dgm:spPr/>
    </dgm:pt>
    <dgm:pt modelId="{37B49324-5AF6-44F5-BBCF-34A818A3E83C}" type="pres">
      <dgm:prSet presAssocID="{F5218BB5-AAE9-4222-8487-86EBACB2E5E4}" presName="ThreeNodes_1_text" presStyleLbl="node1" presStyleIdx="2" presStyleCnt="3">
        <dgm:presLayoutVars>
          <dgm:bulletEnabled val="1"/>
        </dgm:presLayoutVars>
      </dgm:prSet>
      <dgm:spPr/>
    </dgm:pt>
    <dgm:pt modelId="{DDD866EF-5651-4989-9EDA-1FD47041FB1B}" type="pres">
      <dgm:prSet presAssocID="{F5218BB5-AAE9-4222-8487-86EBACB2E5E4}" presName="ThreeNodes_2_text" presStyleLbl="node1" presStyleIdx="2" presStyleCnt="3">
        <dgm:presLayoutVars>
          <dgm:bulletEnabled val="1"/>
        </dgm:presLayoutVars>
      </dgm:prSet>
      <dgm:spPr/>
    </dgm:pt>
    <dgm:pt modelId="{25F8AEC5-BF41-4159-B19F-3A214A823923}" type="pres">
      <dgm:prSet presAssocID="{F5218BB5-AAE9-4222-8487-86EBACB2E5E4}" presName="ThreeNodes_3_text" presStyleLbl="node1" presStyleIdx="2" presStyleCnt="3">
        <dgm:presLayoutVars>
          <dgm:bulletEnabled val="1"/>
        </dgm:presLayoutVars>
      </dgm:prSet>
      <dgm:spPr/>
    </dgm:pt>
  </dgm:ptLst>
  <dgm:cxnLst>
    <dgm:cxn modelId="{9110080D-C54B-4A34-B491-84DE6AB4AA66}" type="presOf" srcId="{B1BBF518-B466-4C99-9EE4-EA55E578A278}" destId="{FF3DFCEA-A471-4802-8A59-E7EBE3822D67}" srcOrd="0" destOrd="0" presId="urn:microsoft.com/office/officeart/2005/8/layout/vProcess5"/>
    <dgm:cxn modelId="{CC599B3F-CEEB-4DF4-8AE1-203A4BEDAB8F}" srcId="{F5218BB5-AAE9-4222-8487-86EBACB2E5E4}" destId="{B1BBF518-B466-4C99-9EE4-EA55E578A278}" srcOrd="0" destOrd="0" parTransId="{3002CA4B-49A9-4F0E-9332-77649923E0AA}" sibTransId="{EE6FC5CA-73CD-4BF4-B63A-3937A02F9BBF}"/>
    <dgm:cxn modelId="{19B56840-5100-4EF9-B90B-67321F983C52}" srcId="{F5218BB5-AAE9-4222-8487-86EBACB2E5E4}" destId="{F0912041-BBBE-4E04-A42D-AFEB46776C74}" srcOrd="1" destOrd="0" parTransId="{EA522E4D-D00F-4276-87A8-C9CD542FB7BF}" sibTransId="{03BEB826-1D5A-4869-BC60-C2EC80629FBE}"/>
    <dgm:cxn modelId="{6D785E5B-8446-48F4-B854-F916E62E746C}" type="presOf" srcId="{F5218BB5-AAE9-4222-8487-86EBACB2E5E4}" destId="{B88A6BD8-5A23-4AC8-806C-17323599C06A}" srcOrd="0" destOrd="0" presId="urn:microsoft.com/office/officeart/2005/8/layout/vProcess5"/>
    <dgm:cxn modelId="{2DC25D67-D073-40F1-851D-7E1D836E5902}" type="presOf" srcId="{03BEB826-1D5A-4869-BC60-C2EC80629FBE}" destId="{E5DCC401-F998-463B-AC34-B69D5B45C260}" srcOrd="0" destOrd="0" presId="urn:microsoft.com/office/officeart/2005/8/layout/vProcess5"/>
    <dgm:cxn modelId="{0E994759-E35D-4793-8939-C206E6314ABF}" type="presOf" srcId="{F0912041-BBBE-4E04-A42D-AFEB46776C74}" destId="{9DB11D2B-EFEA-4C30-BA8D-024B6D2CBE7E}" srcOrd="0" destOrd="0" presId="urn:microsoft.com/office/officeart/2005/8/layout/vProcess5"/>
    <dgm:cxn modelId="{DB58B6AE-A818-4403-838D-FEFDBECB1B12}" type="presOf" srcId="{D34C63FA-4488-4215-8064-FF03A90C12E4}" destId="{CD855065-2DFE-4DF4-8259-49F5E4AD3D6F}" srcOrd="0" destOrd="0" presId="urn:microsoft.com/office/officeart/2005/8/layout/vProcess5"/>
    <dgm:cxn modelId="{DC7E6CD5-DAA7-4904-995D-A41027D69429}" srcId="{F5218BB5-AAE9-4222-8487-86EBACB2E5E4}" destId="{D34C63FA-4488-4215-8064-FF03A90C12E4}" srcOrd="2" destOrd="0" parTransId="{4719449B-1DA5-496D-AE29-7EF9EAA06F71}" sibTransId="{693EA91D-2FAD-4F89-A137-29AEB53E79F7}"/>
    <dgm:cxn modelId="{3EB93ED6-9E08-4207-9A5B-3575AF6FC645}" type="presOf" srcId="{F0912041-BBBE-4E04-A42D-AFEB46776C74}" destId="{DDD866EF-5651-4989-9EDA-1FD47041FB1B}" srcOrd="1" destOrd="0" presId="urn:microsoft.com/office/officeart/2005/8/layout/vProcess5"/>
    <dgm:cxn modelId="{6CE68CDD-9DAA-4538-9C7C-010A707C1B61}" type="presOf" srcId="{EE6FC5CA-73CD-4BF4-B63A-3937A02F9BBF}" destId="{C1409882-B8A5-4716-849C-20C6BD292708}" srcOrd="0" destOrd="0" presId="urn:microsoft.com/office/officeart/2005/8/layout/vProcess5"/>
    <dgm:cxn modelId="{31B278F5-CE4D-4028-B1E1-950872FFCC9C}" type="presOf" srcId="{D34C63FA-4488-4215-8064-FF03A90C12E4}" destId="{25F8AEC5-BF41-4159-B19F-3A214A823923}" srcOrd="1" destOrd="0" presId="urn:microsoft.com/office/officeart/2005/8/layout/vProcess5"/>
    <dgm:cxn modelId="{641CBBF8-348F-43D9-8036-1E030684E673}" type="presOf" srcId="{B1BBF518-B466-4C99-9EE4-EA55E578A278}" destId="{37B49324-5AF6-44F5-BBCF-34A818A3E83C}" srcOrd="1" destOrd="0" presId="urn:microsoft.com/office/officeart/2005/8/layout/vProcess5"/>
    <dgm:cxn modelId="{3FB7ACAD-E768-498D-8483-BE34133B7677}" type="presParOf" srcId="{B88A6BD8-5A23-4AC8-806C-17323599C06A}" destId="{97CE2117-899F-4C3A-A8B7-A10C8B7BD82A}" srcOrd="0" destOrd="0" presId="urn:microsoft.com/office/officeart/2005/8/layout/vProcess5"/>
    <dgm:cxn modelId="{9D6A6A3A-75A7-4CC4-B575-D0AB6F381536}" type="presParOf" srcId="{B88A6BD8-5A23-4AC8-806C-17323599C06A}" destId="{FF3DFCEA-A471-4802-8A59-E7EBE3822D67}" srcOrd="1" destOrd="0" presId="urn:microsoft.com/office/officeart/2005/8/layout/vProcess5"/>
    <dgm:cxn modelId="{C9449B0E-A25F-48EC-9351-5C2C3BB4ADD1}" type="presParOf" srcId="{B88A6BD8-5A23-4AC8-806C-17323599C06A}" destId="{9DB11D2B-EFEA-4C30-BA8D-024B6D2CBE7E}" srcOrd="2" destOrd="0" presId="urn:microsoft.com/office/officeart/2005/8/layout/vProcess5"/>
    <dgm:cxn modelId="{0DCB3ACF-18D2-434E-A601-24B55C94C7E9}" type="presParOf" srcId="{B88A6BD8-5A23-4AC8-806C-17323599C06A}" destId="{CD855065-2DFE-4DF4-8259-49F5E4AD3D6F}" srcOrd="3" destOrd="0" presId="urn:microsoft.com/office/officeart/2005/8/layout/vProcess5"/>
    <dgm:cxn modelId="{15EF84AD-D746-4975-8F72-6970979F0E95}" type="presParOf" srcId="{B88A6BD8-5A23-4AC8-806C-17323599C06A}" destId="{C1409882-B8A5-4716-849C-20C6BD292708}" srcOrd="4" destOrd="0" presId="urn:microsoft.com/office/officeart/2005/8/layout/vProcess5"/>
    <dgm:cxn modelId="{A8482FF1-1E6E-473D-9BE2-00042B04A5D4}" type="presParOf" srcId="{B88A6BD8-5A23-4AC8-806C-17323599C06A}" destId="{E5DCC401-F998-463B-AC34-B69D5B45C260}" srcOrd="5" destOrd="0" presId="urn:microsoft.com/office/officeart/2005/8/layout/vProcess5"/>
    <dgm:cxn modelId="{B561E85D-DE5C-43BA-85BA-ED9D1E36B918}" type="presParOf" srcId="{B88A6BD8-5A23-4AC8-806C-17323599C06A}" destId="{37B49324-5AF6-44F5-BBCF-34A818A3E83C}" srcOrd="6" destOrd="0" presId="urn:microsoft.com/office/officeart/2005/8/layout/vProcess5"/>
    <dgm:cxn modelId="{E560862E-11BB-44BC-8270-36E2F0D4D9C8}" type="presParOf" srcId="{B88A6BD8-5A23-4AC8-806C-17323599C06A}" destId="{DDD866EF-5651-4989-9EDA-1FD47041FB1B}" srcOrd="7" destOrd="0" presId="urn:microsoft.com/office/officeart/2005/8/layout/vProcess5"/>
    <dgm:cxn modelId="{DF20F689-2099-4C63-B8BC-27637688F774}" type="presParOf" srcId="{B88A6BD8-5A23-4AC8-806C-17323599C06A}" destId="{25F8AEC5-BF41-4159-B19F-3A214A82392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DFCEA-A471-4802-8A59-E7EBE3822D67}">
      <dsp:nvSpPr>
        <dsp:cNvPr id="0" name=""/>
        <dsp:cNvSpPr/>
      </dsp:nvSpPr>
      <dsp:spPr>
        <a:xfrm>
          <a:off x="45712" y="0"/>
          <a:ext cx="6270638" cy="1122828"/>
        </a:xfrm>
        <a:prstGeom prst="roundRect">
          <a:avLst>
            <a:gd name="adj" fmla="val 10000"/>
          </a:avLst>
        </a:prstGeom>
        <a:solidFill>
          <a:schemeClr val="bg1">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Water soluble</a:t>
          </a:r>
        </a:p>
      </dsp:txBody>
      <dsp:txXfrm>
        <a:off x="78599" y="32887"/>
        <a:ext cx="5059018" cy="1057054"/>
      </dsp:txXfrm>
    </dsp:sp>
    <dsp:sp modelId="{9DB11D2B-EFEA-4C30-BA8D-024B6D2CBE7E}">
      <dsp:nvSpPr>
        <dsp:cNvPr id="0" name=""/>
        <dsp:cNvSpPr/>
      </dsp:nvSpPr>
      <dsp:spPr>
        <a:xfrm>
          <a:off x="553291" y="1309966"/>
          <a:ext cx="6270638" cy="1122828"/>
        </a:xfrm>
        <a:prstGeom prst="roundRect">
          <a:avLst>
            <a:gd name="adj" fmla="val 10000"/>
          </a:avLst>
        </a:prstGeom>
        <a:solidFill>
          <a:srgbClr val="FFFF00">
            <a:alpha val="90000"/>
          </a:srgb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Inefficient dietary intake</a:t>
          </a:r>
        </a:p>
      </dsp:txBody>
      <dsp:txXfrm>
        <a:off x="586178" y="1342853"/>
        <a:ext cx="4921734" cy="1057054"/>
      </dsp:txXfrm>
    </dsp:sp>
    <dsp:sp modelId="{CD855065-2DFE-4DF4-8259-49F5E4AD3D6F}">
      <dsp:nvSpPr>
        <dsp:cNvPr id="0" name=""/>
        <dsp:cNvSpPr/>
      </dsp:nvSpPr>
      <dsp:spPr>
        <a:xfrm>
          <a:off x="1106583" y="2619933"/>
          <a:ext cx="6270638" cy="1122828"/>
        </a:xfrm>
        <a:prstGeom prst="roundRect">
          <a:avLst>
            <a:gd name="adj" fmla="val 10000"/>
          </a:avLst>
        </a:prstGeom>
        <a:solidFill>
          <a:schemeClr val="accent2">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solidFill>
                <a:schemeClr val="tx1"/>
              </a:solidFill>
              <a:latin typeface="Arial" panose="020B0604020202020204" pitchFamily="34" charset="0"/>
              <a:cs typeface="Arial" panose="020B0604020202020204" pitchFamily="34" charset="0"/>
            </a:rPr>
            <a:t>Some medications, like aspirin, oral contraceptives, and corticosteroids, may interfere with  absorption</a:t>
          </a:r>
          <a:endParaRPr lang="en-US" sz="2000" kern="1200">
            <a:solidFill>
              <a:schemeClr val="tx1"/>
            </a:solidFill>
            <a:latin typeface="Arial" panose="020B0604020202020204" pitchFamily="34" charset="0"/>
            <a:cs typeface="Arial" panose="020B0604020202020204" pitchFamily="34" charset="0"/>
          </a:endParaRPr>
        </a:p>
      </dsp:txBody>
      <dsp:txXfrm>
        <a:off x="1139470" y="2652820"/>
        <a:ext cx="4921734" cy="1057054"/>
      </dsp:txXfrm>
    </dsp:sp>
    <dsp:sp modelId="{C1409882-B8A5-4716-849C-20C6BD292708}">
      <dsp:nvSpPr>
        <dsp:cNvPr id="0" name=""/>
        <dsp:cNvSpPr/>
      </dsp:nvSpPr>
      <dsp:spPr>
        <a:xfrm>
          <a:off x="5540800" y="851478"/>
          <a:ext cx="729838" cy="729838"/>
        </a:xfrm>
        <a:prstGeom prst="downArrow">
          <a:avLst>
            <a:gd name="adj1" fmla="val 55000"/>
            <a:gd name="adj2" fmla="val 45000"/>
          </a:avLst>
        </a:prstGeom>
        <a:solidFill>
          <a:schemeClr val="bg1">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5705014" y="851478"/>
        <a:ext cx="401410" cy="549203"/>
      </dsp:txXfrm>
    </dsp:sp>
    <dsp:sp modelId="{E5DCC401-F998-463B-AC34-B69D5B45C260}">
      <dsp:nvSpPr>
        <dsp:cNvPr id="0" name=""/>
        <dsp:cNvSpPr/>
      </dsp:nvSpPr>
      <dsp:spPr>
        <a:xfrm>
          <a:off x="6094091" y="2153959"/>
          <a:ext cx="729838" cy="729838"/>
        </a:xfrm>
        <a:prstGeom prst="downArrow">
          <a:avLst>
            <a:gd name="adj1" fmla="val 55000"/>
            <a:gd name="adj2" fmla="val 45000"/>
          </a:avLst>
        </a:prstGeom>
        <a:solidFill>
          <a:schemeClr val="bg1">
            <a:alpha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dsp:txBody>
      <dsp:txXfrm>
        <a:off x="6258305" y="2153959"/>
        <a:ext cx="401410" cy="549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7C79A-60E3-40BD-AD75-B282947A7493}" type="datetimeFigureOut">
              <a:rPr lang="en-ZA" smtClean="0"/>
              <a:t>2024/04/10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A2B05-5740-4674-BC01-3FA23B4CAC0A}" type="slidenum">
              <a:rPr lang="en-ZA" smtClean="0"/>
              <a:t>‹#›</a:t>
            </a:fld>
            <a:endParaRPr lang="en-ZA"/>
          </a:p>
        </p:txBody>
      </p:sp>
    </p:spTree>
    <p:extLst>
      <p:ext uri="{BB962C8B-B14F-4D97-AF65-F5344CB8AC3E}">
        <p14:creationId xmlns:p14="http://schemas.microsoft.com/office/powerpoint/2010/main" val="285194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latin typeface="Söhne"/>
              </a:rPr>
              <a:t>Vitamin C is an essential nutrient that plays numerous important roles in the human body. Scientific studies have demonstrated several benefits associated with adequate intake of vitamin C:</a:t>
            </a:r>
          </a:p>
          <a:p>
            <a:endParaRPr lang="en-US" b="1" i="0">
              <a:solidFill>
                <a:srgbClr val="0D0D0D"/>
              </a:solidFill>
              <a:effectLst/>
              <a:latin typeface="Söhn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Antioxidant properties: </a:t>
            </a:r>
            <a:r>
              <a:rPr lang="en-US"/>
              <a:t>Vitamin C is a potent antioxidant, meaning it helps protect cells from damage caused by free radicals. This may reduce the risk of chronic diseases such as heart disease, cancer, and arthritis.</a:t>
            </a:r>
            <a:endParaRPr lang="en-US" b="1" i="0">
              <a:solidFill>
                <a:srgbClr val="0D0D0D"/>
              </a:solidFill>
              <a:effectLst/>
              <a:latin typeface="Söhne"/>
            </a:endParaRPr>
          </a:p>
          <a:p>
            <a:pPr marL="171450" indent="-171450">
              <a:buFont typeface="Arial" panose="020B0604020202020204" pitchFamily="34" charset="0"/>
              <a:buChar char="•"/>
            </a:pPr>
            <a:r>
              <a:rPr lang="en-US" b="1"/>
              <a:t>Immune system support: </a:t>
            </a:r>
            <a:r>
              <a:rPr lang="en-US"/>
              <a:t>Vitamin C is well-known for its role in supporting the immune system. It helps stimulate the production of white blood cells, which are key to fighting infections. Adequate vitamin C intake may reduce the severity and duration of common colds and allergies</a:t>
            </a:r>
          </a:p>
          <a:p>
            <a:pPr marL="171450" indent="-171450">
              <a:buFont typeface="Arial" panose="020B0604020202020204" pitchFamily="34" charset="0"/>
              <a:buChar char="•"/>
            </a:pPr>
            <a:r>
              <a:rPr lang="en-US" b="1"/>
              <a:t>Collagen synthesis: </a:t>
            </a:r>
            <a:r>
              <a:rPr lang="en-US"/>
              <a:t>Vitamin C is essential for the synthesis of collagen, a protein that is important for skin health, wound healing, and the structure of bones, muscles, and blood vessels.</a:t>
            </a:r>
            <a:endParaRPr lang="en-US" b="1"/>
          </a:p>
          <a:p>
            <a:pPr marL="171450" indent="-171450">
              <a:buFont typeface="Arial" panose="020B0604020202020204" pitchFamily="34" charset="0"/>
              <a:buChar char="•"/>
            </a:pPr>
            <a:r>
              <a:rPr lang="en-US" b="1"/>
              <a:t>Reduced risk of cardiovascular disease: </a:t>
            </a:r>
            <a:r>
              <a:rPr lang="en-US"/>
              <a:t>Some studies suggest that adequate intake of vitamin C may help reduce the risk of cardiovascular disease by improving endothelial function, lowering blood pressure, and reducing inflammation.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Wound healing: </a:t>
            </a:r>
            <a:r>
              <a:rPr lang="en-US"/>
              <a:t>Due to its role in collagen synthesis and its antioxidant properties, vitamin C is important for wound healing. It helps the body repair damaged tissue and promotes the formation of scar tissue.</a:t>
            </a:r>
          </a:p>
          <a:p>
            <a:pPr marL="171450" indent="-171450">
              <a:buFont typeface="Arial" panose="020B0604020202020204" pitchFamily="34" charset="0"/>
              <a:buChar char="•"/>
            </a:pPr>
            <a:r>
              <a:rPr lang="en-GB" b="1" i="0">
                <a:solidFill>
                  <a:srgbClr val="0D0D0D"/>
                </a:solidFill>
                <a:effectLst/>
                <a:latin typeface="Söhne"/>
              </a:rPr>
              <a:t>Iron Absorption</a:t>
            </a:r>
            <a:r>
              <a:rPr lang="en-GB" b="0" i="0">
                <a:solidFill>
                  <a:srgbClr val="0D0D0D"/>
                </a:solidFill>
                <a:effectLst/>
                <a:latin typeface="Söhne"/>
              </a:rPr>
              <a:t>: Vitamin C can enhance the absorption of non-</a:t>
            </a:r>
            <a:r>
              <a:rPr lang="en-GB" b="0" i="0" err="1">
                <a:solidFill>
                  <a:srgbClr val="0D0D0D"/>
                </a:solidFill>
                <a:effectLst/>
                <a:latin typeface="Söhne"/>
              </a:rPr>
              <a:t>heme</a:t>
            </a:r>
            <a:r>
              <a:rPr lang="en-GB" b="0" i="0">
                <a:solidFill>
                  <a:srgbClr val="0D0D0D"/>
                </a:solidFill>
                <a:effectLst/>
                <a:latin typeface="Söhne"/>
              </a:rPr>
              <a:t> iron from plant-based foods, which is particularly important for individuals who follow vegetarian or vegan diets.</a:t>
            </a:r>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0BEA3-B441-4620-A28E-979E5532B954}" type="slidenum">
              <a:rPr kumimoji="0" lang="en-Z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Z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6152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D0D0D"/>
                </a:solidFill>
                <a:effectLst/>
                <a:latin typeface="Söhne"/>
              </a:rPr>
              <a:t>Imagine your body is like a fortress, constantly under attack from invaders (like bacteria and viruses) and facing threats from environmental elements (like pollution and UV radiation). Now, think of vitamin C as the </a:t>
            </a:r>
            <a:r>
              <a:rPr lang="en-US" b="1" i="0">
                <a:solidFill>
                  <a:srgbClr val="0D0D0D"/>
                </a:solidFill>
                <a:effectLst/>
                <a:latin typeface="Söhne"/>
              </a:rPr>
              <a:t>loyal guards and repair workers within this fortress</a:t>
            </a:r>
            <a:r>
              <a:rPr lang="en-US" b="0" i="0">
                <a:solidFill>
                  <a:srgbClr val="0D0D0D"/>
                </a:solidFill>
                <a:effectLst/>
                <a:latin typeface="Söhne"/>
              </a:rPr>
              <a:t>, tirelessly defending and maintaining its integrity.</a:t>
            </a:r>
          </a:p>
          <a:p>
            <a:pPr algn="l">
              <a:buFont typeface="+mj-lt"/>
              <a:buAutoNum type="arabicPeriod"/>
            </a:pPr>
            <a:r>
              <a:rPr lang="en-US" b="1" i="0">
                <a:solidFill>
                  <a:srgbClr val="0D0D0D"/>
                </a:solidFill>
                <a:effectLst/>
                <a:latin typeface="Söhne"/>
              </a:rPr>
              <a:t>Immune System Support - The Defensive Army</a:t>
            </a:r>
            <a:r>
              <a:rPr lang="en-US" b="0" i="0">
                <a:solidFill>
                  <a:srgbClr val="0D0D0D"/>
                </a:solidFill>
                <a:effectLst/>
                <a:latin typeface="Söhne"/>
              </a:rPr>
              <a:t>: Vitamin C acts like the commander of your body's immune system, rallying the troops (white blood cells) to fight off invaders. Just as a strong army can repel attacks, adequate vitamin C intake strengthens your body's defenses against common colds and infections, helping you stay healthy and resilient.</a:t>
            </a:r>
          </a:p>
          <a:p>
            <a:pPr algn="l">
              <a:buFont typeface="+mj-lt"/>
              <a:buAutoNum type="arabicPeriod"/>
            </a:pPr>
            <a:r>
              <a:rPr lang="en-US" b="1" i="0">
                <a:solidFill>
                  <a:srgbClr val="0D0D0D"/>
                </a:solidFill>
                <a:effectLst/>
                <a:latin typeface="Söhne"/>
              </a:rPr>
              <a:t>Antioxidant Properties - Shield Against Enemies</a:t>
            </a:r>
            <a:r>
              <a:rPr lang="en-US" b="0" i="0">
                <a:solidFill>
                  <a:srgbClr val="0D0D0D"/>
                </a:solidFill>
                <a:effectLst/>
                <a:latin typeface="Söhne"/>
              </a:rPr>
              <a:t>: Picture vitamin C as a shield, protecting your fortress from the constant bombardment of free radicals - unstable molecules that can damage cells and DNA. By neutralizing these free radicals, vitamin C helps prevent oxidative stress, reducing the risk of chronic diseases like heart disease and cancer.</a:t>
            </a:r>
          </a:p>
          <a:p>
            <a:pPr algn="l">
              <a:buFont typeface="+mj-lt"/>
              <a:buAutoNum type="arabicPeriod"/>
            </a:pPr>
            <a:r>
              <a:rPr lang="en-US" b="1" i="0">
                <a:solidFill>
                  <a:srgbClr val="0D0D0D"/>
                </a:solidFill>
                <a:effectLst/>
                <a:latin typeface="Söhne"/>
              </a:rPr>
              <a:t>Collagen Synthesis - Building Strong Walls</a:t>
            </a:r>
            <a:r>
              <a:rPr lang="en-US" b="0" i="0">
                <a:solidFill>
                  <a:srgbClr val="0D0D0D"/>
                </a:solidFill>
                <a:effectLst/>
                <a:latin typeface="Söhne"/>
              </a:rPr>
              <a:t>: Imagine your body's tissues, like skin, bones, and blood vessels, as the walls and structures of your fortress. Vitamin C plays a crucial role in building and repairing these structures by aiding in collagen synthesis. Think of it as the mason who ensures that the fortress remains sturdy and resilient, promoting wound healing and maintaining healthy skin and connective tissues.</a:t>
            </a:r>
          </a:p>
          <a:p>
            <a:pPr algn="l">
              <a:buFont typeface="+mj-lt"/>
              <a:buAutoNum type="arabicPeriod"/>
            </a:pPr>
            <a:r>
              <a:rPr lang="en-US" b="1" i="0">
                <a:solidFill>
                  <a:srgbClr val="0D0D0D"/>
                </a:solidFill>
                <a:effectLst/>
                <a:latin typeface="Söhne"/>
              </a:rPr>
              <a:t>Wound Healing - Repairing Breaches</a:t>
            </a:r>
            <a:r>
              <a:rPr lang="en-US" b="0" i="0">
                <a:solidFill>
                  <a:srgbClr val="0D0D0D"/>
                </a:solidFill>
                <a:effectLst/>
                <a:latin typeface="Söhne"/>
              </a:rPr>
              <a:t>: When your fortress sustains damage, whether from injury or illness, vitamin C steps in as the chief engineer, orchestrating the repair efforts. It accelerates wound healing by promoting tissue regeneration and forming scar tissue, ensuring that any breaches in the fortress are swiftly repaired.</a:t>
            </a:r>
          </a:p>
          <a:p>
            <a:pPr algn="l">
              <a:buFont typeface="+mj-lt"/>
              <a:buAutoNum type="arabicPeriod"/>
            </a:pPr>
            <a:r>
              <a:rPr lang="en-US" b="1" i="0">
                <a:solidFill>
                  <a:srgbClr val="0D0D0D"/>
                </a:solidFill>
                <a:effectLst/>
                <a:latin typeface="Söhne"/>
              </a:rPr>
              <a:t>Reduced Risk of Disease - Fortifying Defenses</a:t>
            </a:r>
            <a:r>
              <a:rPr lang="en-US" b="0" i="0">
                <a:solidFill>
                  <a:srgbClr val="0D0D0D"/>
                </a:solidFill>
                <a:effectLst/>
                <a:latin typeface="Söhne"/>
              </a:rPr>
              <a:t>: By supporting immune function, combating oxidative stress, and promoting overall health, vitamin C helps fortify your body's defenses against a range of diseases, from cardiovascular conditions to age-related macular degeneration. Just as a well-fortified fortress is less vulnerable to attacks, a body with adequate vitamin C levels is better equipped to fend off health threats.</a:t>
            </a:r>
          </a:p>
          <a:p>
            <a:endParaRPr lang="en-ZA"/>
          </a:p>
        </p:txBody>
      </p:sp>
      <p:sp>
        <p:nvSpPr>
          <p:cNvPr id="4" name="Slide Number Placeholder 3"/>
          <p:cNvSpPr>
            <a:spLocks noGrp="1"/>
          </p:cNvSpPr>
          <p:nvPr>
            <p:ph type="sldNum" sz="quarter" idx="5"/>
          </p:nvPr>
        </p:nvSpPr>
        <p:spPr/>
        <p:txBody>
          <a:bodyPr/>
          <a:lstStyle/>
          <a:p>
            <a:fld id="{7CC0BEA3-B441-4620-A28E-979E5532B954}" type="slidenum">
              <a:rPr lang="en-ZA" smtClean="0"/>
              <a:t>3</a:t>
            </a:fld>
            <a:endParaRPr lang="en-ZA"/>
          </a:p>
        </p:txBody>
      </p:sp>
    </p:spTree>
    <p:extLst>
      <p:ext uri="{BB962C8B-B14F-4D97-AF65-F5344CB8AC3E}">
        <p14:creationId xmlns:p14="http://schemas.microsoft.com/office/powerpoint/2010/main" val="250913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72C9-3724-2F0D-83D4-FBE0F2AC4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D8C93-8BB2-47A6-EBE9-2882F06E1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23CD1-5F53-DD75-2777-5CDF98D1825F}"/>
              </a:ext>
            </a:extLst>
          </p:cNvPr>
          <p:cNvSpPr>
            <a:spLocks noGrp="1"/>
          </p:cNvSpPr>
          <p:nvPr>
            <p:ph type="body" idx="1"/>
          </p:nvPr>
        </p:nvSpPr>
        <p:spPr/>
        <p:txBody>
          <a:bodyPr/>
          <a:lstStyle/>
          <a:p>
            <a:pPr algn="l">
              <a:buFont typeface="+mj-lt"/>
              <a:buAutoNum type="arabicPeriod"/>
            </a:pPr>
            <a:r>
              <a:rPr lang="en-US" b="1" i="0">
                <a:solidFill>
                  <a:srgbClr val="0D0D0D"/>
                </a:solidFill>
                <a:effectLst/>
                <a:latin typeface="Söhne"/>
              </a:rPr>
              <a:t>Smokers</a:t>
            </a:r>
            <a:r>
              <a:rPr lang="en-US" b="0" i="0">
                <a:solidFill>
                  <a:srgbClr val="0D0D0D"/>
                </a:solidFill>
                <a:effectLst/>
                <a:latin typeface="Söhne"/>
              </a:rPr>
              <a:t>: Smoking increases the body's demand for vitamin C. The harmful chemicals in tobacco smoke can also deplete vitamin C levels in the body.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a:solidFill>
                  <a:srgbClr val="0D0D0D"/>
                </a:solidFill>
                <a:effectLst/>
                <a:latin typeface="Söhne"/>
              </a:rPr>
              <a:t>People with Poor Diets</a:t>
            </a:r>
            <a:r>
              <a:rPr lang="en-US" b="0" i="0">
                <a:solidFill>
                  <a:srgbClr val="0D0D0D"/>
                </a:solidFill>
                <a:effectLst/>
                <a:latin typeface="Söhne"/>
              </a:rPr>
              <a:t>: Those who do not consume enough fruits and vegetables rich in vitamin C are at risk. This could include individuals with limited access to fresh produce or those who have poor dietary habits.</a:t>
            </a:r>
          </a:p>
          <a:p>
            <a:pPr algn="l">
              <a:buFont typeface="+mj-lt"/>
              <a:buAutoNum type="arabicPeriod"/>
            </a:pPr>
            <a:endParaRPr lang="en-US" b="0" i="0">
              <a:solidFill>
                <a:srgbClr val="0D0D0D"/>
              </a:solidFill>
              <a:effectLst/>
              <a:latin typeface="Söhne"/>
            </a:endParaRPr>
          </a:p>
          <a:p>
            <a:pPr algn="l">
              <a:buFont typeface="+mj-lt"/>
              <a:buAutoNum type="arabicPeriod"/>
            </a:pPr>
            <a:r>
              <a:rPr lang="en-US" b="1" i="0">
                <a:solidFill>
                  <a:srgbClr val="0D0D0D"/>
                </a:solidFill>
                <a:effectLst/>
                <a:latin typeface="Söhne"/>
              </a:rPr>
              <a:t>People with challenged digestive systems</a:t>
            </a:r>
            <a:r>
              <a:rPr lang="en-US" b="0" i="0">
                <a:solidFill>
                  <a:srgbClr val="0D0D0D"/>
                </a:solidFill>
                <a:effectLst/>
                <a:latin typeface="Söhne"/>
              </a:rPr>
              <a:t>: Individuals with malabsorption syndromes, such as Crohn's disease or celiac disease, may have difficulty absorbing enough vitamin C from their diet. Additionally, individuals undergoing dialysis may be at risk of vitamin C deficiency.</a:t>
            </a:r>
          </a:p>
          <a:p>
            <a:pPr algn="l">
              <a:buFont typeface="+mj-lt"/>
              <a:buAutoNum type="arabicPeriod"/>
            </a:pPr>
            <a:r>
              <a:rPr lang="en-US" b="1" i="0">
                <a:solidFill>
                  <a:srgbClr val="0D0D0D"/>
                </a:solidFill>
                <a:effectLst/>
                <a:latin typeface="Söhne"/>
              </a:rPr>
              <a:t>Elderly Individuals</a:t>
            </a:r>
            <a:r>
              <a:rPr lang="en-US" b="0" i="0">
                <a:solidFill>
                  <a:srgbClr val="0D0D0D"/>
                </a:solidFill>
                <a:effectLst/>
                <a:latin typeface="Söhne"/>
              </a:rPr>
              <a:t>: Older adults may have reduced intake of vitamin C due to changes in appetite, reduced food intake, or difficulties in food preparation. Aging can also affect the body's ability to absorb and utilize nutrients efficiently.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a:latin typeface="Arial" panose="020B0604020202020204" pitchFamily="34" charset="0"/>
                <a:cs typeface="Arial" panose="020B0604020202020204" pitchFamily="34" charset="0"/>
              </a:rPr>
              <a:t>People who drink alcohol </a:t>
            </a:r>
            <a:r>
              <a:rPr lang="en-US" sz="1200" b="1" kern="1200" err="1">
                <a:latin typeface="Arial" panose="020B0604020202020204" pitchFamily="34" charset="0"/>
                <a:cs typeface="Arial" panose="020B0604020202020204" pitchFamily="34" charset="0"/>
              </a:rPr>
              <a:t>regulary</a:t>
            </a:r>
            <a:r>
              <a:rPr lang="en-US" b="1" i="0">
                <a:solidFill>
                  <a:srgbClr val="0D0D0D"/>
                </a:solidFill>
                <a:effectLst/>
                <a:latin typeface="Söhne"/>
              </a:rPr>
              <a:t>: </a:t>
            </a:r>
            <a:r>
              <a:rPr lang="en-US" b="0" i="0">
                <a:solidFill>
                  <a:srgbClr val="0D0D0D"/>
                </a:solidFill>
                <a:effectLst/>
                <a:latin typeface="Söhne"/>
              </a:rPr>
              <a:t>Excessive alcohol consumption can interfere with the absorption and utilization of vitamin C in the body, leading to deficiency over time.</a:t>
            </a:r>
          </a:p>
          <a:p>
            <a:pPr algn="l">
              <a:buFont typeface="+mj-lt"/>
              <a:buNone/>
            </a:pPr>
            <a:r>
              <a:rPr lang="en-US" b="1" i="0">
                <a:solidFill>
                  <a:srgbClr val="0D0D0D"/>
                </a:solidFill>
                <a:effectLst/>
                <a:latin typeface="Söhne"/>
              </a:rPr>
              <a:t>6. People with Certain Chronic Diseases</a:t>
            </a:r>
            <a:r>
              <a:rPr lang="en-US" b="0" i="0">
                <a:solidFill>
                  <a:srgbClr val="0D0D0D"/>
                </a:solidFill>
                <a:effectLst/>
                <a:latin typeface="Söhne"/>
              </a:rPr>
              <a:t>: Individuals with certain chronic diseases, such as diabetes or certain types of cancer, may have increased requirements for vitamin C or may be at higher risk of deficiency due to factors related to their disease or treatment.</a:t>
            </a:r>
          </a:p>
          <a:p>
            <a:endParaRPr lang="en-ZA"/>
          </a:p>
        </p:txBody>
      </p:sp>
      <p:sp>
        <p:nvSpPr>
          <p:cNvPr id="4" name="Slide Number Placeholder 3">
            <a:extLst>
              <a:ext uri="{FF2B5EF4-FFF2-40B4-BE49-F238E27FC236}">
                <a16:creationId xmlns:a16="http://schemas.microsoft.com/office/drawing/2014/main" id="{C8C57F38-C8E1-803C-4200-9827765D39E1}"/>
              </a:ext>
            </a:extLst>
          </p:cNvPr>
          <p:cNvSpPr>
            <a:spLocks noGrp="1"/>
          </p:cNvSpPr>
          <p:nvPr>
            <p:ph type="sldNum" sz="quarter" idx="5"/>
          </p:nvPr>
        </p:nvSpPr>
        <p:spPr/>
        <p:txBody>
          <a:bodyPr/>
          <a:lstStyle/>
          <a:p>
            <a:fld id="{7CC0BEA3-B441-4620-A28E-979E5532B954}" type="slidenum">
              <a:rPr lang="en-ZA" smtClean="0"/>
              <a:t>5</a:t>
            </a:fld>
            <a:endParaRPr lang="en-ZA"/>
          </a:p>
        </p:txBody>
      </p:sp>
    </p:spTree>
    <p:extLst>
      <p:ext uri="{BB962C8B-B14F-4D97-AF65-F5344CB8AC3E}">
        <p14:creationId xmlns:p14="http://schemas.microsoft.com/office/powerpoint/2010/main" val="156189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0C2DC-6C3D-7D48-5C6A-364659A46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2DC6D-A168-0E16-25CD-B8834B5C4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16908-6203-F2C2-F22F-DFDA3DABA801}"/>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B162B81B-25C3-B33C-6633-F3FCF22CBB2E}"/>
              </a:ext>
            </a:extLst>
          </p:cNvPr>
          <p:cNvSpPr>
            <a:spLocks noGrp="1"/>
          </p:cNvSpPr>
          <p:nvPr>
            <p:ph type="sldNum" sz="quarter" idx="5"/>
          </p:nvPr>
        </p:nvSpPr>
        <p:spPr/>
        <p:txBody>
          <a:bodyPr/>
          <a:lstStyle/>
          <a:p>
            <a:fld id="{7CC0BEA3-B441-4620-A28E-979E5532B954}" type="slidenum">
              <a:rPr lang="en-ZA" smtClean="0"/>
              <a:t>7</a:t>
            </a:fld>
            <a:endParaRPr lang="en-ZA"/>
          </a:p>
        </p:txBody>
      </p:sp>
    </p:spTree>
    <p:extLst>
      <p:ext uri="{BB962C8B-B14F-4D97-AF65-F5344CB8AC3E}">
        <p14:creationId xmlns:p14="http://schemas.microsoft.com/office/powerpoint/2010/main" val="308701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Comparing the new vitamin C with the </a:t>
            </a:r>
            <a:r>
              <a:rPr lang="en-GB" err="1"/>
              <a:t>OptiC</a:t>
            </a:r>
            <a:r>
              <a:rPr lang="en-GB"/>
              <a:t>:</a:t>
            </a:r>
          </a:p>
          <a:p>
            <a:pPr marL="228600" indent="-228600">
              <a:buAutoNum type="arabicPeriod"/>
            </a:pPr>
            <a:r>
              <a:rPr lang="en-GB"/>
              <a:t>Both contains buffered vitamin C</a:t>
            </a:r>
          </a:p>
          <a:p>
            <a:pPr marL="228600" indent="-228600">
              <a:buAutoNum type="arabicPeriod"/>
            </a:pPr>
            <a:r>
              <a:rPr lang="en-GB"/>
              <a:t>The new Vitamin C tablets contain 67% vitamin C: 500mg vs 300mg</a:t>
            </a:r>
          </a:p>
          <a:p>
            <a:pPr marL="228600" indent="-228600">
              <a:buAutoNum type="arabicPeriod"/>
            </a:pPr>
            <a:r>
              <a:rPr lang="en-GB"/>
              <a:t>We have the Selenium and Zinc </a:t>
            </a:r>
          </a:p>
          <a:p>
            <a:pPr marL="228600" indent="-228600">
              <a:buAutoNum type="arabicPeriod"/>
            </a:pPr>
            <a:r>
              <a:rPr lang="en-GB"/>
              <a:t>Selling price is R100 or 40% less than </a:t>
            </a:r>
            <a:r>
              <a:rPr lang="en-GB" err="1"/>
              <a:t>OptiC</a:t>
            </a:r>
            <a:r>
              <a:rPr lang="en-GB"/>
              <a:t>, so you are getting more bang for your buck.</a:t>
            </a:r>
          </a:p>
          <a:p>
            <a:pPr marL="0" indent="0">
              <a:buNone/>
            </a:pPr>
            <a:r>
              <a:rPr lang="en-GB"/>
              <a:t> </a:t>
            </a:r>
          </a:p>
          <a:p>
            <a:pPr marL="0" indent="0">
              <a:buNone/>
            </a:pPr>
            <a:r>
              <a:rPr lang="en-GB"/>
              <a:t>If you take our daily multivitamin, </a:t>
            </a:r>
            <a:r>
              <a:rPr lang="en-GB" err="1"/>
              <a:t>OptiVite</a:t>
            </a:r>
            <a:r>
              <a:rPr lang="en-GB"/>
              <a:t>, or some people take </a:t>
            </a:r>
            <a:r>
              <a:rPr lang="en-GB" err="1"/>
              <a:t>OptiDerm</a:t>
            </a:r>
            <a:r>
              <a:rPr lang="en-GB"/>
              <a:t> as a </a:t>
            </a:r>
            <a:r>
              <a:rPr lang="en-GB" err="1"/>
              <a:t>multivatmin</a:t>
            </a:r>
            <a:r>
              <a:rPr lang="en-GB"/>
              <a:t>, those contain zinc and selenium, so you don’t miss out if you feel it is important to supplement these. </a:t>
            </a:r>
          </a:p>
        </p:txBody>
      </p:sp>
      <p:sp>
        <p:nvSpPr>
          <p:cNvPr id="4" name="Slide Number Placeholder 3"/>
          <p:cNvSpPr>
            <a:spLocks noGrp="1"/>
          </p:cNvSpPr>
          <p:nvPr>
            <p:ph type="sldNum" sz="quarter" idx="5"/>
          </p:nvPr>
        </p:nvSpPr>
        <p:spPr/>
        <p:txBody>
          <a:bodyPr/>
          <a:lstStyle/>
          <a:p>
            <a:fld id="{7CC0BEA3-B441-4620-A28E-979E5532B954}" type="slidenum">
              <a:rPr lang="en-ZA" smtClean="0"/>
              <a:t>8</a:t>
            </a:fld>
            <a:endParaRPr lang="en-ZA"/>
          </a:p>
        </p:txBody>
      </p:sp>
    </p:spTree>
    <p:extLst>
      <p:ext uri="{BB962C8B-B14F-4D97-AF65-F5344CB8AC3E}">
        <p14:creationId xmlns:p14="http://schemas.microsoft.com/office/powerpoint/2010/main" val="79565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108D7-0500-1EBF-AB09-F47681C58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AFD8C-732B-77C4-F826-F1FAF085F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731A1-A6CD-52F5-E1F0-9F932CC31C34}"/>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159AC37A-8D76-F7F6-A2CE-B532954BA710}"/>
              </a:ext>
            </a:extLst>
          </p:cNvPr>
          <p:cNvSpPr>
            <a:spLocks noGrp="1"/>
          </p:cNvSpPr>
          <p:nvPr>
            <p:ph type="sldNum" sz="quarter" idx="5"/>
          </p:nvPr>
        </p:nvSpPr>
        <p:spPr/>
        <p:txBody>
          <a:bodyPr/>
          <a:lstStyle/>
          <a:p>
            <a:fld id="{7CC0BEA3-B441-4620-A28E-979E5532B954}" type="slidenum">
              <a:rPr lang="en-ZA" smtClean="0"/>
              <a:t>9</a:t>
            </a:fld>
            <a:endParaRPr lang="en-ZA"/>
          </a:p>
        </p:txBody>
      </p:sp>
    </p:spTree>
    <p:extLst>
      <p:ext uri="{BB962C8B-B14F-4D97-AF65-F5344CB8AC3E}">
        <p14:creationId xmlns:p14="http://schemas.microsoft.com/office/powerpoint/2010/main" val="1293661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if you are looking for additional immune boosting benefits, try adding our Zinc and or Vitamin K2&amp;D3 tablets, especially in winter months.</a:t>
            </a:r>
            <a:endParaRPr lang="en-ZA" dirty="0"/>
          </a:p>
        </p:txBody>
      </p:sp>
      <p:sp>
        <p:nvSpPr>
          <p:cNvPr id="4" name="Slide Number Placeholder 3"/>
          <p:cNvSpPr>
            <a:spLocks noGrp="1"/>
          </p:cNvSpPr>
          <p:nvPr>
            <p:ph type="sldNum" sz="quarter" idx="5"/>
          </p:nvPr>
        </p:nvSpPr>
        <p:spPr/>
        <p:txBody>
          <a:bodyPr/>
          <a:lstStyle/>
          <a:p>
            <a:fld id="{7CC0BEA3-B441-4620-A28E-979E5532B954}" type="slidenum">
              <a:rPr lang="en-ZA" smtClean="0"/>
              <a:t>10</a:t>
            </a:fld>
            <a:endParaRPr lang="en-ZA"/>
          </a:p>
        </p:txBody>
      </p:sp>
    </p:spTree>
    <p:extLst>
      <p:ext uri="{BB962C8B-B14F-4D97-AF65-F5344CB8AC3E}">
        <p14:creationId xmlns:p14="http://schemas.microsoft.com/office/powerpoint/2010/main" val="86204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C708-FAD2-906C-7EFA-AD9AFFDA8A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778F8BD9-7CFE-F8D0-5E5C-6F9BC515B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DA1AF70-437F-AB36-F753-807BE73C9549}"/>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257585C1-EB98-2918-4127-6696944919E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A4BF3E7-1AEF-0FD9-62C8-3C5DE7C0E605}"/>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3416069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B7E2-8D97-FD11-8F9C-01643E4E9804}"/>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5C4B9D2-6E36-1114-1F48-ABE6936AC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3C18E5E-7AF6-394B-6B00-0540E9112281}"/>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A8F474DA-3997-9244-B30C-73EBB9A7F32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163020F-26AE-10C5-F8C0-DEEDFE12DB90}"/>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19950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3E7815-1F1D-BF1A-2487-E52964F63C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08B04E-5CFD-75A9-4D00-DD4F173A79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5A8BE51-BB30-1623-0CD0-8204648495DA}"/>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C56B7429-D813-EE9A-936E-16A97BCBC12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91B9D6E-23BF-0AD2-CCE0-7F4742CFE1FC}"/>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226591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865B-484E-4B1A-FEE7-D240E0B976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52D4CA9A-C5CD-A608-9C9C-D5692654A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26853B0-2E00-073D-8382-5E17E083EE0E}"/>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C0908BCB-4017-8A2F-9CB7-8451FBDB8A1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F65770-0E4C-B061-77E1-EC64CEC8D9E1}"/>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170903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7592-3F13-0169-A027-F04D390DAB8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A1D8882-B659-D91C-8B6E-40FE25D99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7AC402F-D7A3-C7D2-9D3E-0B4AA3E6B330}"/>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00F8E5EC-171F-4064-CBA3-11509F1CDEF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BE0121-2F73-434C-CBA3-F49D7E43A16A}"/>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104398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998A-FFA9-8CE8-A43A-E6DA0D69D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6FFA72B-532A-E10F-8A53-17E79F5CB9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C189B-C307-CC4B-389D-59D4EF4E1800}"/>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72D4E05B-5AA5-12A0-691E-14D7B55CA37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051289-20C2-8819-C2E1-0E451F899541}"/>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3543857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421B-FEC9-8590-582A-3A6A271817B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5A53B9C-16B3-5899-FBA6-06C44CF1FB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E192664A-E0F1-27BC-F055-D20D5105EE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29FD4A6-ED89-3853-830F-AA3DA1EFA093}"/>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6" name="Footer Placeholder 5">
            <a:extLst>
              <a:ext uri="{FF2B5EF4-FFF2-40B4-BE49-F238E27FC236}">
                <a16:creationId xmlns:a16="http://schemas.microsoft.com/office/drawing/2014/main" id="{09609A18-3D3C-AE7E-8BBD-E6251248B3E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26E32C6-252A-103A-48F7-1F2A8C6B2534}"/>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130913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341B-779C-9A53-3319-F6537D80F3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03E199C-D0F0-AEB4-F695-917645E300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F5028-522B-3368-EF08-DAD557B87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B9340B30-39ED-D15A-CD05-3609D5942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406CB1-C50F-90F8-2FE5-FD0FDC8B9E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931B970-5490-E2C9-775D-E11F6A698BE9}"/>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8" name="Footer Placeholder 7">
            <a:extLst>
              <a:ext uri="{FF2B5EF4-FFF2-40B4-BE49-F238E27FC236}">
                <a16:creationId xmlns:a16="http://schemas.microsoft.com/office/drawing/2014/main" id="{90D4F5B7-DC9C-EEB3-A93B-CB0B246B6A0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819DC18-2F51-2093-BB28-B5977040BB7B}"/>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188877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A199-8F39-7DAC-5B70-C8D41930D0D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75E7AF2-CCE1-9B68-F6FE-70AAD5F8E11E}"/>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4" name="Footer Placeholder 3">
            <a:extLst>
              <a:ext uri="{FF2B5EF4-FFF2-40B4-BE49-F238E27FC236}">
                <a16:creationId xmlns:a16="http://schemas.microsoft.com/office/drawing/2014/main" id="{39B00404-1883-2749-9C22-8653416E2935}"/>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E0634A69-C998-CC1F-475C-876DD65AFB92}"/>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842217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6D9908-CDA1-0FA3-CC39-07303FFD18F2}"/>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3" name="Footer Placeholder 2">
            <a:extLst>
              <a:ext uri="{FF2B5EF4-FFF2-40B4-BE49-F238E27FC236}">
                <a16:creationId xmlns:a16="http://schemas.microsoft.com/office/drawing/2014/main" id="{FB395345-526D-D9E1-975B-E7D160119192}"/>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8A6B534-B743-508F-79D1-7EE6F4253CF4}"/>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351971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3721-09CF-6253-0FD8-E1312ABDA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ACD5BC4-9827-88D1-8680-D5894F453B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3544A37-AA93-7AAB-2924-AAD3FE868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F01D2-CE8C-0C9B-A178-15F5C4869CAD}"/>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6" name="Footer Placeholder 5">
            <a:extLst>
              <a:ext uri="{FF2B5EF4-FFF2-40B4-BE49-F238E27FC236}">
                <a16:creationId xmlns:a16="http://schemas.microsoft.com/office/drawing/2014/main" id="{AC4C5D37-15A2-EBDA-F5EB-A8E79A38C7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B0A9411-B5A1-2187-925E-DB7333945454}"/>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601466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8464-E2F3-B127-FA00-1C0544366E1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542682A-1395-8250-0148-7A39057C4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A5D3F0C-E940-C91B-6CD2-02593D0E8539}"/>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88B89C0A-9D4E-DAD7-65B1-38E3A15032A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1A95279-8E82-5492-F408-469BD1E88EE4}"/>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1195579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5120-60C1-D2A0-08FE-EF57FF6CD6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A10A99E9-A843-FC81-4F5B-E888767AE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4E967D52-9442-28BA-45C4-D42FF14EA2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68224-8003-0C7F-3631-9E1C878DDCF4}"/>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6" name="Footer Placeholder 5">
            <a:extLst>
              <a:ext uri="{FF2B5EF4-FFF2-40B4-BE49-F238E27FC236}">
                <a16:creationId xmlns:a16="http://schemas.microsoft.com/office/drawing/2014/main" id="{0C925717-7EC1-5EA4-CEAE-B33860FCFEC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BCA82D5-669B-A96D-6EA4-7CFB2E6FD75B}"/>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3649258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9F3A-5A1D-5B89-5901-FDB4DAAC620F}"/>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3AF83DB-8D18-3084-6DB6-3682B9FF8A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399B81-1455-35D9-63F5-5763CE548CCD}"/>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C2E3FA48-FE3A-2724-38E3-892754A62FD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2B13CD-D8A1-81E5-7176-640718AE7871}"/>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13045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A18659-877F-A516-0A84-84144B3E46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2297F5F-FB15-8ECE-4352-87910186A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960B977-7EF7-60F3-6E54-C156EE316AE1}"/>
              </a:ext>
            </a:extLst>
          </p:cNvPr>
          <p:cNvSpPr>
            <a:spLocks noGrp="1"/>
          </p:cNvSpPr>
          <p:nvPr>
            <p:ph type="dt" sz="half" idx="10"/>
          </p:nvPr>
        </p:nvSpPr>
        <p:spPr/>
        <p:txBody>
          <a:body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82CCEF80-497F-4ED4-81EB-3BD3638968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9FE6CD4-93C4-18C7-C1F1-3E78253C3197}"/>
              </a:ext>
            </a:extLst>
          </p:cNvPr>
          <p:cNvSpPr>
            <a:spLocks noGrp="1"/>
          </p:cNvSpPr>
          <p:nvPr>
            <p:ph type="sldNum" sz="quarter" idx="12"/>
          </p:nvPr>
        </p:nvSpPr>
        <p:spPr/>
        <p:txBody>
          <a:bodyPr/>
          <a:lstStyle/>
          <a:p>
            <a:fld id="{B1E5249E-0B90-48EC-9D99-0DA0F9207113}" type="slidenum">
              <a:rPr lang="en-ZA" smtClean="0"/>
              <a:t>‹#›</a:t>
            </a:fld>
            <a:endParaRPr lang="en-ZA"/>
          </a:p>
        </p:txBody>
      </p:sp>
    </p:spTree>
    <p:extLst>
      <p:ext uri="{BB962C8B-B14F-4D97-AF65-F5344CB8AC3E}">
        <p14:creationId xmlns:p14="http://schemas.microsoft.com/office/powerpoint/2010/main" val="31266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D5E6-CE76-D6EF-6568-6DBCDCE9C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BDBD2C5-3488-4EAD-50B1-8CB3E0FE2E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3060BD-4035-8E29-6A79-891EFD3DC9A8}"/>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FA9006B9-894E-C875-0D70-E914F4622F0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439484-9BB1-F40B-41E4-F354F782552C}"/>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4112786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84C9-D03C-87E3-1233-9E5DE62D3E1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63D3093-2805-C57E-A2C4-4888A250E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056B79E-BB72-8E01-F3C7-41AAA454A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3ED3EF-2922-C7E3-2EBE-255472E47A21}"/>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6" name="Footer Placeholder 5">
            <a:extLst>
              <a:ext uri="{FF2B5EF4-FFF2-40B4-BE49-F238E27FC236}">
                <a16:creationId xmlns:a16="http://schemas.microsoft.com/office/drawing/2014/main" id="{C09253BC-A841-C865-EE5A-6C42538D45F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AEF705E-8927-618C-C2E6-2A47BB96BAFE}"/>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148909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696B9-DC44-4AFB-841A-ED3616000EC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AA4A426-ECA8-8D30-AEA9-1F3578B77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31D70F-D951-CBF0-ACFF-99CD32540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2476C80-7836-D3D5-7C1A-1A3C81EE2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FBF0C3-26CC-42E1-106E-3E6DE8CC60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00479383-A308-2D50-8259-527147B00D4A}"/>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8" name="Footer Placeholder 7">
            <a:extLst>
              <a:ext uri="{FF2B5EF4-FFF2-40B4-BE49-F238E27FC236}">
                <a16:creationId xmlns:a16="http://schemas.microsoft.com/office/drawing/2014/main" id="{F317A4C8-A887-1B96-E77E-4C8197475CC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1FAE3F91-2D44-E441-257D-66CF06AE50CF}"/>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19579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63FE-719C-4F40-9127-5E27D6EA3D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8E86CD2-78F8-8E39-AA24-961E377E3D56}"/>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4" name="Footer Placeholder 3">
            <a:extLst>
              <a:ext uri="{FF2B5EF4-FFF2-40B4-BE49-F238E27FC236}">
                <a16:creationId xmlns:a16="http://schemas.microsoft.com/office/drawing/2014/main" id="{73230734-F9B2-4098-8928-D99DDD2DB71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F6F65AD-C97B-48DA-9AC3-8D3ED03890E4}"/>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40765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86551-B525-FDCA-B7BD-282D23346AE2}"/>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3" name="Footer Placeholder 2">
            <a:extLst>
              <a:ext uri="{FF2B5EF4-FFF2-40B4-BE49-F238E27FC236}">
                <a16:creationId xmlns:a16="http://schemas.microsoft.com/office/drawing/2014/main" id="{C91A8115-B99B-BBAB-48B7-9EA67EBF16C1}"/>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0B8DBB1-E266-3A43-C88B-8734AB885B26}"/>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130572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7071-A1D9-E6A8-9DE7-1EBA7E86B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E2034C81-F26B-3CEB-BAF8-FC1E0D26D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9B7DE05-F243-367B-912E-0E65D849D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27E9F-C171-4B56-E027-59C4D436ACFC}"/>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6" name="Footer Placeholder 5">
            <a:extLst>
              <a:ext uri="{FF2B5EF4-FFF2-40B4-BE49-F238E27FC236}">
                <a16:creationId xmlns:a16="http://schemas.microsoft.com/office/drawing/2014/main" id="{81D6C82D-441C-54C7-CA40-6EC1C7DD7AB7}"/>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A0BE9B7-34F5-2C17-A12B-D2704CD839E8}"/>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423794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5BB7-7532-587C-649C-DA785AD81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A81E5DD-C2AC-F61F-7C84-36433E721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B5C3189-131D-3BFD-795D-AF720ED33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5EE8C5-20F4-E7BB-96E0-6A9D2B80EA38}"/>
              </a:ext>
            </a:extLst>
          </p:cNvPr>
          <p:cNvSpPr>
            <a:spLocks noGrp="1"/>
          </p:cNvSpPr>
          <p:nvPr>
            <p:ph type="dt" sz="half" idx="10"/>
          </p:nvPr>
        </p:nvSpPr>
        <p:spPr/>
        <p:txBody>
          <a:bodyPr/>
          <a:lstStyle/>
          <a:p>
            <a:fld id="{BC2A21DB-7E81-4307-A6DC-292D70D5BD74}" type="datetimeFigureOut">
              <a:rPr lang="en-ZA" smtClean="0"/>
              <a:t>2024/04/10</a:t>
            </a:fld>
            <a:endParaRPr lang="en-ZA"/>
          </a:p>
        </p:txBody>
      </p:sp>
      <p:sp>
        <p:nvSpPr>
          <p:cNvPr id="6" name="Footer Placeholder 5">
            <a:extLst>
              <a:ext uri="{FF2B5EF4-FFF2-40B4-BE49-F238E27FC236}">
                <a16:creationId xmlns:a16="http://schemas.microsoft.com/office/drawing/2014/main" id="{875FF639-99E8-3627-C7C1-A09CD19DBE8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41F68A8-ACF2-9217-7953-E9997AEBAE6B}"/>
              </a:ext>
            </a:extLst>
          </p:cNvPr>
          <p:cNvSpPr>
            <a:spLocks noGrp="1"/>
          </p:cNvSpPr>
          <p:nvPr>
            <p:ph type="sldNum" sz="quarter" idx="12"/>
          </p:nvPr>
        </p:nvSpPr>
        <p:spPr/>
        <p:txBody>
          <a:bodyPr/>
          <a:lstStyle/>
          <a:p>
            <a:fld id="{AA691F4C-3FA1-4AF5-A4FB-669421AEDEC5}" type="slidenum">
              <a:rPr lang="en-ZA" smtClean="0"/>
              <a:t>‹#›</a:t>
            </a:fld>
            <a:endParaRPr lang="en-ZA"/>
          </a:p>
        </p:txBody>
      </p:sp>
    </p:spTree>
    <p:extLst>
      <p:ext uri="{BB962C8B-B14F-4D97-AF65-F5344CB8AC3E}">
        <p14:creationId xmlns:p14="http://schemas.microsoft.com/office/powerpoint/2010/main" val="2666573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1BBDC-ABE4-836F-9A6D-E18FAAD3EA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35EE724-06DF-F64F-E1E0-ED4AE6FEF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3F8B3E0-6653-97F5-D141-7D7045648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2A21DB-7E81-4307-A6DC-292D70D5BD74}" type="datetimeFigureOut">
              <a:rPr lang="en-ZA" smtClean="0"/>
              <a:t>2024/04/10</a:t>
            </a:fld>
            <a:endParaRPr lang="en-ZA"/>
          </a:p>
        </p:txBody>
      </p:sp>
      <p:sp>
        <p:nvSpPr>
          <p:cNvPr id="5" name="Footer Placeholder 4">
            <a:extLst>
              <a:ext uri="{FF2B5EF4-FFF2-40B4-BE49-F238E27FC236}">
                <a16:creationId xmlns:a16="http://schemas.microsoft.com/office/drawing/2014/main" id="{7AC1ED5A-943B-0020-5CF8-2A37FB92B8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AC2E0BB6-E9DA-58AE-82C6-0C28754A88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691F4C-3FA1-4AF5-A4FB-669421AEDEC5}" type="slidenum">
              <a:rPr lang="en-ZA" smtClean="0"/>
              <a:t>‹#›</a:t>
            </a:fld>
            <a:endParaRPr lang="en-ZA"/>
          </a:p>
        </p:txBody>
      </p:sp>
    </p:spTree>
    <p:extLst>
      <p:ext uri="{BB962C8B-B14F-4D97-AF65-F5344CB8AC3E}">
        <p14:creationId xmlns:p14="http://schemas.microsoft.com/office/powerpoint/2010/main" val="210407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C369F4-5402-F43C-1AED-CF2254702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248F6B0-9AB6-F619-F422-E85C53D16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5921A9D-18F4-658B-CDA5-B9CDCB93A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16963B-9E8A-44F0-B9E1-BA7E322E0EDD}" type="datetimeFigureOut">
              <a:rPr lang="en-ZA" smtClean="0"/>
              <a:t>2024/04/10</a:t>
            </a:fld>
            <a:endParaRPr lang="en-ZA"/>
          </a:p>
        </p:txBody>
      </p:sp>
      <p:sp>
        <p:nvSpPr>
          <p:cNvPr id="5" name="Footer Placeholder 4">
            <a:extLst>
              <a:ext uri="{FF2B5EF4-FFF2-40B4-BE49-F238E27FC236}">
                <a16:creationId xmlns:a16="http://schemas.microsoft.com/office/drawing/2014/main" id="{6E76F053-7E6C-A2DC-2002-C94D37739E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1FCCBC10-F20A-306A-44C6-306D2692F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5249E-0B90-48EC-9D99-0DA0F9207113}" type="slidenum">
              <a:rPr lang="en-ZA" smtClean="0"/>
              <a:t>‹#›</a:t>
            </a:fld>
            <a:endParaRPr lang="en-ZA"/>
          </a:p>
        </p:txBody>
      </p:sp>
    </p:spTree>
    <p:extLst>
      <p:ext uri="{BB962C8B-B14F-4D97-AF65-F5344CB8AC3E}">
        <p14:creationId xmlns:p14="http://schemas.microsoft.com/office/powerpoint/2010/main" val="3092769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676F-BAE9-048C-00A7-A13801CD885E}"/>
            </a:ext>
          </a:extLst>
        </p:cNvPr>
        <p:cNvGrpSpPr/>
        <p:nvPr/>
      </p:nvGrpSpPr>
      <p:grpSpPr>
        <a:xfrm>
          <a:off x="0" y="0"/>
          <a:ext cx="0" cy="0"/>
          <a:chOff x="0" y="0"/>
          <a:chExt cx="0" cy="0"/>
        </a:xfrm>
      </p:grpSpPr>
      <p:pic>
        <p:nvPicPr>
          <p:cNvPr id="4" name="Content Placeholder 4" descr="A group of orange slices&#10;&#10;Description automatically generated">
            <a:extLst>
              <a:ext uri="{FF2B5EF4-FFF2-40B4-BE49-F238E27FC236}">
                <a16:creationId xmlns:a16="http://schemas.microsoft.com/office/drawing/2014/main" id="{DC586292-677D-EE6E-3BDA-EAA0163FF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725248" y="0"/>
            <a:ext cx="17642495" cy="9335086"/>
          </a:xfrm>
          <a:prstGeom prst="rect">
            <a:avLst/>
          </a:prstGeom>
        </p:spPr>
      </p:pic>
      <p:sp>
        <p:nvSpPr>
          <p:cNvPr id="16" name="TextBox 15">
            <a:extLst>
              <a:ext uri="{FF2B5EF4-FFF2-40B4-BE49-F238E27FC236}">
                <a16:creationId xmlns:a16="http://schemas.microsoft.com/office/drawing/2014/main" id="{98BA93BD-9378-324E-AC1E-2917DDAF58B8}"/>
              </a:ext>
            </a:extLst>
          </p:cNvPr>
          <p:cNvSpPr txBox="1"/>
          <p:nvPr/>
        </p:nvSpPr>
        <p:spPr>
          <a:xfrm>
            <a:off x="-778790" y="1549400"/>
            <a:ext cx="13350541" cy="3759200"/>
          </a:xfrm>
          <a:custGeom>
            <a:avLst/>
            <a:gdLst/>
            <a:ahLst/>
            <a:cxnLst/>
            <a:rect l="l" t="t" r="r" b="b"/>
            <a:pathLst>
              <a:path w="13350541" h="3759200">
                <a:moveTo>
                  <a:pt x="5539783" y="2166223"/>
                </a:moveTo>
                <a:lnTo>
                  <a:pt x="5539783" y="2214592"/>
                </a:lnTo>
                <a:cubicBezTo>
                  <a:pt x="5539783" y="2252295"/>
                  <a:pt x="5533706" y="2282929"/>
                  <a:pt x="5521552" y="2306494"/>
                </a:cubicBezTo>
                <a:cubicBezTo>
                  <a:pt x="5509397" y="2330058"/>
                  <a:pt x="5488810" y="2350026"/>
                  <a:pt x="5459788" y="2366397"/>
                </a:cubicBezTo>
                <a:cubicBezTo>
                  <a:pt x="5430766" y="2382768"/>
                  <a:pt x="5399388" y="2390954"/>
                  <a:pt x="5365654" y="2390954"/>
                </a:cubicBezTo>
                <a:cubicBezTo>
                  <a:pt x="5333408" y="2390954"/>
                  <a:pt x="5308976" y="2383388"/>
                  <a:pt x="5292357" y="2368257"/>
                </a:cubicBezTo>
                <a:cubicBezTo>
                  <a:pt x="5275737" y="2353126"/>
                  <a:pt x="5267428" y="2333655"/>
                  <a:pt x="5267428" y="2309842"/>
                </a:cubicBezTo>
                <a:cubicBezTo>
                  <a:pt x="5267428" y="2289006"/>
                  <a:pt x="5275861" y="2270403"/>
                  <a:pt x="5292729" y="2254032"/>
                </a:cubicBezTo>
                <a:cubicBezTo>
                  <a:pt x="5309099" y="2238157"/>
                  <a:pt x="5348043" y="2222034"/>
                  <a:pt x="5409559" y="2205663"/>
                </a:cubicBezTo>
                <a:cubicBezTo>
                  <a:pt x="5454703" y="2194252"/>
                  <a:pt x="5498112" y="2181106"/>
                  <a:pt x="5539783" y="2166223"/>
                </a:cubicBezTo>
                <a:close/>
                <a:moveTo>
                  <a:pt x="7555362" y="1750993"/>
                </a:moveTo>
                <a:lnTo>
                  <a:pt x="7555362" y="2541270"/>
                </a:lnTo>
                <a:lnTo>
                  <a:pt x="7858227" y="2541270"/>
                </a:lnTo>
                <a:lnTo>
                  <a:pt x="7858227" y="1750993"/>
                </a:lnTo>
                <a:close/>
                <a:moveTo>
                  <a:pt x="3831087" y="1750993"/>
                </a:moveTo>
                <a:lnTo>
                  <a:pt x="3831087" y="2541270"/>
                </a:lnTo>
                <a:lnTo>
                  <a:pt x="4133953" y="2541270"/>
                </a:lnTo>
                <a:lnTo>
                  <a:pt x="4133953" y="1750993"/>
                </a:lnTo>
                <a:close/>
                <a:moveTo>
                  <a:pt x="8616804" y="1733133"/>
                </a:moveTo>
                <a:cubicBezTo>
                  <a:pt x="8554793" y="1733133"/>
                  <a:pt x="8502207" y="1744419"/>
                  <a:pt x="8459047" y="1766992"/>
                </a:cubicBezTo>
                <a:cubicBezTo>
                  <a:pt x="8415886" y="1789564"/>
                  <a:pt x="8373223" y="1827143"/>
                  <a:pt x="8331054" y="1879729"/>
                </a:cubicBezTo>
                <a:lnTo>
                  <a:pt x="8331054" y="1750993"/>
                </a:lnTo>
                <a:lnTo>
                  <a:pt x="8049025" y="1750993"/>
                </a:lnTo>
                <a:lnTo>
                  <a:pt x="8049025" y="2541270"/>
                </a:lnTo>
                <a:lnTo>
                  <a:pt x="8351890" y="2541270"/>
                </a:lnTo>
                <a:lnTo>
                  <a:pt x="8351890" y="2161758"/>
                </a:lnTo>
                <a:cubicBezTo>
                  <a:pt x="8351890" y="2089825"/>
                  <a:pt x="8363301" y="2039967"/>
                  <a:pt x="8386121" y="2012186"/>
                </a:cubicBezTo>
                <a:cubicBezTo>
                  <a:pt x="8408942" y="1984405"/>
                  <a:pt x="8438707" y="1970514"/>
                  <a:pt x="8475418" y="1970514"/>
                </a:cubicBezTo>
                <a:cubicBezTo>
                  <a:pt x="8508656" y="1970514"/>
                  <a:pt x="8534453" y="1980808"/>
                  <a:pt x="8552808" y="2001396"/>
                </a:cubicBezTo>
                <a:cubicBezTo>
                  <a:pt x="8571164" y="2021984"/>
                  <a:pt x="8580342" y="2057083"/>
                  <a:pt x="8580342" y="2106692"/>
                </a:cubicBezTo>
                <a:lnTo>
                  <a:pt x="8580342" y="2541270"/>
                </a:lnTo>
                <a:lnTo>
                  <a:pt x="8884695" y="2541270"/>
                </a:lnTo>
                <a:lnTo>
                  <a:pt x="8884695" y="2038975"/>
                </a:lnTo>
                <a:cubicBezTo>
                  <a:pt x="8884695" y="1934796"/>
                  <a:pt x="8861007" y="1857777"/>
                  <a:pt x="8813630" y="1807920"/>
                </a:cubicBezTo>
                <a:cubicBezTo>
                  <a:pt x="8766253" y="1758062"/>
                  <a:pt x="8700645" y="1733133"/>
                  <a:pt x="8616804" y="1733133"/>
                </a:cubicBezTo>
                <a:close/>
                <a:moveTo>
                  <a:pt x="6578701" y="1733133"/>
                </a:moveTo>
                <a:cubicBezTo>
                  <a:pt x="6520077" y="1733133"/>
                  <a:pt x="6470023" y="1743303"/>
                  <a:pt x="6428541" y="1763643"/>
                </a:cubicBezTo>
                <a:cubicBezTo>
                  <a:pt x="6387060" y="1783983"/>
                  <a:pt x="6345948" y="1818214"/>
                  <a:pt x="6305206" y="1866335"/>
                </a:cubicBezTo>
                <a:lnTo>
                  <a:pt x="6305206" y="1750993"/>
                </a:lnTo>
                <a:lnTo>
                  <a:pt x="6022433" y="1750993"/>
                </a:lnTo>
                <a:lnTo>
                  <a:pt x="6022433" y="2541270"/>
                </a:lnTo>
                <a:lnTo>
                  <a:pt x="6326042" y="2541270"/>
                </a:lnTo>
                <a:lnTo>
                  <a:pt x="6326042" y="2137946"/>
                </a:lnTo>
                <a:cubicBezTo>
                  <a:pt x="6326042" y="2077919"/>
                  <a:pt x="6337243" y="2034758"/>
                  <a:pt x="6359645" y="2008465"/>
                </a:cubicBezTo>
                <a:cubicBezTo>
                  <a:pt x="6382046" y="1982172"/>
                  <a:pt x="6410673" y="1969026"/>
                  <a:pt x="6445523" y="1969026"/>
                </a:cubicBezTo>
                <a:cubicBezTo>
                  <a:pt x="6466925" y="1969026"/>
                  <a:pt x="6485590" y="1975103"/>
                  <a:pt x="6501520" y="1987257"/>
                </a:cubicBezTo>
                <a:cubicBezTo>
                  <a:pt x="6517449" y="1999412"/>
                  <a:pt x="6528650" y="2015411"/>
                  <a:pt x="6535123" y="2035254"/>
                </a:cubicBezTo>
                <a:cubicBezTo>
                  <a:pt x="6539106" y="2047657"/>
                  <a:pt x="6541099" y="2071221"/>
                  <a:pt x="6541099" y="2105948"/>
                </a:cubicBezTo>
                <a:lnTo>
                  <a:pt x="6541099" y="2541270"/>
                </a:lnTo>
                <a:lnTo>
                  <a:pt x="6844708" y="2541270"/>
                </a:lnTo>
                <a:lnTo>
                  <a:pt x="6844708" y="2133481"/>
                </a:lnTo>
                <a:cubicBezTo>
                  <a:pt x="6844708" y="2076430"/>
                  <a:pt x="6855585" y="2035006"/>
                  <a:pt x="6877340" y="2009210"/>
                </a:cubicBezTo>
                <a:cubicBezTo>
                  <a:pt x="6899094" y="1983413"/>
                  <a:pt x="6927769" y="1970514"/>
                  <a:pt x="6963363" y="1970514"/>
                </a:cubicBezTo>
                <a:cubicBezTo>
                  <a:pt x="6993517" y="1970514"/>
                  <a:pt x="7018728" y="1984157"/>
                  <a:pt x="7038998" y="2011442"/>
                </a:cubicBezTo>
                <a:cubicBezTo>
                  <a:pt x="7052842" y="2028805"/>
                  <a:pt x="7059765" y="2055346"/>
                  <a:pt x="7059765" y="2091065"/>
                </a:cubicBezTo>
                <a:lnTo>
                  <a:pt x="7059765" y="2541270"/>
                </a:lnTo>
                <a:lnTo>
                  <a:pt x="7363374" y="2541270"/>
                </a:lnTo>
                <a:lnTo>
                  <a:pt x="7363374" y="2044928"/>
                </a:lnTo>
                <a:cubicBezTo>
                  <a:pt x="7363374" y="1937772"/>
                  <a:pt x="7339595" y="1859017"/>
                  <a:pt x="7292035" y="1808664"/>
                </a:cubicBezTo>
                <a:cubicBezTo>
                  <a:pt x="7244476" y="1758310"/>
                  <a:pt x="7178339" y="1733133"/>
                  <a:pt x="7093623" y="1733133"/>
                </a:cubicBezTo>
                <a:cubicBezTo>
                  <a:pt x="7036154" y="1733133"/>
                  <a:pt x="6987850" y="1742435"/>
                  <a:pt x="6948713" y="1761039"/>
                </a:cubicBezTo>
                <a:cubicBezTo>
                  <a:pt x="6909576" y="1779642"/>
                  <a:pt x="6866226" y="1814741"/>
                  <a:pt x="6818663" y="1866335"/>
                </a:cubicBezTo>
                <a:cubicBezTo>
                  <a:pt x="6795316" y="1822182"/>
                  <a:pt x="6765259" y="1788944"/>
                  <a:pt x="6728494" y="1766620"/>
                </a:cubicBezTo>
                <a:cubicBezTo>
                  <a:pt x="6691729" y="1744296"/>
                  <a:pt x="6641798" y="1733133"/>
                  <a:pt x="6578701" y="1733133"/>
                </a:cubicBezTo>
                <a:close/>
                <a:moveTo>
                  <a:pt x="5396164" y="1733133"/>
                </a:moveTo>
                <a:cubicBezTo>
                  <a:pt x="5339609" y="1733133"/>
                  <a:pt x="5287023" y="1737350"/>
                  <a:pt x="5238406" y="1745784"/>
                </a:cubicBezTo>
                <a:cubicBezTo>
                  <a:pt x="5189789" y="1754217"/>
                  <a:pt x="5151589" y="1766124"/>
                  <a:pt x="5123808" y="1781503"/>
                </a:cubicBezTo>
                <a:cubicBezTo>
                  <a:pt x="5085113" y="1802835"/>
                  <a:pt x="5055472" y="1828011"/>
                  <a:pt x="5034884" y="1857033"/>
                </a:cubicBezTo>
                <a:cubicBezTo>
                  <a:pt x="5014296" y="1886054"/>
                  <a:pt x="4998545" y="1925866"/>
                  <a:pt x="4987631" y="1976467"/>
                </a:cubicBezTo>
                <a:lnTo>
                  <a:pt x="5277102" y="2006977"/>
                </a:lnTo>
                <a:cubicBezTo>
                  <a:pt x="5289008" y="1972747"/>
                  <a:pt x="5304635" y="1949430"/>
                  <a:pt x="5323982" y="1937028"/>
                </a:cubicBezTo>
                <a:cubicBezTo>
                  <a:pt x="5348787" y="1921153"/>
                  <a:pt x="5385994" y="1913215"/>
                  <a:pt x="5435603" y="1913215"/>
                </a:cubicBezTo>
                <a:cubicBezTo>
                  <a:pt x="5474299" y="1913215"/>
                  <a:pt x="5501336" y="1920657"/>
                  <a:pt x="5516715" y="1935540"/>
                </a:cubicBezTo>
                <a:cubicBezTo>
                  <a:pt x="5532094" y="1950422"/>
                  <a:pt x="5539783" y="1976467"/>
                  <a:pt x="5539783" y="2013674"/>
                </a:cubicBezTo>
                <a:cubicBezTo>
                  <a:pt x="5502081" y="2028557"/>
                  <a:pt x="5466361" y="2040588"/>
                  <a:pt x="5432627" y="2049765"/>
                </a:cubicBezTo>
                <a:cubicBezTo>
                  <a:pt x="5398892" y="2058943"/>
                  <a:pt x="5325222" y="2074942"/>
                  <a:pt x="5211617" y="2097762"/>
                </a:cubicBezTo>
                <a:cubicBezTo>
                  <a:pt x="5116863" y="2116614"/>
                  <a:pt x="5051875" y="2145387"/>
                  <a:pt x="5016653" y="2184083"/>
                </a:cubicBezTo>
                <a:cubicBezTo>
                  <a:pt x="4981429" y="2222778"/>
                  <a:pt x="4963819" y="2272139"/>
                  <a:pt x="4963819" y="2332167"/>
                </a:cubicBezTo>
                <a:cubicBezTo>
                  <a:pt x="4963819" y="2396163"/>
                  <a:pt x="4988251" y="2449989"/>
                  <a:pt x="5037116" y="2493645"/>
                </a:cubicBezTo>
                <a:cubicBezTo>
                  <a:pt x="5085981" y="2537301"/>
                  <a:pt x="5157543" y="2559130"/>
                  <a:pt x="5251801" y="2559130"/>
                </a:cubicBezTo>
                <a:cubicBezTo>
                  <a:pt x="5322742" y="2559130"/>
                  <a:pt x="5385002" y="2548215"/>
                  <a:pt x="5438580" y="2526387"/>
                </a:cubicBezTo>
                <a:cubicBezTo>
                  <a:pt x="5477771" y="2510016"/>
                  <a:pt x="5517211" y="2482731"/>
                  <a:pt x="5556898" y="2444532"/>
                </a:cubicBezTo>
                <a:cubicBezTo>
                  <a:pt x="5560371" y="2467352"/>
                  <a:pt x="5563843" y="2484095"/>
                  <a:pt x="5567316" y="2494761"/>
                </a:cubicBezTo>
                <a:cubicBezTo>
                  <a:pt x="5570790" y="2505427"/>
                  <a:pt x="5578230" y="2520930"/>
                  <a:pt x="5589640" y="2541270"/>
                </a:cubicBezTo>
                <a:lnTo>
                  <a:pt x="5873902" y="2541270"/>
                </a:lnTo>
                <a:cubicBezTo>
                  <a:pt x="5858027" y="2508528"/>
                  <a:pt x="5847733" y="2481615"/>
                  <a:pt x="5843020" y="2460531"/>
                </a:cubicBezTo>
                <a:cubicBezTo>
                  <a:pt x="5838307" y="2439447"/>
                  <a:pt x="5835951" y="2410301"/>
                  <a:pt x="5835951" y="2373094"/>
                </a:cubicBezTo>
                <a:lnTo>
                  <a:pt x="5835951" y="2024092"/>
                </a:lnTo>
                <a:cubicBezTo>
                  <a:pt x="5835951" y="1986885"/>
                  <a:pt x="5828510" y="1947818"/>
                  <a:pt x="5813627" y="1906890"/>
                </a:cubicBezTo>
                <a:cubicBezTo>
                  <a:pt x="5798744" y="1865963"/>
                  <a:pt x="5778404" y="1834337"/>
                  <a:pt x="5752607" y="1812012"/>
                </a:cubicBezTo>
                <a:cubicBezTo>
                  <a:pt x="5715897" y="1779766"/>
                  <a:pt x="5670008" y="1758558"/>
                  <a:pt x="5614941" y="1748388"/>
                </a:cubicBezTo>
                <a:cubicBezTo>
                  <a:pt x="5559875" y="1738218"/>
                  <a:pt x="5486949" y="1733133"/>
                  <a:pt x="5396164" y="1733133"/>
                </a:cubicBezTo>
                <a:close/>
                <a:moveTo>
                  <a:pt x="7555362" y="1450360"/>
                </a:moveTo>
                <a:lnTo>
                  <a:pt x="7555362" y="1656487"/>
                </a:lnTo>
                <a:lnTo>
                  <a:pt x="7858227" y="1656487"/>
                </a:lnTo>
                <a:lnTo>
                  <a:pt x="7858227" y="1450360"/>
                </a:lnTo>
                <a:close/>
                <a:moveTo>
                  <a:pt x="4690123" y="1450360"/>
                </a:moveTo>
                <a:lnTo>
                  <a:pt x="4386514" y="1605885"/>
                </a:lnTo>
                <a:lnTo>
                  <a:pt x="4386514" y="1750993"/>
                </a:lnTo>
                <a:lnTo>
                  <a:pt x="4274893" y="1750993"/>
                </a:lnTo>
                <a:lnTo>
                  <a:pt x="4274893" y="1972747"/>
                </a:lnTo>
                <a:lnTo>
                  <a:pt x="4386514" y="1972747"/>
                </a:lnTo>
                <a:lnTo>
                  <a:pt x="4386514" y="2250706"/>
                </a:lnTo>
                <a:cubicBezTo>
                  <a:pt x="4386514" y="2338895"/>
                  <a:pt x="4395072" y="2402683"/>
                  <a:pt x="4412187" y="2442073"/>
                </a:cubicBezTo>
                <a:cubicBezTo>
                  <a:pt x="4429302" y="2481462"/>
                  <a:pt x="4455719" y="2510819"/>
                  <a:pt x="4491438" y="2530143"/>
                </a:cubicBezTo>
                <a:cubicBezTo>
                  <a:pt x="4527157" y="2549467"/>
                  <a:pt x="4582719" y="2559130"/>
                  <a:pt x="4658125" y="2559130"/>
                </a:cubicBezTo>
                <a:cubicBezTo>
                  <a:pt x="4723113" y="2559130"/>
                  <a:pt x="4793063" y="2550944"/>
                  <a:pt x="4867973" y="2534573"/>
                </a:cubicBezTo>
                <a:lnTo>
                  <a:pt x="4845649" y="2325504"/>
                </a:lnTo>
                <a:cubicBezTo>
                  <a:pt x="4805465" y="2338379"/>
                  <a:pt x="4774211" y="2344817"/>
                  <a:pt x="4751887" y="2344817"/>
                </a:cubicBezTo>
                <a:cubicBezTo>
                  <a:pt x="4727082" y="2344817"/>
                  <a:pt x="4709719" y="2336399"/>
                  <a:pt x="4699797" y="2319563"/>
                </a:cubicBezTo>
                <a:cubicBezTo>
                  <a:pt x="4693348" y="2308672"/>
                  <a:pt x="4690123" y="2286394"/>
                  <a:pt x="4690123" y="2252730"/>
                </a:cubicBezTo>
                <a:lnTo>
                  <a:pt x="4690123" y="1972747"/>
                </a:lnTo>
                <a:lnTo>
                  <a:pt x="4856811" y="1972747"/>
                </a:lnTo>
                <a:lnTo>
                  <a:pt x="4856811" y="1750993"/>
                </a:lnTo>
                <a:lnTo>
                  <a:pt x="4690123" y="1750993"/>
                </a:lnTo>
                <a:close/>
                <a:moveTo>
                  <a:pt x="3831087" y="1450360"/>
                </a:moveTo>
                <a:lnTo>
                  <a:pt x="3831087" y="1656487"/>
                </a:lnTo>
                <a:lnTo>
                  <a:pt x="4133953" y="1656487"/>
                </a:lnTo>
                <a:lnTo>
                  <a:pt x="4133953" y="1450360"/>
                </a:lnTo>
                <a:close/>
                <a:moveTo>
                  <a:pt x="2523186" y="1450360"/>
                </a:moveTo>
                <a:lnTo>
                  <a:pt x="2935184" y="2541270"/>
                </a:lnTo>
                <a:lnTo>
                  <a:pt x="3300557" y="2541270"/>
                </a:lnTo>
                <a:lnTo>
                  <a:pt x="3705625" y="1450360"/>
                </a:lnTo>
                <a:lnTo>
                  <a:pt x="3363495" y="1450360"/>
                </a:lnTo>
                <a:lnTo>
                  <a:pt x="3121103" y="2235428"/>
                </a:lnTo>
                <a:lnTo>
                  <a:pt x="2875571" y="1450360"/>
                </a:lnTo>
                <a:close/>
                <a:moveTo>
                  <a:pt x="10105085" y="1431756"/>
                </a:moveTo>
                <a:cubicBezTo>
                  <a:pt x="9929468" y="1431756"/>
                  <a:pt x="9793663" y="1480219"/>
                  <a:pt x="9697668" y="1577143"/>
                </a:cubicBezTo>
                <a:cubicBezTo>
                  <a:pt x="9601674" y="1674067"/>
                  <a:pt x="9553677" y="1812757"/>
                  <a:pt x="9553677" y="1993211"/>
                </a:cubicBezTo>
                <a:cubicBezTo>
                  <a:pt x="9553677" y="2128559"/>
                  <a:pt x="9580963" y="2239612"/>
                  <a:pt x="9635533" y="2326370"/>
                </a:cubicBezTo>
                <a:cubicBezTo>
                  <a:pt x="9690103" y="2413129"/>
                  <a:pt x="9754967" y="2473736"/>
                  <a:pt x="9830125" y="2508191"/>
                </a:cubicBezTo>
                <a:cubicBezTo>
                  <a:pt x="9905284" y="2542646"/>
                  <a:pt x="10002146" y="2559874"/>
                  <a:pt x="10120712" y="2559874"/>
                </a:cubicBezTo>
                <a:cubicBezTo>
                  <a:pt x="10218443" y="2559874"/>
                  <a:pt x="10298934" y="2545735"/>
                  <a:pt x="10362186" y="2517458"/>
                </a:cubicBezTo>
                <a:cubicBezTo>
                  <a:pt x="10425438" y="2489180"/>
                  <a:pt x="10478396" y="2447260"/>
                  <a:pt x="10521060" y="2391698"/>
                </a:cubicBezTo>
                <a:cubicBezTo>
                  <a:pt x="10563724" y="2336135"/>
                  <a:pt x="10594977" y="2266930"/>
                  <a:pt x="10614821" y="2184083"/>
                </a:cubicBezTo>
                <a:lnTo>
                  <a:pt x="10319398" y="2094786"/>
                </a:lnTo>
                <a:cubicBezTo>
                  <a:pt x="10304515" y="2163743"/>
                  <a:pt x="10280578" y="2216329"/>
                  <a:pt x="10247588" y="2252544"/>
                </a:cubicBezTo>
                <a:cubicBezTo>
                  <a:pt x="10214599" y="2288758"/>
                  <a:pt x="10165857" y="2306866"/>
                  <a:pt x="10101365" y="2306866"/>
                </a:cubicBezTo>
                <a:cubicBezTo>
                  <a:pt x="10034889" y="2306866"/>
                  <a:pt x="9983294" y="2284445"/>
                  <a:pt x="9946583" y="2239602"/>
                </a:cubicBezTo>
                <a:cubicBezTo>
                  <a:pt x="9909873" y="2194760"/>
                  <a:pt x="9891517" y="2111886"/>
                  <a:pt x="9891517" y="1990978"/>
                </a:cubicBezTo>
                <a:cubicBezTo>
                  <a:pt x="9891517" y="1893372"/>
                  <a:pt x="9906896" y="1821775"/>
                  <a:pt x="9937654" y="1776189"/>
                </a:cubicBezTo>
                <a:cubicBezTo>
                  <a:pt x="9978334" y="1714743"/>
                  <a:pt x="10036872" y="1684020"/>
                  <a:pt x="10113271" y="1684020"/>
                </a:cubicBezTo>
                <a:cubicBezTo>
                  <a:pt x="10147006" y="1684020"/>
                  <a:pt x="10177515" y="1690965"/>
                  <a:pt x="10204800" y="1704856"/>
                </a:cubicBezTo>
                <a:cubicBezTo>
                  <a:pt x="10232086" y="1718747"/>
                  <a:pt x="10255154" y="1738591"/>
                  <a:pt x="10274005" y="1764387"/>
                </a:cubicBezTo>
                <a:cubicBezTo>
                  <a:pt x="10285416" y="1779766"/>
                  <a:pt x="10296330" y="1804075"/>
                  <a:pt x="10306748" y="1837313"/>
                </a:cubicBezTo>
                <a:lnTo>
                  <a:pt x="10604403" y="1771085"/>
                </a:lnTo>
                <a:cubicBezTo>
                  <a:pt x="10566204" y="1655991"/>
                  <a:pt x="10507790" y="1570663"/>
                  <a:pt x="10429159" y="1515100"/>
                </a:cubicBezTo>
                <a:cubicBezTo>
                  <a:pt x="10350528" y="1459538"/>
                  <a:pt x="10242504" y="1431756"/>
                  <a:pt x="10105085" y="1431756"/>
                </a:cubicBezTo>
                <a:close/>
                <a:moveTo>
                  <a:pt x="0" y="0"/>
                </a:moveTo>
                <a:lnTo>
                  <a:pt x="13350541" y="0"/>
                </a:lnTo>
                <a:lnTo>
                  <a:pt x="13350541" y="3759200"/>
                </a:lnTo>
                <a:lnTo>
                  <a:pt x="0" y="3759200"/>
                </a:lnTo>
                <a:close/>
              </a:path>
            </a:pathLst>
          </a:custGeom>
          <a:solidFill>
            <a:schemeClr val="bg1"/>
          </a:solidFill>
          <a:ln>
            <a:noFill/>
          </a:ln>
        </p:spPr>
        <p:txBody>
          <a:bodyPr wrap="square" rtlCol="0">
            <a:noAutofit/>
          </a:bodyPr>
          <a:lstStyle/>
          <a:p>
            <a:endParaRPr lang="en-ZA"/>
          </a:p>
        </p:txBody>
      </p:sp>
      <p:pic>
        <p:nvPicPr>
          <p:cNvPr id="22" name="Picture 21" descr="A picture containing text, font, graphics, graphic design&#10;&#10;Description automatically generated">
            <a:extLst>
              <a:ext uri="{FF2B5EF4-FFF2-40B4-BE49-F238E27FC236}">
                <a16:creationId xmlns:a16="http://schemas.microsoft.com/office/drawing/2014/main" id="{DDB958F5-33F3-DCFB-83FA-90389B2D5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6564" y="5796093"/>
            <a:ext cx="2286740" cy="716446"/>
          </a:xfrm>
          <a:prstGeom prst="rect">
            <a:avLst/>
          </a:prstGeom>
        </p:spPr>
      </p:pic>
    </p:spTree>
    <p:extLst>
      <p:ext uri="{BB962C8B-B14F-4D97-AF65-F5344CB8AC3E}">
        <p14:creationId xmlns:p14="http://schemas.microsoft.com/office/powerpoint/2010/main" val="397121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E32F4-E64A-058F-91AD-B8F376B7A65C}"/>
            </a:ext>
          </a:extLst>
        </p:cNvPr>
        <p:cNvGrpSpPr/>
        <p:nvPr/>
      </p:nvGrpSpPr>
      <p:grpSpPr>
        <a:xfrm>
          <a:off x="0" y="0"/>
          <a:ext cx="0" cy="0"/>
          <a:chOff x="0" y="0"/>
          <a:chExt cx="0" cy="0"/>
        </a:xfrm>
      </p:grpSpPr>
      <p:pic>
        <p:nvPicPr>
          <p:cNvPr id="11" name="Content Placeholder 4" descr="A person pointing at something&#10;&#10;Description automatically generated">
            <a:extLst>
              <a:ext uri="{FF2B5EF4-FFF2-40B4-BE49-F238E27FC236}">
                <a16:creationId xmlns:a16="http://schemas.microsoft.com/office/drawing/2014/main" id="{6B21F1E6-5F01-08AA-6C11-C0ACC8A557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1796" y="-203199"/>
            <a:ext cx="13669352" cy="9117486"/>
          </a:xfrm>
        </p:spPr>
      </p:pic>
      <p:sp>
        <p:nvSpPr>
          <p:cNvPr id="10" name="Title 5">
            <a:extLst>
              <a:ext uri="{FF2B5EF4-FFF2-40B4-BE49-F238E27FC236}">
                <a16:creationId xmlns:a16="http://schemas.microsoft.com/office/drawing/2014/main" id="{DD7B3D11-454E-BAD6-5D3D-1C2DAF0E0C89}"/>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Vitamin C Directions of Use</a:t>
            </a:r>
            <a:endParaRPr lang="en-ZA">
              <a:solidFill>
                <a:srgbClr val="C00000"/>
              </a:solidFill>
              <a:latin typeface="Arial" panose="020B0604020202020204" pitchFamily="34" charset="0"/>
              <a:cs typeface="Arial" panose="020B0604020202020204" pitchFamily="34" charset="0"/>
            </a:endParaRPr>
          </a:p>
        </p:txBody>
      </p:sp>
      <p:pic>
        <p:nvPicPr>
          <p:cNvPr id="12" name="Picture 11" descr="A picture containing text, font, graphics, graphic design&#10;&#10;Description automatically generated">
            <a:extLst>
              <a:ext uri="{FF2B5EF4-FFF2-40B4-BE49-F238E27FC236}">
                <a16:creationId xmlns:a16="http://schemas.microsoft.com/office/drawing/2014/main" id="{0EF87031-0950-9C30-166D-7D760C887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564" y="5796093"/>
            <a:ext cx="2286740" cy="716446"/>
          </a:xfrm>
          <a:prstGeom prst="rect">
            <a:avLst/>
          </a:prstGeom>
        </p:spPr>
      </p:pic>
      <p:sp>
        <p:nvSpPr>
          <p:cNvPr id="3" name="TextBox 2">
            <a:extLst>
              <a:ext uri="{FF2B5EF4-FFF2-40B4-BE49-F238E27FC236}">
                <a16:creationId xmlns:a16="http://schemas.microsoft.com/office/drawing/2014/main" id="{5AFB8B86-7D47-5087-C307-1C105FDDC5CC}"/>
              </a:ext>
            </a:extLst>
          </p:cNvPr>
          <p:cNvSpPr txBox="1"/>
          <p:nvPr/>
        </p:nvSpPr>
        <p:spPr>
          <a:xfrm>
            <a:off x="838200" y="1676190"/>
            <a:ext cx="5288280" cy="3970318"/>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Immune Booster Combo:</a:t>
            </a:r>
          </a:p>
          <a:p>
            <a:r>
              <a:rPr lang="en-US" sz="2800" dirty="0">
                <a:solidFill>
                  <a:srgbClr val="C00000"/>
                </a:solidFill>
                <a:latin typeface="Arial" panose="020B0604020202020204" pitchFamily="34" charset="0"/>
                <a:cs typeface="Arial" panose="020B0604020202020204" pitchFamily="34" charset="0"/>
              </a:rPr>
              <a:t>Take 1 of each of the following tablets in the morning with breakfast:</a:t>
            </a:r>
          </a:p>
          <a:p>
            <a:r>
              <a:rPr lang="en-US" sz="2800" dirty="0">
                <a:solidFill>
                  <a:srgbClr val="C00000"/>
                </a:solidFill>
                <a:latin typeface="Arial" panose="020B0604020202020204" pitchFamily="34" charset="0"/>
                <a:cs typeface="Arial" panose="020B0604020202020204" pitchFamily="34" charset="0"/>
              </a:rPr>
              <a:t>- Vitamin C </a:t>
            </a:r>
          </a:p>
          <a:p>
            <a:r>
              <a:rPr lang="en-US" sz="2800" dirty="0">
                <a:solidFill>
                  <a:srgbClr val="C00000"/>
                </a:solidFill>
                <a:latin typeface="Arial" panose="020B0604020202020204" pitchFamily="34" charset="0"/>
                <a:cs typeface="Arial" panose="020B0604020202020204" pitchFamily="34" charset="0"/>
              </a:rPr>
              <a:t>- Vitamin D3 &amp; K2 </a:t>
            </a:r>
          </a:p>
          <a:p>
            <a:r>
              <a:rPr lang="en-US" sz="2800" dirty="0">
                <a:solidFill>
                  <a:srgbClr val="C00000"/>
                </a:solidFill>
                <a:latin typeface="Arial" panose="020B0604020202020204" pitchFamily="34" charset="0"/>
                <a:cs typeface="Arial" panose="020B0604020202020204" pitchFamily="34" charset="0"/>
              </a:rPr>
              <a:t>- Zinc</a:t>
            </a:r>
          </a:p>
          <a:p>
            <a:endParaRPr lang="en-US" sz="2800" dirty="0">
              <a:solidFill>
                <a:srgbClr val="C00000"/>
              </a:solidFill>
              <a:latin typeface="Arial" panose="020B0604020202020204" pitchFamily="34" charset="0"/>
              <a:cs typeface="Arial" panose="020B0604020202020204" pitchFamily="34" charset="0"/>
            </a:endParaRPr>
          </a:p>
          <a:p>
            <a:r>
              <a:rPr lang="en-US" sz="2800" dirty="0" err="1">
                <a:solidFill>
                  <a:srgbClr val="C00000"/>
                </a:solidFill>
                <a:latin typeface="Arial" panose="020B0604020202020204" pitchFamily="34" charset="0"/>
                <a:cs typeface="Arial" panose="020B0604020202020204" pitchFamily="34" charset="0"/>
              </a:rPr>
              <a:t>OptiBoost</a:t>
            </a:r>
            <a:endParaRPr lang="en-ZA"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34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24999-CA60-263E-1631-C9CDBBC77161}"/>
            </a:ext>
          </a:extLst>
        </p:cNvPr>
        <p:cNvGrpSpPr/>
        <p:nvPr/>
      </p:nvGrpSpPr>
      <p:grpSpPr>
        <a:xfrm>
          <a:off x="0" y="0"/>
          <a:ext cx="0" cy="0"/>
          <a:chOff x="0" y="0"/>
          <a:chExt cx="0" cy="0"/>
        </a:xfrm>
      </p:grpSpPr>
      <p:pic>
        <p:nvPicPr>
          <p:cNvPr id="7" name="Picture 6" descr="A person in a yellow dress&#10;&#10;Description automatically generated">
            <a:extLst>
              <a:ext uri="{FF2B5EF4-FFF2-40B4-BE49-F238E27FC236}">
                <a16:creationId xmlns:a16="http://schemas.microsoft.com/office/drawing/2014/main" id="{597A4DB3-C4B1-5E2A-E154-7B28A610F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2" y="-471459"/>
            <a:ext cx="12254944" cy="8170984"/>
          </a:xfrm>
          <a:prstGeom prst="rect">
            <a:avLst/>
          </a:prstGeom>
        </p:spPr>
      </p:pic>
      <p:pic>
        <p:nvPicPr>
          <p:cNvPr id="9" name="Picture 2" descr="F:\Logos\Annique\Annique Logo 2021 180c.png">
            <a:extLst>
              <a:ext uri="{FF2B5EF4-FFF2-40B4-BE49-F238E27FC236}">
                <a16:creationId xmlns:a16="http://schemas.microsoft.com/office/drawing/2014/main" id="{C1454AE5-E6C4-B567-5E83-3EA1ED34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5799954"/>
            <a:ext cx="2329190" cy="7298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BF15541E-A920-3660-96E2-91B37A78F0E8}"/>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Vitamin C Benefits</a:t>
            </a:r>
            <a:endParaRPr lang="en-ZA">
              <a:solidFill>
                <a:srgbClr val="C0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F90A615-EC34-60C1-5D80-7C7E6BD16CB9}"/>
              </a:ext>
            </a:extLst>
          </p:cNvPr>
          <p:cNvSpPr/>
          <p:nvPr/>
        </p:nvSpPr>
        <p:spPr>
          <a:xfrm>
            <a:off x="1021080" y="1484651"/>
            <a:ext cx="5318760" cy="717232"/>
          </a:xfrm>
          <a:prstGeom prst="round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CC3575B-5B99-5274-88E3-C99D8C6B95EF}"/>
              </a:ext>
            </a:extLst>
          </p:cNvPr>
          <p:cNvSpPr/>
          <p:nvPr/>
        </p:nvSpPr>
        <p:spPr>
          <a:xfrm>
            <a:off x="1021080" y="2351429"/>
            <a:ext cx="5318760" cy="717232"/>
          </a:xfrm>
          <a:prstGeom prst="roundRect">
            <a:avLst/>
          </a:prstGeom>
          <a:solidFill>
            <a:schemeClr val="accent4">
              <a:lumMod val="20000"/>
              <a:lumOff val="80000"/>
              <a:alpha val="5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8E7E69D3-E1FF-D5FF-8B0E-D1AC9F675252}"/>
              </a:ext>
            </a:extLst>
          </p:cNvPr>
          <p:cNvSpPr/>
          <p:nvPr/>
        </p:nvSpPr>
        <p:spPr>
          <a:xfrm>
            <a:off x="1036320" y="3226810"/>
            <a:ext cx="5318760" cy="717232"/>
          </a:xfrm>
          <a:prstGeom prst="roundRect">
            <a:avLst/>
          </a:prstGeom>
          <a:solidFill>
            <a:schemeClr val="accent4">
              <a:lumMod val="40000"/>
              <a:lumOff val="60000"/>
              <a:alpha val="5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099C3CB1-4A5F-DDB8-A877-D7A78B20D643}"/>
              </a:ext>
            </a:extLst>
          </p:cNvPr>
          <p:cNvSpPr/>
          <p:nvPr/>
        </p:nvSpPr>
        <p:spPr>
          <a:xfrm>
            <a:off x="1051560" y="4061085"/>
            <a:ext cx="5318760" cy="717232"/>
          </a:xfrm>
          <a:prstGeom prst="roundRect">
            <a:avLst/>
          </a:prstGeom>
          <a:solidFill>
            <a:schemeClr val="accent4">
              <a:lumMod val="40000"/>
              <a:lumOff val="60000"/>
              <a:alpha val="8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564A0A7-310D-E1B9-E8E1-BBB4A48F4C9B}"/>
              </a:ext>
            </a:extLst>
          </p:cNvPr>
          <p:cNvSpPr/>
          <p:nvPr/>
        </p:nvSpPr>
        <p:spPr>
          <a:xfrm>
            <a:off x="1036320" y="4886572"/>
            <a:ext cx="5318760" cy="717232"/>
          </a:xfrm>
          <a:prstGeom prst="roundRect">
            <a:avLst/>
          </a:prstGeom>
          <a:solidFill>
            <a:schemeClr val="accent4">
              <a:lumMod val="60000"/>
              <a:lumOff val="40000"/>
              <a:alpha val="6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AABDF30-011B-D4E7-AB66-9034B6DAD674}"/>
              </a:ext>
            </a:extLst>
          </p:cNvPr>
          <p:cNvSpPr txBox="1"/>
          <p:nvPr/>
        </p:nvSpPr>
        <p:spPr>
          <a:xfrm>
            <a:off x="1036320" y="2454299"/>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Supports the immune system</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4DDC45C-9C3A-DE97-857A-CD43756735D6}"/>
              </a:ext>
            </a:extLst>
          </p:cNvPr>
          <p:cNvSpPr txBox="1"/>
          <p:nvPr/>
        </p:nvSpPr>
        <p:spPr>
          <a:xfrm>
            <a:off x="1051560" y="1579901"/>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Antioxidant</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38F3145A-C520-4186-4D18-459D69214E2F}"/>
              </a:ext>
            </a:extLst>
          </p:cNvPr>
          <p:cNvSpPr txBox="1"/>
          <p:nvPr/>
        </p:nvSpPr>
        <p:spPr>
          <a:xfrm>
            <a:off x="1051560" y="3333490"/>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Supports collagen building</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76B2A8FC-7572-988F-E772-F57BB9B96ED9}"/>
              </a:ext>
            </a:extLst>
          </p:cNvPr>
          <p:cNvSpPr txBox="1"/>
          <p:nvPr/>
        </p:nvSpPr>
        <p:spPr>
          <a:xfrm>
            <a:off x="1051560" y="4991942"/>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Supports the wound healing</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54BF6AC1-5416-A54C-5B2A-B36F53370141}"/>
              </a:ext>
            </a:extLst>
          </p:cNvPr>
          <p:cNvSpPr txBox="1"/>
          <p:nvPr/>
        </p:nvSpPr>
        <p:spPr>
          <a:xfrm>
            <a:off x="1051560" y="4156335"/>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Helps reduce chronic disease</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03FAFFC7-184B-7707-7D9C-BEA96B697964}"/>
              </a:ext>
            </a:extLst>
          </p:cNvPr>
          <p:cNvCxnSpPr>
            <a:cxnSpLocks/>
          </p:cNvCxnSpPr>
          <p:nvPr/>
        </p:nvCxnSpPr>
        <p:spPr>
          <a:xfrm>
            <a:off x="6355080" y="3614033"/>
            <a:ext cx="146685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FAFF5C60-0AFF-E86C-D813-A58D9C8E3142}"/>
              </a:ext>
            </a:extLst>
          </p:cNvPr>
          <p:cNvCxnSpPr>
            <a:cxnSpLocks/>
          </p:cNvCxnSpPr>
          <p:nvPr/>
        </p:nvCxnSpPr>
        <p:spPr>
          <a:xfrm>
            <a:off x="6355080" y="4472444"/>
            <a:ext cx="146685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1935B584-6949-7445-7213-DFB4EB220FD4}"/>
              </a:ext>
            </a:extLst>
          </p:cNvPr>
          <p:cNvCxnSpPr>
            <a:cxnSpLocks/>
          </p:cNvCxnSpPr>
          <p:nvPr/>
        </p:nvCxnSpPr>
        <p:spPr>
          <a:xfrm>
            <a:off x="6358890" y="5246542"/>
            <a:ext cx="1466850" cy="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1" name="Straight Connector 30">
            <a:extLst>
              <a:ext uri="{FF2B5EF4-FFF2-40B4-BE49-F238E27FC236}">
                <a16:creationId xmlns:a16="http://schemas.microsoft.com/office/drawing/2014/main" id="{C37D4DAE-7D41-3F97-F467-5B1B2D411C8F}"/>
              </a:ext>
            </a:extLst>
          </p:cNvPr>
          <p:cNvCxnSpPr>
            <a:cxnSpLocks/>
          </p:cNvCxnSpPr>
          <p:nvPr/>
        </p:nvCxnSpPr>
        <p:spPr>
          <a:xfrm flipV="1">
            <a:off x="7803352" y="3563422"/>
            <a:ext cx="2023110" cy="908480"/>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F5A1AF01-38E2-63E3-9070-43FAF4761191}"/>
              </a:ext>
            </a:extLst>
          </p:cNvPr>
          <p:cNvCxnSpPr>
            <a:cxnSpLocks/>
          </p:cNvCxnSpPr>
          <p:nvPr/>
        </p:nvCxnSpPr>
        <p:spPr>
          <a:xfrm flipH="1">
            <a:off x="7806690" y="1995846"/>
            <a:ext cx="634878" cy="1618187"/>
          </a:xfrm>
          <a:prstGeom prst="line">
            <a:avLst/>
          </a:prstGeom>
          <a:ln>
            <a:solidFill>
              <a:srgbClr val="C00000"/>
            </a:solidFill>
          </a:ln>
        </p:spPr>
        <p:style>
          <a:lnRef idx="3">
            <a:schemeClr val="accent1"/>
          </a:lnRef>
          <a:fillRef idx="0">
            <a:schemeClr val="accent1"/>
          </a:fillRef>
          <a:effectRef idx="2">
            <a:schemeClr val="accent1"/>
          </a:effectRef>
          <a:fontRef idx="minor">
            <a:schemeClr val="tx1"/>
          </a:fontRef>
        </p:style>
      </p:cxnSp>
      <p:sp>
        <p:nvSpPr>
          <p:cNvPr id="36" name="Oval 35">
            <a:extLst>
              <a:ext uri="{FF2B5EF4-FFF2-40B4-BE49-F238E27FC236}">
                <a16:creationId xmlns:a16="http://schemas.microsoft.com/office/drawing/2014/main" id="{D4133D8A-8068-E686-014F-EF8774ADD593}"/>
              </a:ext>
            </a:extLst>
          </p:cNvPr>
          <p:cNvSpPr/>
          <p:nvPr/>
        </p:nvSpPr>
        <p:spPr>
          <a:xfrm>
            <a:off x="9832666" y="3475030"/>
            <a:ext cx="139995" cy="9058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6433996F-0CB0-0715-357E-078C39AEDBAF}"/>
              </a:ext>
            </a:extLst>
          </p:cNvPr>
          <p:cNvSpPr/>
          <p:nvPr/>
        </p:nvSpPr>
        <p:spPr>
          <a:xfrm>
            <a:off x="8402026" y="1905191"/>
            <a:ext cx="139995" cy="9058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752BD811-5412-C776-2E9C-A9522E7AC040}"/>
              </a:ext>
            </a:extLst>
          </p:cNvPr>
          <p:cNvSpPr/>
          <p:nvPr/>
        </p:nvSpPr>
        <p:spPr>
          <a:xfrm>
            <a:off x="7806690" y="5199140"/>
            <a:ext cx="139995" cy="9058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606AB76-20A9-619F-16F5-53F9D4E1607C}"/>
              </a:ext>
            </a:extLst>
          </p:cNvPr>
          <p:cNvSpPr/>
          <p:nvPr/>
        </p:nvSpPr>
        <p:spPr>
          <a:xfrm>
            <a:off x="1036320" y="5724300"/>
            <a:ext cx="5318760" cy="717232"/>
          </a:xfrm>
          <a:prstGeom prst="roundRect">
            <a:avLst/>
          </a:prstGeom>
          <a:solidFill>
            <a:schemeClr val="accent4">
              <a:lumMod val="60000"/>
              <a:lumOff val="40000"/>
              <a:alpha val="8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CD19F32-D38E-9FCE-29AE-E6B9F794EE03}"/>
              </a:ext>
            </a:extLst>
          </p:cNvPr>
          <p:cNvSpPr txBox="1"/>
          <p:nvPr/>
        </p:nvSpPr>
        <p:spPr>
          <a:xfrm>
            <a:off x="1051560" y="5798138"/>
            <a:ext cx="5288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Enhances iron absorption </a:t>
            </a:r>
            <a:endParaRPr kumimoji="0" lang="en-ZA" sz="2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391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castle with a flag on top&#10;&#10;Description automatically generated">
            <a:extLst>
              <a:ext uri="{FF2B5EF4-FFF2-40B4-BE49-F238E27FC236}">
                <a16:creationId xmlns:a16="http://schemas.microsoft.com/office/drawing/2014/main" id="{74C74D67-A4D2-8611-83D0-19ADD08B92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938" y="-655320"/>
            <a:ext cx="12369688" cy="8214360"/>
          </a:xfrm>
        </p:spPr>
      </p:pic>
      <p:pic>
        <p:nvPicPr>
          <p:cNvPr id="6" name="Picture 2" descr="F:\Logos\Annique\Annique Logo 2021 180c.png">
            <a:extLst>
              <a:ext uri="{FF2B5EF4-FFF2-40B4-BE49-F238E27FC236}">
                <a16:creationId xmlns:a16="http://schemas.microsoft.com/office/drawing/2014/main" id="{7878204E-3A95-2D0B-AB66-58571226D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9300" y="5952354"/>
            <a:ext cx="2329190" cy="7298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8C48561-79B8-6B19-3301-5446C6EA7355}"/>
              </a:ext>
            </a:extLst>
          </p:cNvPr>
          <p:cNvSpPr/>
          <p:nvPr/>
        </p:nvSpPr>
        <p:spPr>
          <a:xfrm>
            <a:off x="1021080" y="1900596"/>
            <a:ext cx="5318760" cy="717232"/>
          </a:xfrm>
          <a:prstGeom prst="roundRect">
            <a:avLst/>
          </a:prstGeom>
          <a:solidFill>
            <a:schemeClr val="bg1">
              <a:alpha val="7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D844C748-23EE-1A08-550B-23E90F594003}"/>
              </a:ext>
            </a:extLst>
          </p:cNvPr>
          <p:cNvSpPr txBox="1"/>
          <p:nvPr/>
        </p:nvSpPr>
        <p:spPr>
          <a:xfrm>
            <a:off x="1051560" y="1995846"/>
            <a:ext cx="5288280" cy="523220"/>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Defense Army: Immune support</a:t>
            </a:r>
            <a:endParaRPr lang="en-ZA" sz="2800">
              <a:solidFill>
                <a:srgbClr val="C0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1FBD391-BE34-38F9-62BF-0EFE9979D2A1}"/>
              </a:ext>
            </a:extLst>
          </p:cNvPr>
          <p:cNvSpPr/>
          <p:nvPr/>
        </p:nvSpPr>
        <p:spPr>
          <a:xfrm>
            <a:off x="6649730" y="4204945"/>
            <a:ext cx="5318760" cy="1130003"/>
          </a:xfrm>
          <a:prstGeom prst="roundRect">
            <a:avLst/>
          </a:prstGeom>
          <a:solidFill>
            <a:schemeClr val="bg1">
              <a:alpha val="7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4C0B8E15-E68E-B271-C0EF-30A9E60524A3}"/>
              </a:ext>
            </a:extLst>
          </p:cNvPr>
          <p:cNvSpPr txBox="1"/>
          <p:nvPr/>
        </p:nvSpPr>
        <p:spPr>
          <a:xfrm>
            <a:off x="6680210" y="4300196"/>
            <a:ext cx="5288280" cy="954107"/>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Shield against free radical attack</a:t>
            </a:r>
            <a:endParaRPr lang="en-ZA" sz="2800">
              <a:solidFill>
                <a:srgbClr val="C00000"/>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2850024-1463-08A6-E6D4-B0C801C6B0D7}"/>
              </a:ext>
            </a:extLst>
          </p:cNvPr>
          <p:cNvSpPr/>
          <p:nvPr/>
        </p:nvSpPr>
        <p:spPr>
          <a:xfrm>
            <a:off x="1051560" y="5525040"/>
            <a:ext cx="5318760" cy="717232"/>
          </a:xfrm>
          <a:prstGeom prst="roundRect">
            <a:avLst/>
          </a:prstGeom>
          <a:solidFill>
            <a:schemeClr val="bg1">
              <a:alpha val="7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A5AD9194-0641-62DD-66E3-7AEAE8D14552}"/>
              </a:ext>
            </a:extLst>
          </p:cNvPr>
          <p:cNvSpPr txBox="1"/>
          <p:nvPr/>
        </p:nvSpPr>
        <p:spPr>
          <a:xfrm>
            <a:off x="1082040" y="5620290"/>
            <a:ext cx="5288280" cy="523220"/>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Builds strong walls (collagen)</a:t>
            </a:r>
            <a:endParaRPr lang="en-ZA" sz="2800">
              <a:solidFill>
                <a:srgbClr val="C0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36192FBF-095C-EB1B-392A-8CD4A10D97CA}"/>
              </a:ext>
            </a:extLst>
          </p:cNvPr>
          <p:cNvSpPr/>
          <p:nvPr/>
        </p:nvSpPr>
        <p:spPr>
          <a:xfrm>
            <a:off x="6604010" y="2737687"/>
            <a:ext cx="5318760" cy="717232"/>
          </a:xfrm>
          <a:prstGeom prst="roundRect">
            <a:avLst/>
          </a:prstGeom>
          <a:solidFill>
            <a:schemeClr val="bg1">
              <a:alpha val="7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A9966CDC-15DF-382C-270C-2C04A1484BCF}"/>
              </a:ext>
            </a:extLst>
          </p:cNvPr>
          <p:cNvSpPr txBox="1"/>
          <p:nvPr/>
        </p:nvSpPr>
        <p:spPr>
          <a:xfrm>
            <a:off x="6634490" y="2832937"/>
            <a:ext cx="5288280" cy="523220"/>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Chief engineer repairs breaches</a:t>
            </a:r>
            <a:endParaRPr lang="en-ZA" sz="2800">
              <a:solidFill>
                <a:srgbClr val="C0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7E8FC19B-70EB-5727-9B60-2494A2E7855E}"/>
              </a:ext>
            </a:extLst>
          </p:cNvPr>
          <p:cNvSpPr/>
          <p:nvPr/>
        </p:nvSpPr>
        <p:spPr>
          <a:xfrm>
            <a:off x="1021080" y="3542382"/>
            <a:ext cx="5318760" cy="1130002"/>
          </a:xfrm>
          <a:prstGeom prst="roundRect">
            <a:avLst/>
          </a:prstGeom>
          <a:solidFill>
            <a:schemeClr val="bg1">
              <a:alpha val="70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C4B5755D-8225-0101-B99C-57C5A795CE9B}"/>
              </a:ext>
            </a:extLst>
          </p:cNvPr>
          <p:cNvSpPr txBox="1"/>
          <p:nvPr/>
        </p:nvSpPr>
        <p:spPr>
          <a:xfrm>
            <a:off x="1051560" y="3637632"/>
            <a:ext cx="5288280" cy="954107"/>
          </a:xfrm>
          <a:prstGeom prst="rect">
            <a:avLst/>
          </a:prstGeom>
          <a:noFill/>
        </p:spPr>
        <p:txBody>
          <a:bodyPr wrap="square" rtlCol="0">
            <a:spAutoFit/>
          </a:bodyPr>
          <a:lstStyle/>
          <a:p>
            <a:r>
              <a:rPr lang="en-US" sz="2800">
                <a:solidFill>
                  <a:srgbClr val="C00000"/>
                </a:solidFill>
                <a:latin typeface="Arial" panose="020B0604020202020204" pitchFamily="34" charset="0"/>
                <a:cs typeface="Arial" panose="020B0604020202020204" pitchFamily="34" charset="0"/>
              </a:rPr>
              <a:t>Fortified defense against disease</a:t>
            </a:r>
            <a:endParaRPr lang="en-ZA" sz="2800">
              <a:solidFill>
                <a:srgbClr val="C00000"/>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F89A292C-19DE-7CCA-27F9-29F0DD719672}"/>
              </a:ext>
            </a:extLst>
          </p:cNvPr>
          <p:cNvSpPr/>
          <p:nvPr/>
        </p:nvSpPr>
        <p:spPr>
          <a:xfrm>
            <a:off x="-1041404" y="-323850"/>
            <a:ext cx="10831790" cy="2682394"/>
          </a:xfrm>
          <a:prstGeom prst="ellipse">
            <a:avLst/>
          </a:prstGeom>
          <a:solidFill>
            <a:schemeClr val="bg1">
              <a:alpha val="70000"/>
            </a:scheme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itle 5">
            <a:extLst>
              <a:ext uri="{FF2B5EF4-FFF2-40B4-BE49-F238E27FC236}">
                <a16:creationId xmlns:a16="http://schemas.microsoft.com/office/drawing/2014/main" id="{A09C1E6C-1731-1780-0AD2-79D746F52992}"/>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C00000"/>
                </a:solidFill>
                <a:latin typeface="Arial" panose="020B0604020202020204" pitchFamily="34" charset="0"/>
                <a:cs typeface="Arial" panose="020B0604020202020204" pitchFamily="34" charset="0"/>
              </a:rPr>
              <a:t>Vitamin C = Workers in a Fortress</a:t>
            </a:r>
            <a:endParaRPr lang="en-ZA">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34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D10C4-732C-F56E-1EFE-EE55836B6CFC}"/>
            </a:ext>
          </a:extLst>
        </p:cNvPr>
        <p:cNvGrpSpPr/>
        <p:nvPr/>
      </p:nvGrpSpPr>
      <p:grpSpPr>
        <a:xfrm>
          <a:off x="0" y="0"/>
          <a:ext cx="0" cy="0"/>
          <a:chOff x="0" y="0"/>
          <a:chExt cx="0" cy="0"/>
        </a:xfrm>
      </p:grpSpPr>
      <p:pic>
        <p:nvPicPr>
          <p:cNvPr id="8" name="Picture 7" descr="A yellow and orange background with a letter and bubbles&#10;&#10;Description automatically generated">
            <a:extLst>
              <a:ext uri="{FF2B5EF4-FFF2-40B4-BE49-F238E27FC236}">
                <a16:creationId xmlns:a16="http://schemas.microsoft.com/office/drawing/2014/main" id="{C8D2FC6C-1664-877E-2A59-1EA4048B2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266863"/>
            <a:ext cx="13472160" cy="7391725"/>
          </a:xfrm>
          <a:prstGeom prst="rect">
            <a:avLst/>
          </a:prstGeom>
        </p:spPr>
      </p:pic>
      <p:sp>
        <p:nvSpPr>
          <p:cNvPr id="10" name="Title 5">
            <a:extLst>
              <a:ext uri="{FF2B5EF4-FFF2-40B4-BE49-F238E27FC236}">
                <a16:creationId xmlns:a16="http://schemas.microsoft.com/office/drawing/2014/main" id="{6CB1B78D-DECD-FF2D-221E-FE04130BAD4E}"/>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Vitamin C: Why Supplement Every Day?</a:t>
            </a:r>
            <a:endParaRPr lang="en-ZA">
              <a:solidFill>
                <a:srgbClr val="C00000"/>
              </a:solidFill>
              <a:latin typeface="Arial" panose="020B0604020202020204" pitchFamily="34" charset="0"/>
              <a:cs typeface="Arial" panose="020B0604020202020204" pitchFamily="34" charset="0"/>
            </a:endParaRPr>
          </a:p>
        </p:txBody>
      </p:sp>
      <p:graphicFrame>
        <p:nvGraphicFramePr>
          <p:cNvPr id="4" name="Content Placeholder 2">
            <a:extLst>
              <a:ext uri="{FF2B5EF4-FFF2-40B4-BE49-F238E27FC236}">
                <a16:creationId xmlns:a16="http://schemas.microsoft.com/office/drawing/2014/main" id="{66B66107-E725-2CE7-4129-B91CA8CD8119}"/>
              </a:ext>
            </a:extLst>
          </p:cNvPr>
          <p:cNvGraphicFramePr/>
          <p:nvPr/>
        </p:nvGraphicFramePr>
        <p:xfrm>
          <a:off x="4416082" y="1722997"/>
          <a:ext cx="7377222" cy="374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ext, font, graphics, graphic design&#10;&#10;Description automatically generated">
            <a:extLst>
              <a:ext uri="{FF2B5EF4-FFF2-40B4-BE49-F238E27FC236}">
                <a16:creationId xmlns:a16="http://schemas.microsoft.com/office/drawing/2014/main" id="{F235589D-78E0-CA0C-2F77-B374A5C712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6564" y="5796093"/>
            <a:ext cx="2286740" cy="716446"/>
          </a:xfrm>
          <a:prstGeom prst="rect">
            <a:avLst/>
          </a:prstGeom>
        </p:spPr>
      </p:pic>
    </p:spTree>
    <p:extLst>
      <p:ext uri="{BB962C8B-B14F-4D97-AF65-F5344CB8AC3E}">
        <p14:creationId xmlns:p14="http://schemas.microsoft.com/office/powerpoint/2010/main" val="3801505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C7B79-6CE7-1DE1-2891-0EBC22FD4E12}"/>
            </a:ext>
          </a:extLst>
        </p:cNvPr>
        <p:cNvGrpSpPr/>
        <p:nvPr/>
      </p:nvGrpSpPr>
      <p:grpSpPr>
        <a:xfrm>
          <a:off x="0" y="0"/>
          <a:ext cx="0" cy="0"/>
          <a:chOff x="0" y="0"/>
          <a:chExt cx="0" cy="0"/>
        </a:xfrm>
      </p:grpSpPr>
      <p:pic>
        <p:nvPicPr>
          <p:cNvPr id="5" name="Picture 4" descr="A person pointing at something&#10;&#10;Description automatically generated">
            <a:extLst>
              <a:ext uri="{FF2B5EF4-FFF2-40B4-BE49-F238E27FC236}">
                <a16:creationId xmlns:a16="http://schemas.microsoft.com/office/drawing/2014/main" id="{B80DA370-FEF5-BE3B-41C0-680C24C7E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59080"/>
            <a:ext cx="12252960" cy="8168640"/>
          </a:xfrm>
          <a:prstGeom prst="rect">
            <a:avLst/>
          </a:prstGeom>
        </p:spPr>
      </p:pic>
      <p:sp>
        <p:nvSpPr>
          <p:cNvPr id="10" name="Title 5">
            <a:extLst>
              <a:ext uri="{FF2B5EF4-FFF2-40B4-BE49-F238E27FC236}">
                <a16:creationId xmlns:a16="http://schemas.microsoft.com/office/drawing/2014/main" id="{1011A645-0F94-3062-4AE9-174D486DDCD1}"/>
              </a:ext>
            </a:extLst>
          </p:cNvPr>
          <p:cNvSpPr>
            <a:spLocks noGrp="1"/>
          </p:cNvSpPr>
          <p:nvPr>
            <p:ph type="title"/>
          </p:nvPr>
        </p:nvSpPr>
        <p:spPr>
          <a:xfrm>
            <a:off x="223604" y="75496"/>
            <a:ext cx="8245839" cy="1325563"/>
          </a:xfrm>
        </p:spPr>
        <p:txBody>
          <a:bodyPr/>
          <a:lstStyle/>
          <a:p>
            <a:r>
              <a:rPr lang="en-US">
                <a:solidFill>
                  <a:srgbClr val="C00000"/>
                </a:solidFill>
                <a:latin typeface="Arial" panose="020B0604020202020204" pitchFamily="34" charset="0"/>
                <a:cs typeface="Arial" panose="020B0604020202020204" pitchFamily="34" charset="0"/>
              </a:rPr>
              <a:t>People at Risk of Vitamin C Inadequacy </a:t>
            </a:r>
            <a:endParaRPr lang="en-ZA">
              <a:solidFill>
                <a:srgbClr val="C00000"/>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E517284-1AE7-7BB7-7A3E-7CB057DBD102}"/>
              </a:ext>
            </a:extLst>
          </p:cNvPr>
          <p:cNvGrpSpPr/>
          <p:nvPr/>
        </p:nvGrpSpPr>
        <p:grpSpPr>
          <a:xfrm>
            <a:off x="1013460" y="1629728"/>
            <a:ext cx="6263640" cy="613450"/>
            <a:chOff x="0" y="0"/>
            <a:chExt cx="6263640" cy="613450"/>
          </a:xfrm>
        </p:grpSpPr>
        <p:sp>
          <p:nvSpPr>
            <p:cNvPr id="38" name="Rectangle: Rounded Corners 37">
              <a:extLst>
                <a:ext uri="{FF2B5EF4-FFF2-40B4-BE49-F238E27FC236}">
                  <a16:creationId xmlns:a16="http://schemas.microsoft.com/office/drawing/2014/main" id="{30A096DC-50D0-C105-C86C-103645D2F750}"/>
                </a:ext>
              </a:extLst>
            </p:cNvPr>
            <p:cNvSpPr/>
            <p:nvPr/>
          </p:nvSpPr>
          <p:spPr>
            <a:xfrm>
              <a:off x="0" y="0"/>
              <a:ext cx="6263640" cy="613450"/>
            </a:xfrm>
            <a:prstGeom prst="roundRect">
              <a:avLst/>
            </a:prstGeom>
            <a:solidFill>
              <a:schemeClr val="accent2">
                <a:alpha val="9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39" name="Rectangle: Rounded Corners 4">
              <a:extLst>
                <a:ext uri="{FF2B5EF4-FFF2-40B4-BE49-F238E27FC236}">
                  <a16:creationId xmlns:a16="http://schemas.microsoft.com/office/drawing/2014/main" id="{6CBF662D-BBCD-D081-B48E-A7127F7EB7B1}"/>
                </a:ext>
              </a:extLst>
            </p:cNvPr>
            <p:cNvSpPr txBox="1"/>
            <p:nvPr/>
          </p:nvSpPr>
          <p:spPr>
            <a:xfrm>
              <a:off x="29946" y="29946"/>
              <a:ext cx="6203748" cy="5535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a:latin typeface="Arial" panose="020B0604020202020204" pitchFamily="34" charset="0"/>
                  <a:cs typeface="Arial" panose="020B0604020202020204" pitchFamily="34" charset="0"/>
                </a:rPr>
                <a:t>S</a:t>
              </a:r>
              <a:r>
                <a:rPr lang="en-ZA" sz="2000" err="1">
                  <a:latin typeface="Arial" panose="020B0604020202020204" pitchFamily="34" charset="0"/>
                  <a:cs typeface="Arial" panose="020B0604020202020204" pitchFamily="34" charset="0"/>
                </a:rPr>
                <a:t>mokers</a:t>
              </a:r>
              <a:r>
                <a:rPr lang="en-ZA" sz="2000">
                  <a:latin typeface="Arial" panose="020B0604020202020204" pitchFamily="34" charset="0"/>
                  <a:cs typeface="Arial" panose="020B0604020202020204" pitchFamily="34" charset="0"/>
                </a:rPr>
                <a:t> </a:t>
              </a:r>
              <a:endParaRPr lang="en-US" sz="2000" kern="12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713596A7-7EDF-41BD-5071-A90B0F3E1801}"/>
              </a:ext>
            </a:extLst>
          </p:cNvPr>
          <p:cNvGrpSpPr/>
          <p:nvPr/>
        </p:nvGrpSpPr>
        <p:grpSpPr>
          <a:xfrm>
            <a:off x="1013460" y="2287265"/>
            <a:ext cx="6263640" cy="613450"/>
            <a:chOff x="0" y="627057"/>
            <a:chExt cx="6263640" cy="613450"/>
          </a:xfrm>
          <a:solidFill>
            <a:schemeClr val="bg1"/>
          </a:solidFill>
        </p:grpSpPr>
        <p:sp>
          <p:nvSpPr>
            <p:cNvPr id="36" name="Rectangle: Rounded Corners 35">
              <a:extLst>
                <a:ext uri="{FF2B5EF4-FFF2-40B4-BE49-F238E27FC236}">
                  <a16:creationId xmlns:a16="http://schemas.microsoft.com/office/drawing/2014/main" id="{939443C5-C5D6-6F26-1D93-2407B4C7AC8D}"/>
                </a:ext>
              </a:extLst>
            </p:cNvPr>
            <p:cNvSpPr/>
            <p:nvPr/>
          </p:nvSpPr>
          <p:spPr>
            <a:xfrm>
              <a:off x="0" y="627057"/>
              <a:ext cx="6263640" cy="613450"/>
            </a:xfrm>
            <a:prstGeom prst="round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37" name="Rectangle: Rounded Corners 6">
              <a:extLst>
                <a:ext uri="{FF2B5EF4-FFF2-40B4-BE49-F238E27FC236}">
                  <a16:creationId xmlns:a16="http://schemas.microsoft.com/office/drawing/2014/main" id="{2E3539E8-4583-FB4B-C3CA-428D389D1F0E}"/>
                </a:ext>
              </a:extLst>
            </p:cNvPr>
            <p:cNvSpPr txBox="1"/>
            <p:nvPr/>
          </p:nvSpPr>
          <p:spPr>
            <a:xfrm>
              <a:off x="29946" y="657003"/>
              <a:ext cx="6203748" cy="5535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ZA" sz="2000">
                  <a:solidFill>
                    <a:schemeClr val="tx1"/>
                  </a:solidFill>
                  <a:latin typeface="Arial" panose="020B0604020202020204" pitchFamily="34" charset="0"/>
                  <a:cs typeface="Arial" panose="020B0604020202020204" pitchFamily="34" charset="0"/>
                </a:rPr>
                <a:t>People with limited food variety</a:t>
              </a:r>
              <a:r>
                <a:rPr lang="en-ZA" sz="2000" kern="1200">
                  <a:solidFill>
                    <a:schemeClr val="tx1"/>
                  </a:solidFill>
                  <a:latin typeface="Arial" panose="020B0604020202020204" pitchFamily="34" charset="0"/>
                  <a:cs typeface="Arial" panose="020B0604020202020204" pitchFamily="34" charset="0"/>
                </a:rPr>
                <a:t> </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46050D5B-D3E6-AD58-E58A-3A6F5F981785}"/>
              </a:ext>
            </a:extLst>
          </p:cNvPr>
          <p:cNvGrpSpPr/>
          <p:nvPr/>
        </p:nvGrpSpPr>
        <p:grpSpPr>
          <a:xfrm>
            <a:off x="1013460" y="2958050"/>
            <a:ext cx="6263640" cy="613450"/>
            <a:chOff x="0" y="1252122"/>
            <a:chExt cx="6263640" cy="613450"/>
          </a:xfrm>
        </p:grpSpPr>
        <p:sp>
          <p:nvSpPr>
            <p:cNvPr id="34" name="Rectangle: Rounded Corners 33">
              <a:extLst>
                <a:ext uri="{FF2B5EF4-FFF2-40B4-BE49-F238E27FC236}">
                  <a16:creationId xmlns:a16="http://schemas.microsoft.com/office/drawing/2014/main" id="{F13218AF-E487-1E6A-A112-14FB7EA72AC5}"/>
                </a:ext>
              </a:extLst>
            </p:cNvPr>
            <p:cNvSpPr/>
            <p:nvPr/>
          </p:nvSpPr>
          <p:spPr>
            <a:xfrm>
              <a:off x="0" y="1252122"/>
              <a:ext cx="6263640" cy="613450"/>
            </a:xfrm>
            <a:prstGeom prst="roundRect">
              <a:avLst/>
            </a:prstGeom>
            <a:solidFill>
              <a:srgbClr val="FF9966">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35" name="Rectangle: Rounded Corners 8">
              <a:extLst>
                <a:ext uri="{FF2B5EF4-FFF2-40B4-BE49-F238E27FC236}">
                  <a16:creationId xmlns:a16="http://schemas.microsoft.com/office/drawing/2014/main" id="{715A5C99-2BC5-C16A-24A6-A5013D9EAA95}"/>
                </a:ext>
              </a:extLst>
            </p:cNvPr>
            <p:cNvSpPr txBox="1"/>
            <p:nvPr/>
          </p:nvSpPr>
          <p:spPr>
            <a:xfrm>
              <a:off x="29946" y="1282068"/>
              <a:ext cx="6203748" cy="5535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a:solidFill>
                    <a:schemeClr val="tx1"/>
                  </a:solidFill>
                  <a:latin typeface="Arial" panose="020B0604020202020204" pitchFamily="34" charset="0"/>
                  <a:cs typeface="Arial" panose="020B0604020202020204" pitchFamily="34" charset="0"/>
                </a:rPr>
                <a:t>P</a:t>
              </a:r>
              <a:r>
                <a:rPr lang="en-ZA" sz="2000" err="1">
                  <a:solidFill>
                    <a:schemeClr val="tx1"/>
                  </a:solidFill>
                  <a:latin typeface="Arial" panose="020B0604020202020204" pitchFamily="34" charset="0"/>
                  <a:cs typeface="Arial" panose="020B0604020202020204" pitchFamily="34" charset="0"/>
                </a:rPr>
                <a:t>eople</a:t>
              </a:r>
              <a:r>
                <a:rPr lang="en-ZA" sz="2000">
                  <a:solidFill>
                    <a:schemeClr val="tx1"/>
                  </a:solidFill>
                  <a:latin typeface="Arial" panose="020B0604020202020204" pitchFamily="34" charset="0"/>
                  <a:cs typeface="Arial" panose="020B0604020202020204" pitchFamily="34" charset="0"/>
                </a:rPr>
                <a:t> with less optimal digestive systems</a:t>
              </a:r>
              <a:endParaRPr lang="en-US" sz="2000" kern="1200">
                <a:solidFill>
                  <a:schemeClr val="tx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4E22ED26-25F6-9500-F0D6-F86DA17FDB91}"/>
              </a:ext>
            </a:extLst>
          </p:cNvPr>
          <p:cNvGrpSpPr/>
          <p:nvPr/>
        </p:nvGrpSpPr>
        <p:grpSpPr>
          <a:xfrm>
            <a:off x="1013460" y="3628836"/>
            <a:ext cx="6263640" cy="613450"/>
            <a:chOff x="0" y="1877188"/>
            <a:chExt cx="6263640" cy="613450"/>
          </a:xfrm>
          <a:solidFill>
            <a:srgbClr val="FFFF00">
              <a:alpha val="60000"/>
            </a:srgbClr>
          </a:solidFill>
        </p:grpSpPr>
        <p:sp>
          <p:nvSpPr>
            <p:cNvPr id="32" name="Rectangle: Rounded Corners 31">
              <a:extLst>
                <a:ext uri="{FF2B5EF4-FFF2-40B4-BE49-F238E27FC236}">
                  <a16:creationId xmlns:a16="http://schemas.microsoft.com/office/drawing/2014/main" id="{318BCB0A-07AB-2054-6F9A-78E00AD67CE5}"/>
                </a:ext>
              </a:extLst>
            </p:cNvPr>
            <p:cNvSpPr/>
            <p:nvPr/>
          </p:nvSpPr>
          <p:spPr>
            <a:xfrm>
              <a:off x="0" y="1877188"/>
              <a:ext cx="6263640" cy="613450"/>
            </a:xfrm>
            <a:prstGeom prst="round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solidFill>
                  <a:schemeClr val="tx1"/>
                </a:solidFill>
              </a:endParaRPr>
            </a:p>
          </p:txBody>
        </p:sp>
        <p:sp>
          <p:nvSpPr>
            <p:cNvPr id="33" name="Rectangle: Rounded Corners 10">
              <a:extLst>
                <a:ext uri="{FF2B5EF4-FFF2-40B4-BE49-F238E27FC236}">
                  <a16:creationId xmlns:a16="http://schemas.microsoft.com/office/drawing/2014/main" id="{2D6C3185-0B2F-21DB-6C9D-243F259CD441}"/>
                </a:ext>
              </a:extLst>
            </p:cNvPr>
            <p:cNvSpPr txBox="1"/>
            <p:nvPr/>
          </p:nvSpPr>
          <p:spPr>
            <a:xfrm>
              <a:off x="29946" y="1907134"/>
              <a:ext cx="6203748" cy="553558"/>
            </a:xfrm>
            <a:prstGeom prst="rect">
              <a:avLst/>
            </a:prstGeom>
            <a:solidFill>
              <a:srgbClr val="FFFF00">
                <a:alpha val="60000"/>
              </a:srgb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Elderly</a:t>
              </a:r>
            </a:p>
          </p:txBody>
        </p:sp>
      </p:grpSp>
      <p:grpSp>
        <p:nvGrpSpPr>
          <p:cNvPr id="26" name="Group 25">
            <a:extLst>
              <a:ext uri="{FF2B5EF4-FFF2-40B4-BE49-F238E27FC236}">
                <a16:creationId xmlns:a16="http://schemas.microsoft.com/office/drawing/2014/main" id="{6F2B9D90-9C9B-D80A-A7C9-33477B80D027}"/>
              </a:ext>
            </a:extLst>
          </p:cNvPr>
          <p:cNvGrpSpPr/>
          <p:nvPr/>
        </p:nvGrpSpPr>
        <p:grpSpPr>
          <a:xfrm>
            <a:off x="1013460" y="4269142"/>
            <a:ext cx="6263640" cy="613450"/>
            <a:chOff x="0" y="2502254"/>
            <a:chExt cx="6263640" cy="613450"/>
          </a:xfrm>
        </p:grpSpPr>
        <p:sp>
          <p:nvSpPr>
            <p:cNvPr id="30" name="Rectangle: Rounded Corners 29">
              <a:extLst>
                <a:ext uri="{FF2B5EF4-FFF2-40B4-BE49-F238E27FC236}">
                  <a16:creationId xmlns:a16="http://schemas.microsoft.com/office/drawing/2014/main" id="{86C82BD4-02F4-734F-BC6E-CE61DA93B43E}"/>
                </a:ext>
              </a:extLst>
            </p:cNvPr>
            <p:cNvSpPr/>
            <p:nvPr/>
          </p:nvSpPr>
          <p:spPr>
            <a:xfrm>
              <a:off x="0" y="2502254"/>
              <a:ext cx="6263640" cy="613450"/>
            </a:xfrm>
            <a:prstGeom prst="roundRect">
              <a:avLst/>
            </a:prstGeom>
            <a:solidFill>
              <a:schemeClr val="accent2">
                <a:alpha val="9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31" name="Rectangle: Rounded Corners 12">
              <a:extLst>
                <a:ext uri="{FF2B5EF4-FFF2-40B4-BE49-F238E27FC236}">
                  <a16:creationId xmlns:a16="http://schemas.microsoft.com/office/drawing/2014/main" id="{E7C4313B-8F10-871B-DD2E-D74D23A3BAB5}"/>
                </a:ext>
              </a:extLst>
            </p:cNvPr>
            <p:cNvSpPr txBox="1"/>
            <p:nvPr/>
          </p:nvSpPr>
          <p:spPr>
            <a:xfrm>
              <a:off x="29946" y="2516960"/>
              <a:ext cx="6203748" cy="5535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People who drink alcohol regularly</a:t>
              </a:r>
            </a:p>
          </p:txBody>
        </p:sp>
      </p:grpSp>
      <p:grpSp>
        <p:nvGrpSpPr>
          <p:cNvPr id="27" name="Group 26">
            <a:extLst>
              <a:ext uri="{FF2B5EF4-FFF2-40B4-BE49-F238E27FC236}">
                <a16:creationId xmlns:a16="http://schemas.microsoft.com/office/drawing/2014/main" id="{C68E8FB3-E13A-7DC3-B8CF-3EDA3E1DCE5F}"/>
              </a:ext>
            </a:extLst>
          </p:cNvPr>
          <p:cNvGrpSpPr/>
          <p:nvPr/>
        </p:nvGrpSpPr>
        <p:grpSpPr>
          <a:xfrm>
            <a:off x="1013460" y="4926679"/>
            <a:ext cx="6263640" cy="613450"/>
            <a:chOff x="0" y="3129311"/>
            <a:chExt cx="6263640" cy="613450"/>
          </a:xfrm>
        </p:grpSpPr>
        <p:sp>
          <p:nvSpPr>
            <p:cNvPr id="28" name="Rectangle: Rounded Corners 27">
              <a:extLst>
                <a:ext uri="{FF2B5EF4-FFF2-40B4-BE49-F238E27FC236}">
                  <a16:creationId xmlns:a16="http://schemas.microsoft.com/office/drawing/2014/main" id="{C145455A-DA2C-7C3C-CB92-60DF408F538F}"/>
                </a:ext>
              </a:extLst>
            </p:cNvPr>
            <p:cNvSpPr/>
            <p:nvPr/>
          </p:nvSpPr>
          <p:spPr>
            <a:xfrm>
              <a:off x="0" y="3129311"/>
              <a:ext cx="6263640" cy="613450"/>
            </a:xfrm>
            <a:prstGeom prst="roundRect">
              <a:avLst/>
            </a:prstGeom>
            <a:solidFill>
              <a:schemeClr val="accent6">
                <a:alpha val="9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29" name="Rectangle: Rounded Corners 14">
              <a:extLst>
                <a:ext uri="{FF2B5EF4-FFF2-40B4-BE49-F238E27FC236}">
                  <a16:creationId xmlns:a16="http://schemas.microsoft.com/office/drawing/2014/main" id="{22C74C21-5DF2-9D20-19A3-0FFE830F8FF7}"/>
                </a:ext>
              </a:extLst>
            </p:cNvPr>
            <p:cNvSpPr txBox="1"/>
            <p:nvPr/>
          </p:nvSpPr>
          <p:spPr>
            <a:xfrm>
              <a:off x="29946" y="3159257"/>
              <a:ext cx="6203748" cy="5535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Those with certain chronic diseases like diabetes</a:t>
              </a:r>
            </a:p>
          </p:txBody>
        </p:sp>
      </p:grpSp>
      <p:grpSp>
        <p:nvGrpSpPr>
          <p:cNvPr id="41" name="Group 40">
            <a:extLst>
              <a:ext uri="{FF2B5EF4-FFF2-40B4-BE49-F238E27FC236}">
                <a16:creationId xmlns:a16="http://schemas.microsoft.com/office/drawing/2014/main" id="{D1F8490E-DBA0-0BC1-50DA-96DA4D0E8404}"/>
              </a:ext>
            </a:extLst>
          </p:cNvPr>
          <p:cNvGrpSpPr/>
          <p:nvPr/>
        </p:nvGrpSpPr>
        <p:grpSpPr>
          <a:xfrm>
            <a:off x="1027640" y="5581929"/>
            <a:ext cx="6263640" cy="613450"/>
            <a:chOff x="0" y="0"/>
            <a:chExt cx="6263640" cy="613450"/>
          </a:xfrm>
        </p:grpSpPr>
        <p:sp>
          <p:nvSpPr>
            <p:cNvPr id="42" name="Rectangle: Rounded Corners 41">
              <a:extLst>
                <a:ext uri="{FF2B5EF4-FFF2-40B4-BE49-F238E27FC236}">
                  <a16:creationId xmlns:a16="http://schemas.microsoft.com/office/drawing/2014/main" id="{7C65DF23-5C28-5A16-1F6E-848D315AD549}"/>
                </a:ext>
              </a:extLst>
            </p:cNvPr>
            <p:cNvSpPr/>
            <p:nvPr/>
          </p:nvSpPr>
          <p:spPr>
            <a:xfrm>
              <a:off x="0" y="0"/>
              <a:ext cx="6263640" cy="613450"/>
            </a:xfrm>
            <a:prstGeom prst="roundRect">
              <a:avLst/>
            </a:prstGeom>
            <a:solidFill>
              <a:schemeClr val="accent2">
                <a:alpha val="9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43" name="Rectangle: Rounded Corners 4">
              <a:extLst>
                <a:ext uri="{FF2B5EF4-FFF2-40B4-BE49-F238E27FC236}">
                  <a16:creationId xmlns:a16="http://schemas.microsoft.com/office/drawing/2014/main" id="{DC1FD41A-9581-7922-1A8D-51D493911629}"/>
                </a:ext>
              </a:extLst>
            </p:cNvPr>
            <p:cNvSpPr txBox="1"/>
            <p:nvPr/>
          </p:nvSpPr>
          <p:spPr>
            <a:xfrm>
              <a:off x="29946" y="29946"/>
              <a:ext cx="6203748" cy="553558"/>
            </a:xfrm>
            <a:prstGeom prst="rect">
              <a:avLst/>
            </a:prstGeom>
            <a:solidFill>
              <a:srgbClr val="FF6600">
                <a:alpha val="60000"/>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a:latin typeface="Arial" panose="020B0604020202020204" pitchFamily="34" charset="0"/>
                  <a:cs typeface="Arial" panose="020B0604020202020204" pitchFamily="34" charset="0"/>
                </a:rPr>
                <a:t>Those under severe stress</a:t>
              </a:r>
              <a:r>
                <a:rPr lang="en-ZA" sz="2000">
                  <a:latin typeface="Arial" panose="020B0604020202020204" pitchFamily="34" charset="0"/>
                  <a:cs typeface="Arial" panose="020B0604020202020204" pitchFamily="34" charset="0"/>
                </a:rPr>
                <a:t> </a:t>
              </a:r>
              <a:endParaRPr lang="en-US" sz="2000" kern="1200">
                <a:latin typeface="Arial" panose="020B0604020202020204" pitchFamily="34" charset="0"/>
                <a:cs typeface="Arial" panose="020B0604020202020204" pitchFamily="34" charset="0"/>
              </a:endParaRPr>
            </a:p>
          </p:txBody>
        </p:sp>
      </p:grpSp>
      <p:pic>
        <p:nvPicPr>
          <p:cNvPr id="8" name="Picture 2" descr="F:\Logos\Annique\Annique Logo 2021 180c.png">
            <a:extLst>
              <a:ext uri="{FF2B5EF4-FFF2-40B4-BE49-F238E27FC236}">
                <a16:creationId xmlns:a16="http://schemas.microsoft.com/office/drawing/2014/main" id="{8DDE2161-7DFB-63FD-97EF-56E26294C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5799954"/>
            <a:ext cx="2329190" cy="72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370D6-99D4-60D8-35A3-D4B3DB5F81B9}"/>
            </a:ext>
          </a:extLst>
        </p:cNvPr>
        <p:cNvGrpSpPr/>
        <p:nvPr/>
      </p:nvGrpSpPr>
      <p:grpSpPr>
        <a:xfrm>
          <a:off x="0" y="0"/>
          <a:ext cx="0" cy="0"/>
          <a:chOff x="0" y="0"/>
          <a:chExt cx="0" cy="0"/>
        </a:xfrm>
      </p:grpSpPr>
      <p:pic>
        <p:nvPicPr>
          <p:cNvPr id="3" name="Picture 2" descr="A group of sliced fruit&#10;&#10;Description automatically generated">
            <a:extLst>
              <a:ext uri="{FF2B5EF4-FFF2-40B4-BE49-F238E27FC236}">
                <a16:creationId xmlns:a16="http://schemas.microsoft.com/office/drawing/2014/main" id="{139C6D14-C913-A9D3-7BEF-B9CC86CA3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52526" y="-3465152"/>
            <a:ext cx="9555721" cy="12460773"/>
          </a:xfrm>
          <a:prstGeom prst="rect">
            <a:avLst/>
          </a:prstGeom>
        </p:spPr>
      </p:pic>
      <p:sp>
        <p:nvSpPr>
          <p:cNvPr id="26" name="Oval 25">
            <a:extLst>
              <a:ext uri="{FF2B5EF4-FFF2-40B4-BE49-F238E27FC236}">
                <a16:creationId xmlns:a16="http://schemas.microsoft.com/office/drawing/2014/main" id="{D5B1810F-D795-8ED7-BA11-BE8847FE5B0C}"/>
              </a:ext>
            </a:extLst>
          </p:cNvPr>
          <p:cNvSpPr/>
          <p:nvPr/>
        </p:nvSpPr>
        <p:spPr>
          <a:xfrm>
            <a:off x="-1041404" y="-323850"/>
            <a:ext cx="8356603" cy="2682394"/>
          </a:xfrm>
          <a:prstGeom prst="ellipse">
            <a:avLst/>
          </a:prstGeom>
          <a:solidFill>
            <a:schemeClr val="bg1">
              <a:alpha val="80000"/>
            </a:scheme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0F485F6-5082-816A-DE50-906369E9C61F}"/>
              </a:ext>
            </a:extLst>
          </p:cNvPr>
          <p:cNvSpPr/>
          <p:nvPr/>
        </p:nvSpPr>
        <p:spPr>
          <a:xfrm>
            <a:off x="1298503" y="2297057"/>
            <a:ext cx="4523504" cy="611470"/>
          </a:xfrm>
          <a:prstGeom prst="roundRect">
            <a:avLst/>
          </a:prstGeom>
          <a:solidFill>
            <a:schemeClr val="accent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Buffered Vitamin C </a:t>
            </a:r>
            <a:endParaRPr kumimoji="0" lang="en-Z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E01E1DA0-5D46-CBB2-0045-219C99E6C4E4}"/>
              </a:ext>
            </a:extLst>
          </p:cNvPr>
          <p:cNvSpPr/>
          <p:nvPr/>
        </p:nvSpPr>
        <p:spPr>
          <a:xfrm>
            <a:off x="6289635" y="2297057"/>
            <a:ext cx="4514905" cy="611470"/>
          </a:xfrm>
          <a:prstGeom prst="roundRect">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Non-Buffered Vitamin C</a:t>
            </a:r>
            <a:endParaRPr kumimoji="0" lang="en-Z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0097AA5A-7BDA-441B-4EAA-06BEF8D8F20B}"/>
              </a:ext>
            </a:extLst>
          </p:cNvPr>
          <p:cNvSpPr/>
          <p:nvPr/>
        </p:nvSpPr>
        <p:spPr>
          <a:xfrm>
            <a:off x="1282781" y="4152981"/>
            <a:ext cx="4574001" cy="141544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Gentle on the stomach -  less likely to cause digestive issues</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5A1FC38E-194A-58CF-8F18-7854CF2FCB71}"/>
              </a:ext>
            </a:extLst>
          </p:cNvPr>
          <p:cNvSpPr/>
          <p:nvPr/>
        </p:nvSpPr>
        <p:spPr>
          <a:xfrm>
            <a:off x="6302337" y="4139344"/>
            <a:ext cx="4481272" cy="1415441"/>
          </a:xfrm>
          <a:prstGeom prst="roundRect">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cause stomach discomfort due to high acidity</a:t>
            </a:r>
          </a:p>
        </p:txBody>
      </p:sp>
      <p:sp>
        <p:nvSpPr>
          <p:cNvPr id="15" name="Rectangle: Rounded Corners 14">
            <a:extLst>
              <a:ext uri="{FF2B5EF4-FFF2-40B4-BE49-F238E27FC236}">
                <a16:creationId xmlns:a16="http://schemas.microsoft.com/office/drawing/2014/main" id="{792E33DC-7553-E22F-D831-CD52CC064FD6}"/>
              </a:ext>
            </a:extLst>
          </p:cNvPr>
          <p:cNvSpPr/>
          <p:nvPr/>
        </p:nvSpPr>
        <p:spPr>
          <a:xfrm>
            <a:off x="1282781" y="3185621"/>
            <a:ext cx="4554948" cy="666489"/>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Calcium Ascorbate </a:t>
            </a:r>
            <a:endParaRPr kumimoji="0" lang="en-Z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32859B2-1F5F-16F2-6165-C518876B705F}"/>
              </a:ext>
            </a:extLst>
          </p:cNvPr>
          <p:cNvSpPr/>
          <p:nvPr/>
        </p:nvSpPr>
        <p:spPr>
          <a:xfrm>
            <a:off x="6281470" y="3187840"/>
            <a:ext cx="4523070" cy="611470"/>
          </a:xfrm>
          <a:prstGeom prst="roundRect">
            <a:avLst/>
          </a:prstGeom>
          <a:solidFill>
            <a:srgbClr val="FFFF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Ascorbic Acid </a:t>
            </a:r>
            <a:endParaRPr kumimoji="0" lang="en-ZA"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itle 5">
            <a:extLst>
              <a:ext uri="{FF2B5EF4-FFF2-40B4-BE49-F238E27FC236}">
                <a16:creationId xmlns:a16="http://schemas.microsoft.com/office/drawing/2014/main" id="{1C75A053-245F-0938-8BC3-19EFA7F82AF8}"/>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Buffered Vitamin C</a:t>
            </a:r>
            <a:endParaRPr lang="en-ZA">
              <a:solidFill>
                <a:srgbClr val="C00000"/>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035F93BC-01E8-198F-2D8E-3B2BFD174F6B}"/>
              </a:ext>
            </a:extLst>
          </p:cNvPr>
          <p:cNvSpPr/>
          <p:nvPr/>
        </p:nvSpPr>
        <p:spPr>
          <a:xfrm>
            <a:off x="8013698" y="4860701"/>
            <a:ext cx="8356603" cy="2682394"/>
          </a:xfrm>
          <a:prstGeom prst="ellipse">
            <a:avLst/>
          </a:prstGeom>
          <a:solidFill>
            <a:schemeClr val="bg1">
              <a:alpha val="90000"/>
            </a:scheme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 descr="F:\Logos\Annique\Annique Logo 2021 180c.png">
            <a:extLst>
              <a:ext uri="{FF2B5EF4-FFF2-40B4-BE49-F238E27FC236}">
                <a16:creationId xmlns:a16="http://schemas.microsoft.com/office/drawing/2014/main" id="{ADDA9EE4-DFE5-7D3E-6F28-8A2B02885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900" y="5799954"/>
            <a:ext cx="2329190" cy="72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80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474CA-76D2-D56F-55BF-A00062ECA97F}"/>
            </a:ext>
          </a:extLst>
        </p:cNvPr>
        <p:cNvGrpSpPr/>
        <p:nvPr/>
      </p:nvGrpSpPr>
      <p:grpSpPr>
        <a:xfrm>
          <a:off x="0" y="0"/>
          <a:ext cx="0" cy="0"/>
          <a:chOff x="0" y="0"/>
          <a:chExt cx="0" cy="0"/>
        </a:xfrm>
      </p:grpSpPr>
      <p:pic>
        <p:nvPicPr>
          <p:cNvPr id="5" name="Content Placeholder 4" descr="A group of orange slices&#10;&#10;Description automatically generated">
            <a:extLst>
              <a:ext uri="{FF2B5EF4-FFF2-40B4-BE49-F238E27FC236}">
                <a16:creationId xmlns:a16="http://schemas.microsoft.com/office/drawing/2014/main" id="{C2D1EE35-7EAC-CADD-204B-5B3D9409C0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585" y="-99646"/>
            <a:ext cx="13337664" cy="7057292"/>
          </a:xfrm>
        </p:spPr>
      </p:pic>
      <p:sp>
        <p:nvSpPr>
          <p:cNvPr id="10" name="Title 5">
            <a:extLst>
              <a:ext uri="{FF2B5EF4-FFF2-40B4-BE49-F238E27FC236}">
                <a16:creationId xmlns:a16="http://schemas.microsoft.com/office/drawing/2014/main" id="{F73FB26A-9488-34A7-6D66-1B4701927883}"/>
              </a:ext>
            </a:extLst>
          </p:cNvPr>
          <p:cNvSpPr>
            <a:spLocks noGrp="1"/>
          </p:cNvSpPr>
          <p:nvPr>
            <p:ph type="title"/>
          </p:nvPr>
        </p:nvSpPr>
        <p:spPr>
          <a:xfrm>
            <a:off x="838200" y="365125"/>
            <a:ext cx="10515600" cy="1325563"/>
          </a:xfrm>
        </p:spPr>
        <p:txBody>
          <a:bodyPr/>
          <a:lstStyle/>
          <a:p>
            <a:r>
              <a:rPr lang="en-US">
                <a:solidFill>
                  <a:schemeClr val="bg1"/>
                </a:solidFill>
                <a:latin typeface="Arial" panose="020B0604020202020204" pitchFamily="34" charset="0"/>
                <a:cs typeface="Arial" panose="020B0604020202020204" pitchFamily="34" charset="0"/>
              </a:rPr>
              <a:t>NEW Vitamin C Tablets </a:t>
            </a:r>
            <a:endParaRPr lang="en-ZA">
              <a:solidFill>
                <a:schemeClr val="bg1"/>
              </a:solidFill>
              <a:latin typeface="Arial" panose="020B0604020202020204" pitchFamily="34" charset="0"/>
              <a:cs typeface="Arial" panose="020B0604020202020204" pitchFamily="34" charset="0"/>
            </a:endParaRPr>
          </a:p>
        </p:txBody>
      </p:sp>
      <p:pic>
        <p:nvPicPr>
          <p:cNvPr id="13" name="Picture 12" descr="A picture containing text, font, graphics, graphic design&#10;&#10;Description automatically generated">
            <a:extLst>
              <a:ext uri="{FF2B5EF4-FFF2-40B4-BE49-F238E27FC236}">
                <a16:creationId xmlns:a16="http://schemas.microsoft.com/office/drawing/2014/main" id="{52A9D3A9-FB22-674A-EF4A-973118B6C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564" y="5796093"/>
            <a:ext cx="2286740" cy="716446"/>
          </a:xfrm>
          <a:prstGeom prst="rect">
            <a:avLst/>
          </a:prstGeom>
        </p:spPr>
      </p:pic>
      <p:sp>
        <p:nvSpPr>
          <p:cNvPr id="7" name="AutoShape 4">
            <a:extLst>
              <a:ext uri="{FF2B5EF4-FFF2-40B4-BE49-F238E27FC236}">
                <a16:creationId xmlns:a16="http://schemas.microsoft.com/office/drawing/2014/main" id="{97540EEA-84E6-A25D-27D7-EE0A8703F9F5}"/>
              </a:ext>
            </a:extLst>
          </p:cNvPr>
          <p:cNvSpPr>
            <a:spLocks noChangeAspect="1" noChangeArrowheads="1"/>
          </p:cNvSpPr>
          <p:nvPr/>
        </p:nvSpPr>
        <p:spPr bwMode="auto">
          <a:xfrm>
            <a:off x="3429000" y="3276600"/>
            <a:ext cx="2819400" cy="2819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4" name="Picture 13" descr="A white bottle with a yellow label&#10;&#10;Description automatically generated">
            <a:extLst>
              <a:ext uri="{FF2B5EF4-FFF2-40B4-BE49-F238E27FC236}">
                <a16:creationId xmlns:a16="http://schemas.microsoft.com/office/drawing/2014/main" id="{531D6AC6-535F-A8B9-84E7-B72BED7E7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4398" y="567438"/>
            <a:ext cx="3090442" cy="5723123"/>
          </a:xfrm>
          <a:prstGeom prst="rect">
            <a:avLst/>
          </a:prstGeom>
        </p:spPr>
      </p:pic>
      <p:sp>
        <p:nvSpPr>
          <p:cNvPr id="15" name="Oval 14">
            <a:extLst>
              <a:ext uri="{FF2B5EF4-FFF2-40B4-BE49-F238E27FC236}">
                <a16:creationId xmlns:a16="http://schemas.microsoft.com/office/drawing/2014/main" id="{9CB01908-31AD-2496-D293-3CA8D31D9AC4}"/>
              </a:ext>
            </a:extLst>
          </p:cNvPr>
          <p:cNvSpPr/>
          <p:nvPr/>
        </p:nvSpPr>
        <p:spPr>
          <a:xfrm>
            <a:off x="7232713" y="890539"/>
            <a:ext cx="2545080" cy="2484120"/>
          </a:xfrm>
          <a:prstGeom prst="ellipse">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a:extLst>
              <a:ext uri="{FF2B5EF4-FFF2-40B4-BE49-F238E27FC236}">
                <a16:creationId xmlns:a16="http://schemas.microsoft.com/office/drawing/2014/main" id="{93E6BF4A-0AD5-4504-88B3-768AF65AEB8D}"/>
              </a:ext>
            </a:extLst>
          </p:cNvPr>
          <p:cNvSpPr txBox="1"/>
          <p:nvPr/>
        </p:nvSpPr>
        <p:spPr>
          <a:xfrm>
            <a:off x="7371176" y="1703510"/>
            <a:ext cx="2194560" cy="923330"/>
          </a:xfrm>
          <a:prstGeom prst="rect">
            <a:avLst/>
          </a:prstGeom>
          <a:noFill/>
        </p:spPr>
        <p:txBody>
          <a:bodyPr wrap="square" rtlCol="0">
            <a:spAutoFit/>
          </a:bodyPr>
          <a:lstStyle/>
          <a:p>
            <a:pPr algn="ctr"/>
            <a:r>
              <a:rPr lang="en-US" sz="5400">
                <a:solidFill>
                  <a:srgbClr val="FF0000"/>
                </a:solidFill>
                <a:latin typeface="Arial Black" panose="020B0A04020102020204" pitchFamily="34" charset="0"/>
              </a:rPr>
              <a:t>NEW</a:t>
            </a:r>
            <a:endParaRPr lang="en-ZA" sz="5400">
              <a:solidFill>
                <a:srgbClr val="FF0000"/>
              </a:solidFill>
              <a:latin typeface="Arial Black" panose="020B0A04020102020204" pitchFamily="34" charset="0"/>
            </a:endParaRPr>
          </a:p>
        </p:txBody>
      </p:sp>
      <p:sp>
        <p:nvSpPr>
          <p:cNvPr id="17" name="Rectangle: Rounded Corners 16">
            <a:extLst>
              <a:ext uri="{FF2B5EF4-FFF2-40B4-BE49-F238E27FC236}">
                <a16:creationId xmlns:a16="http://schemas.microsoft.com/office/drawing/2014/main" id="{C3BDA6EF-869D-5C8A-DD0D-F8A605F308CD}"/>
              </a:ext>
            </a:extLst>
          </p:cNvPr>
          <p:cNvSpPr/>
          <p:nvPr/>
        </p:nvSpPr>
        <p:spPr>
          <a:xfrm>
            <a:off x="1298503" y="2297057"/>
            <a:ext cx="4523504" cy="611470"/>
          </a:xfrm>
          <a:prstGeom prst="roundRect">
            <a:avLst/>
          </a:prstGeom>
          <a:solidFill>
            <a:schemeClr val="accent2">
              <a:alpha val="8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Buffered Vitamin C </a:t>
            </a:r>
            <a:endParaRPr lang="en-ZA" sz="240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ECF63E2-E5F0-0B91-19CA-888A9A2C8D0C}"/>
              </a:ext>
            </a:extLst>
          </p:cNvPr>
          <p:cNvGrpSpPr/>
          <p:nvPr/>
        </p:nvGrpSpPr>
        <p:grpSpPr>
          <a:xfrm>
            <a:off x="1284902" y="3101797"/>
            <a:ext cx="4537105" cy="613450"/>
            <a:chOff x="0" y="3129311"/>
            <a:chExt cx="6263640" cy="613450"/>
          </a:xfrm>
        </p:grpSpPr>
        <p:sp>
          <p:nvSpPr>
            <p:cNvPr id="19" name="Rectangle: Rounded Corners 18">
              <a:extLst>
                <a:ext uri="{FF2B5EF4-FFF2-40B4-BE49-F238E27FC236}">
                  <a16:creationId xmlns:a16="http://schemas.microsoft.com/office/drawing/2014/main" id="{4028FE63-236B-C3FB-A77D-99B4460B5BAD}"/>
                </a:ext>
              </a:extLst>
            </p:cNvPr>
            <p:cNvSpPr/>
            <p:nvPr/>
          </p:nvSpPr>
          <p:spPr>
            <a:xfrm>
              <a:off x="0" y="3129311"/>
              <a:ext cx="6263640" cy="613450"/>
            </a:xfrm>
            <a:prstGeom prst="roundRect">
              <a:avLst/>
            </a:prstGeom>
            <a:solidFill>
              <a:schemeClr val="accent6">
                <a:alpha val="9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ZA"/>
            </a:p>
          </p:txBody>
        </p:sp>
        <p:sp>
          <p:nvSpPr>
            <p:cNvPr id="20" name="Rectangle: Rounded Corners 14">
              <a:extLst>
                <a:ext uri="{FF2B5EF4-FFF2-40B4-BE49-F238E27FC236}">
                  <a16:creationId xmlns:a16="http://schemas.microsoft.com/office/drawing/2014/main" id="{188FCBF9-6D00-83C9-EA92-A23553965164}"/>
                </a:ext>
              </a:extLst>
            </p:cNvPr>
            <p:cNvSpPr txBox="1"/>
            <p:nvPr/>
          </p:nvSpPr>
          <p:spPr>
            <a:xfrm>
              <a:off x="29946" y="3159257"/>
              <a:ext cx="6203748" cy="5535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400">
                  <a:solidFill>
                    <a:schemeClr val="tx1"/>
                  </a:solidFill>
                  <a:latin typeface="Arial" panose="020B0604020202020204" pitchFamily="34" charset="0"/>
                  <a:cs typeface="Arial" panose="020B0604020202020204" pitchFamily="34" charset="0"/>
                </a:rPr>
                <a:t>Green Rooibos </a:t>
              </a:r>
              <a:endParaRPr lang="en-US" sz="2400" kern="12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8350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68D7D-E01D-2521-0EF1-31C11D7346A1}"/>
            </a:ext>
          </a:extLst>
        </p:cNvPr>
        <p:cNvGrpSpPr/>
        <p:nvPr/>
      </p:nvGrpSpPr>
      <p:grpSpPr>
        <a:xfrm>
          <a:off x="0" y="0"/>
          <a:ext cx="0" cy="0"/>
          <a:chOff x="0" y="0"/>
          <a:chExt cx="0" cy="0"/>
        </a:xfrm>
      </p:grpSpPr>
      <p:pic>
        <p:nvPicPr>
          <p:cNvPr id="5" name="Picture 4" descr="A group of oranges cut in half&#10;&#10;Description automatically generated">
            <a:extLst>
              <a:ext uri="{FF2B5EF4-FFF2-40B4-BE49-F238E27FC236}">
                <a16:creationId xmlns:a16="http://schemas.microsoft.com/office/drawing/2014/main" id="{EB8AA1F8-D89B-CE2D-D464-AC3D05074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27760" y="-243840"/>
            <a:ext cx="13304520" cy="8869680"/>
          </a:xfrm>
          <a:prstGeom prst="rect">
            <a:avLst/>
          </a:prstGeom>
        </p:spPr>
      </p:pic>
      <p:pic>
        <p:nvPicPr>
          <p:cNvPr id="9" name="Picture 2" descr="F:\Logos\Annique\Annique Logo 2021 180c.png">
            <a:extLst>
              <a:ext uri="{FF2B5EF4-FFF2-40B4-BE49-F238E27FC236}">
                <a16:creationId xmlns:a16="http://schemas.microsoft.com/office/drawing/2014/main" id="{B92C7514-D695-E89C-E375-D677CF3DF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6900" y="5799954"/>
            <a:ext cx="2329190" cy="7298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5">
            <a:extLst>
              <a:ext uri="{FF2B5EF4-FFF2-40B4-BE49-F238E27FC236}">
                <a16:creationId xmlns:a16="http://schemas.microsoft.com/office/drawing/2014/main" id="{E3481239-3D98-C347-D1FE-8164BB347783}"/>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NEW Vitamin C vs </a:t>
            </a:r>
            <a:r>
              <a:rPr lang="en-US" err="1">
                <a:solidFill>
                  <a:srgbClr val="C00000"/>
                </a:solidFill>
                <a:latin typeface="Arial" panose="020B0604020202020204" pitchFamily="34" charset="0"/>
                <a:cs typeface="Arial" panose="020B0604020202020204" pitchFamily="34" charset="0"/>
              </a:rPr>
              <a:t>OptiC</a:t>
            </a:r>
            <a:r>
              <a:rPr lang="en-US">
                <a:solidFill>
                  <a:srgbClr val="C00000"/>
                </a:solidFill>
                <a:latin typeface="Arial" panose="020B0604020202020204" pitchFamily="34" charset="0"/>
                <a:cs typeface="Arial" panose="020B0604020202020204" pitchFamily="34" charset="0"/>
              </a:rPr>
              <a:t> </a:t>
            </a:r>
            <a:endParaRPr lang="en-ZA">
              <a:solidFill>
                <a:srgbClr val="C0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17E20E91-AA1A-CAD1-4DF2-17B94AA49DBF}"/>
              </a:ext>
            </a:extLst>
          </p:cNvPr>
          <p:cNvSpPr/>
          <p:nvPr/>
        </p:nvSpPr>
        <p:spPr>
          <a:xfrm>
            <a:off x="1333278" y="1501268"/>
            <a:ext cx="4523504" cy="61147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NEW Vitamin C 30 Tablets </a:t>
            </a:r>
            <a:endParaRPr lang="en-ZA" sz="2400">
              <a:solidFill>
                <a:schemeClr val="tx1"/>
              </a:solidFill>
              <a:latin typeface="Arial" panose="020B0604020202020204" pitchFamily="34"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07508FB6-E8FA-1DA7-62BE-513456C2C2F3}"/>
              </a:ext>
            </a:extLst>
          </p:cNvPr>
          <p:cNvSpPr/>
          <p:nvPr/>
        </p:nvSpPr>
        <p:spPr>
          <a:xfrm>
            <a:off x="6289635" y="1517545"/>
            <a:ext cx="4514905" cy="611470"/>
          </a:xfrm>
          <a:prstGeom prst="roundRect">
            <a:avLst/>
          </a:prstGeom>
          <a:solidFill>
            <a:srgbClr val="FFFF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latin typeface="Arial" panose="020B0604020202020204" pitchFamily="34" charset="0"/>
                <a:cs typeface="Arial" panose="020B0604020202020204" pitchFamily="34" charset="0"/>
              </a:rPr>
              <a:t>OptiC</a:t>
            </a:r>
            <a:r>
              <a:rPr lang="en-US" sz="2400">
                <a:solidFill>
                  <a:schemeClr val="tx1"/>
                </a:solidFill>
                <a:latin typeface="Arial" panose="020B0604020202020204" pitchFamily="34" charset="0"/>
                <a:cs typeface="Arial" panose="020B0604020202020204" pitchFamily="34" charset="0"/>
              </a:rPr>
              <a:t> 30 Capsules </a:t>
            </a:r>
            <a:endParaRPr lang="en-ZA" sz="240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D16C5BC5-1C21-063B-7F39-16183228944B}"/>
              </a:ext>
            </a:extLst>
          </p:cNvPr>
          <p:cNvSpPr/>
          <p:nvPr/>
        </p:nvSpPr>
        <p:spPr>
          <a:xfrm>
            <a:off x="1298504" y="5032416"/>
            <a:ext cx="4558278" cy="729890"/>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R139</a:t>
            </a:r>
            <a:endParaRPr lang="en-ZA" sz="2400">
              <a:solidFill>
                <a:schemeClr val="tx1"/>
              </a:solidFill>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7F16C733-07C4-AA5A-3C17-FCB62654F1AE}"/>
              </a:ext>
            </a:extLst>
          </p:cNvPr>
          <p:cNvSpPr/>
          <p:nvPr/>
        </p:nvSpPr>
        <p:spPr>
          <a:xfrm>
            <a:off x="6306743" y="5066401"/>
            <a:ext cx="4481272" cy="684888"/>
          </a:xfrm>
          <a:prstGeom prst="roundRect">
            <a:avLst/>
          </a:prstGeom>
          <a:solidFill>
            <a:srgbClr val="92D05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0" i="0" u="none" strike="noStrike">
                <a:solidFill>
                  <a:schemeClr val="tx1"/>
                </a:solidFill>
                <a:effectLst/>
                <a:latin typeface="Arial" panose="020B0604020202020204" pitchFamily="34" charset="0"/>
              </a:rPr>
              <a:t>R239</a:t>
            </a:r>
            <a:endParaRPr lang="en-ZA" sz="2400" b="0" i="0" u="none" strike="noStrike">
              <a:solidFill>
                <a:schemeClr val="tx1"/>
              </a:solidFill>
              <a:effectLst/>
              <a:latin typeface="Arial" panose="020B0604020202020204" pitchFamily="34" charset="0"/>
            </a:endParaRPr>
          </a:p>
        </p:txBody>
      </p:sp>
      <p:sp>
        <p:nvSpPr>
          <p:cNvPr id="51" name="Rectangle: Rounded Corners 50">
            <a:extLst>
              <a:ext uri="{FF2B5EF4-FFF2-40B4-BE49-F238E27FC236}">
                <a16:creationId xmlns:a16="http://schemas.microsoft.com/office/drawing/2014/main" id="{DB696E1D-141A-09D9-7D50-5AF41AB76BC4}"/>
              </a:ext>
            </a:extLst>
          </p:cNvPr>
          <p:cNvSpPr/>
          <p:nvPr/>
        </p:nvSpPr>
        <p:spPr>
          <a:xfrm>
            <a:off x="1282781" y="2237942"/>
            <a:ext cx="4574001" cy="188212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Calcium Ascorbate 500mg</a:t>
            </a:r>
          </a:p>
          <a:p>
            <a:pPr algn="ctr"/>
            <a:r>
              <a:rPr lang="en-US" sz="2400">
                <a:solidFill>
                  <a:schemeClr val="tx1"/>
                </a:solidFill>
                <a:latin typeface="Arial" panose="020B0604020202020204" pitchFamily="34" charset="0"/>
                <a:cs typeface="Arial" panose="020B0604020202020204" pitchFamily="34" charset="0"/>
              </a:rPr>
              <a:t>Green Rooibos </a:t>
            </a:r>
            <a:endParaRPr lang="en-ZA" sz="2400">
              <a:solidFill>
                <a:schemeClr val="tx1"/>
              </a:solidFill>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FB12DAFF-E551-2BB1-816F-6AB865FBA5B0}"/>
              </a:ext>
            </a:extLst>
          </p:cNvPr>
          <p:cNvSpPr/>
          <p:nvPr/>
        </p:nvSpPr>
        <p:spPr>
          <a:xfrm>
            <a:off x="6302337" y="2270025"/>
            <a:ext cx="4481272" cy="1882120"/>
          </a:xfrm>
          <a:prstGeom prst="roundRect">
            <a:avLst/>
          </a:prstGeom>
          <a:solidFill>
            <a:srgbClr val="FFC0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Calcium Ascorbate 300mg</a:t>
            </a:r>
          </a:p>
          <a:p>
            <a:pPr algn="ctr"/>
            <a:r>
              <a:rPr lang="en-US" sz="2400">
                <a:solidFill>
                  <a:schemeClr val="tx1"/>
                </a:solidFill>
                <a:latin typeface="Arial" panose="020B0604020202020204" pitchFamily="34" charset="0"/>
                <a:cs typeface="Arial" panose="020B0604020202020204" pitchFamily="34" charset="0"/>
              </a:rPr>
              <a:t>Selenium</a:t>
            </a:r>
          </a:p>
          <a:p>
            <a:pPr algn="ctr"/>
            <a:r>
              <a:rPr lang="en-US" sz="2400">
                <a:solidFill>
                  <a:schemeClr val="tx1"/>
                </a:solidFill>
                <a:latin typeface="Arial" panose="020B0604020202020204" pitchFamily="34" charset="0"/>
                <a:cs typeface="Arial" panose="020B0604020202020204" pitchFamily="34" charset="0"/>
              </a:rPr>
              <a:t>Zinc </a:t>
            </a:r>
          </a:p>
          <a:p>
            <a:pPr algn="ctr"/>
            <a:r>
              <a:rPr lang="en-US" sz="2400">
                <a:solidFill>
                  <a:schemeClr val="tx1"/>
                </a:solidFill>
                <a:latin typeface="Arial" panose="020B0604020202020204" pitchFamily="34" charset="0"/>
                <a:cs typeface="Arial" panose="020B0604020202020204" pitchFamily="34" charset="0"/>
              </a:rPr>
              <a:t>Green Rooibos</a:t>
            </a:r>
            <a:endParaRPr lang="en-ZA" sz="2400">
              <a:solidFill>
                <a:schemeClr val="tx1"/>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A253B672-D680-1997-95A8-A0347F8C8B1C}"/>
              </a:ext>
            </a:extLst>
          </p:cNvPr>
          <p:cNvSpPr/>
          <p:nvPr/>
        </p:nvSpPr>
        <p:spPr>
          <a:xfrm>
            <a:off x="1296666" y="4204312"/>
            <a:ext cx="4558278" cy="729890"/>
          </a:xfrm>
          <a:prstGeom prst="roundRect">
            <a:avLst/>
          </a:pr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Arial"/>
                <a:cs typeface="Arial"/>
              </a:rPr>
              <a:t>67% more vitamin C</a:t>
            </a:r>
            <a:endParaRPr lang="en-ZA" sz="2400">
              <a:solidFill>
                <a:schemeClr val="tx1"/>
              </a:solidFill>
              <a:latin typeface="Arial"/>
              <a:cs typeface="Arial"/>
            </a:endParaRPr>
          </a:p>
        </p:txBody>
      </p:sp>
    </p:spTree>
    <p:extLst>
      <p:ext uri="{BB962C8B-B14F-4D97-AF65-F5344CB8AC3E}">
        <p14:creationId xmlns:p14="http://schemas.microsoft.com/office/powerpoint/2010/main" val="196733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2CB0B-ECC8-F5D3-E800-2AFFD262FB38}"/>
            </a:ext>
          </a:extLst>
        </p:cNvPr>
        <p:cNvGrpSpPr/>
        <p:nvPr/>
      </p:nvGrpSpPr>
      <p:grpSpPr>
        <a:xfrm>
          <a:off x="0" y="0"/>
          <a:ext cx="0" cy="0"/>
          <a:chOff x="0" y="0"/>
          <a:chExt cx="0" cy="0"/>
        </a:xfrm>
      </p:grpSpPr>
      <p:pic>
        <p:nvPicPr>
          <p:cNvPr id="11" name="Content Placeholder 4" descr="A person pointing at something&#10;&#10;Description automatically generated">
            <a:extLst>
              <a:ext uri="{FF2B5EF4-FFF2-40B4-BE49-F238E27FC236}">
                <a16:creationId xmlns:a16="http://schemas.microsoft.com/office/drawing/2014/main" id="{EF4F463B-E5C9-92EF-C7F8-0B33A7AC44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1796" y="-203199"/>
            <a:ext cx="13669352" cy="9117486"/>
          </a:xfrm>
        </p:spPr>
      </p:pic>
      <p:sp>
        <p:nvSpPr>
          <p:cNvPr id="10" name="Title 5">
            <a:extLst>
              <a:ext uri="{FF2B5EF4-FFF2-40B4-BE49-F238E27FC236}">
                <a16:creationId xmlns:a16="http://schemas.microsoft.com/office/drawing/2014/main" id="{13A97991-71CB-E30F-6194-C97AB256D8FA}"/>
              </a:ext>
            </a:extLst>
          </p:cNvPr>
          <p:cNvSpPr>
            <a:spLocks noGrp="1"/>
          </p:cNvSpPr>
          <p:nvPr>
            <p:ph type="title"/>
          </p:nvPr>
        </p:nvSpPr>
        <p:spPr>
          <a:xfrm>
            <a:off x="838200" y="365125"/>
            <a:ext cx="10515600" cy="1325563"/>
          </a:xfrm>
        </p:spPr>
        <p:txBody>
          <a:bodyPr/>
          <a:lstStyle/>
          <a:p>
            <a:r>
              <a:rPr lang="en-US">
                <a:solidFill>
                  <a:srgbClr val="C00000"/>
                </a:solidFill>
                <a:latin typeface="Arial" panose="020B0604020202020204" pitchFamily="34" charset="0"/>
                <a:cs typeface="Arial" panose="020B0604020202020204" pitchFamily="34" charset="0"/>
              </a:rPr>
              <a:t>Vitamin C Directions of Use</a:t>
            </a:r>
            <a:endParaRPr lang="en-ZA">
              <a:solidFill>
                <a:srgbClr val="C00000"/>
              </a:solidFill>
              <a:latin typeface="Arial" panose="020B0604020202020204" pitchFamily="34" charset="0"/>
              <a:cs typeface="Arial" panose="020B0604020202020204" pitchFamily="34" charset="0"/>
            </a:endParaRPr>
          </a:p>
        </p:txBody>
      </p:sp>
      <p:pic>
        <p:nvPicPr>
          <p:cNvPr id="12" name="Picture 11" descr="A picture containing text, font, graphics, graphic design&#10;&#10;Description automatically generated">
            <a:extLst>
              <a:ext uri="{FF2B5EF4-FFF2-40B4-BE49-F238E27FC236}">
                <a16:creationId xmlns:a16="http://schemas.microsoft.com/office/drawing/2014/main" id="{ADF6F69C-875E-49C5-AA58-3C01BEBB8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564" y="5796093"/>
            <a:ext cx="2286740" cy="716446"/>
          </a:xfrm>
          <a:prstGeom prst="rect">
            <a:avLst/>
          </a:prstGeom>
        </p:spPr>
      </p:pic>
      <p:sp>
        <p:nvSpPr>
          <p:cNvPr id="2" name="TextBox 1">
            <a:extLst>
              <a:ext uri="{FF2B5EF4-FFF2-40B4-BE49-F238E27FC236}">
                <a16:creationId xmlns:a16="http://schemas.microsoft.com/office/drawing/2014/main" id="{28841E2C-49C3-F9C9-492D-B842199F3AB4}"/>
              </a:ext>
            </a:extLst>
          </p:cNvPr>
          <p:cNvSpPr txBox="1"/>
          <p:nvPr/>
        </p:nvSpPr>
        <p:spPr>
          <a:xfrm>
            <a:off x="838200" y="1567072"/>
            <a:ext cx="6921500" cy="5693866"/>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Adults: </a:t>
            </a:r>
          </a:p>
          <a:p>
            <a:r>
              <a:rPr lang="en-US" sz="2800" dirty="0">
                <a:solidFill>
                  <a:srgbClr val="C00000"/>
                </a:solidFill>
                <a:latin typeface="Arial" panose="020B0604020202020204" pitchFamily="34" charset="0"/>
                <a:cs typeface="Arial" panose="020B0604020202020204" pitchFamily="34" charset="0"/>
              </a:rPr>
              <a:t>1 to 2 in the morning with breakfast</a:t>
            </a:r>
          </a:p>
          <a:p>
            <a:endParaRPr lang="en-US" sz="2800"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Kids:</a:t>
            </a:r>
          </a:p>
          <a:p>
            <a:r>
              <a:rPr lang="en-US" sz="2800" b="1" dirty="0">
                <a:solidFill>
                  <a:srgbClr val="C00000"/>
                </a:solidFill>
                <a:latin typeface="Arial" panose="020B0604020202020204" pitchFamily="34" charset="0"/>
                <a:cs typeface="Arial" panose="020B0604020202020204" pitchFamily="34" charset="0"/>
              </a:rPr>
              <a:t>4-8 years old: </a:t>
            </a:r>
          </a:p>
          <a:p>
            <a:r>
              <a:rPr lang="en-US" sz="2800" dirty="0">
                <a:solidFill>
                  <a:srgbClr val="C00000"/>
                </a:solidFill>
                <a:latin typeface="Arial" panose="020B0604020202020204" pitchFamily="34" charset="0"/>
                <a:cs typeface="Arial" panose="020B0604020202020204" pitchFamily="34" charset="0"/>
              </a:rPr>
              <a:t>1 in the morning with breakfast</a:t>
            </a:r>
          </a:p>
          <a:p>
            <a:endParaRPr lang="en-US" sz="2800" dirty="0">
              <a:solidFill>
                <a:srgbClr val="C00000"/>
              </a:solidFill>
              <a:latin typeface="Arial" panose="020B0604020202020204" pitchFamily="34" charset="0"/>
              <a:cs typeface="Arial" panose="020B0604020202020204" pitchFamily="34" charset="0"/>
            </a:endParaRPr>
          </a:p>
          <a:p>
            <a:r>
              <a:rPr lang="en-US" sz="2800" b="1" dirty="0">
                <a:solidFill>
                  <a:srgbClr val="C00000"/>
                </a:solidFill>
                <a:latin typeface="Arial" panose="020B0604020202020204" pitchFamily="34" charset="0"/>
                <a:cs typeface="Arial" panose="020B0604020202020204" pitchFamily="34" charset="0"/>
              </a:rPr>
              <a:t>9+ years: </a:t>
            </a:r>
          </a:p>
          <a:p>
            <a:r>
              <a:rPr lang="en-US" sz="2800" dirty="0">
                <a:solidFill>
                  <a:srgbClr val="C00000"/>
                </a:solidFill>
                <a:latin typeface="Arial" panose="020B0604020202020204" pitchFamily="34" charset="0"/>
                <a:cs typeface="Arial" panose="020B0604020202020204" pitchFamily="34" charset="0"/>
              </a:rPr>
              <a:t>1 to 2 in the morning with breakfast</a:t>
            </a:r>
          </a:p>
          <a:p>
            <a:endParaRPr lang="en-US" sz="2800" dirty="0">
              <a:solidFill>
                <a:srgbClr val="C00000"/>
              </a:solidFill>
              <a:latin typeface="Arial" panose="020B0604020202020204" pitchFamily="34" charset="0"/>
              <a:cs typeface="Arial" panose="020B0604020202020204" pitchFamily="34" charset="0"/>
            </a:endParaRPr>
          </a:p>
          <a:p>
            <a:r>
              <a:rPr lang="en-US" sz="2800" dirty="0">
                <a:solidFill>
                  <a:srgbClr val="C00000"/>
                </a:solidFill>
                <a:latin typeface="Arial" panose="020B0604020202020204" pitchFamily="34" charset="0"/>
                <a:cs typeface="Arial" panose="020B0604020202020204" pitchFamily="34" charset="0"/>
              </a:rPr>
              <a:t>Suitable for pregnant and breastfeeding women</a:t>
            </a:r>
          </a:p>
          <a:p>
            <a:endParaRPr lang="en-ZA"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464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TotalTime>
  <Words>1273</Words>
  <Application>Microsoft Office PowerPoint</Application>
  <PresentationFormat>Widescreen</PresentationFormat>
  <Paragraphs>104</Paragraphs>
  <Slides>10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Aptos</vt:lpstr>
      <vt:lpstr>Aptos Display</vt:lpstr>
      <vt:lpstr>Arial</vt:lpstr>
      <vt:lpstr>Arial Black</vt:lpstr>
      <vt:lpstr>Calibri</vt:lpstr>
      <vt:lpstr>Calibri Light</vt:lpstr>
      <vt:lpstr>Söhne</vt:lpstr>
      <vt:lpstr>Office Theme</vt:lpstr>
      <vt:lpstr>1_Office Theme</vt:lpstr>
      <vt:lpstr>PowerPoint Presentation</vt:lpstr>
      <vt:lpstr>Vitamin C Benefits</vt:lpstr>
      <vt:lpstr>PowerPoint Presentation</vt:lpstr>
      <vt:lpstr>Vitamin C: Why Supplement Every Day?</vt:lpstr>
      <vt:lpstr>People at Risk of Vitamin C Inadequacy </vt:lpstr>
      <vt:lpstr>Buffered Vitamin C</vt:lpstr>
      <vt:lpstr>NEW Vitamin C Tablets </vt:lpstr>
      <vt:lpstr>NEW Vitamin C vs OptiC </vt:lpstr>
      <vt:lpstr>Vitamin C Directions of Use</vt:lpstr>
      <vt:lpstr>Vitamin C Directions of Use</vt:lpstr>
    </vt:vector>
  </TitlesOfParts>
  <Company>Annique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Adele Du Toit</dc:creator>
  <cp:lastModifiedBy>Adele Du Toit</cp:lastModifiedBy>
  <cp:revision>1</cp:revision>
  <dcterms:created xsi:type="dcterms:W3CDTF">2024-04-10T07:34:33Z</dcterms:created>
  <dcterms:modified xsi:type="dcterms:W3CDTF">2024-04-10T08:19:04Z</dcterms:modified>
</cp:coreProperties>
</file>