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4" r:id="rId2"/>
    <p:sldId id="257" r:id="rId3"/>
    <p:sldId id="267" r:id="rId4"/>
    <p:sldId id="265" r:id="rId5"/>
    <p:sldId id="266" r:id="rId6"/>
    <p:sldId id="268" r:id="rId7"/>
    <p:sldId id="258" r:id="rId8"/>
    <p:sldId id="273" r:id="rId9"/>
    <p:sldId id="271"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874" autoAdjust="0"/>
  </p:normalViewPr>
  <p:slideViewPr>
    <p:cSldViewPr snapToGrid="0">
      <p:cViewPr varScale="1">
        <p:scale>
          <a:sx n="61" d="100"/>
          <a:sy n="61" d="100"/>
        </p:scale>
        <p:origin x="144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389FF-314D-4499-92AA-019E9FEBDC3B}" type="datetimeFigureOut">
              <a:rPr lang="en-ZA" smtClean="0"/>
              <a:t>2023/07/05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0BEA3-B441-4620-A28E-979E5532B954}" type="slidenum">
              <a:rPr lang="en-ZA" smtClean="0"/>
              <a:t>‹#›</a:t>
            </a:fld>
            <a:endParaRPr lang="en-ZA"/>
          </a:p>
        </p:txBody>
      </p:sp>
    </p:spTree>
    <p:extLst>
      <p:ext uri="{BB962C8B-B14F-4D97-AF65-F5344CB8AC3E}">
        <p14:creationId xmlns:p14="http://schemas.microsoft.com/office/powerpoint/2010/main" val="3099021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CC0BEA3-B441-4620-A28E-979E5532B954}" type="slidenum">
              <a:rPr lang="en-ZA" smtClean="0"/>
              <a:t>1</a:t>
            </a:fld>
            <a:endParaRPr lang="en-ZA"/>
          </a:p>
        </p:txBody>
      </p:sp>
    </p:spTree>
    <p:extLst>
      <p:ext uri="{BB962C8B-B14F-4D97-AF65-F5344CB8AC3E}">
        <p14:creationId xmlns:p14="http://schemas.microsoft.com/office/powerpoint/2010/main" val="383377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en-US" sz="1800" dirty="0" err="1">
                <a:effectLst/>
                <a:latin typeface="Arial" panose="020B0604020202020204" pitchFamily="34" charset="0"/>
                <a:ea typeface="Calibri" panose="020F0502020204030204" pitchFamily="34" charset="0"/>
                <a:cs typeface="Times New Roman" panose="02020603050405020304" pitchFamily="18" charset="0"/>
              </a:rPr>
              <a:t>Annique’s</a:t>
            </a:r>
            <a:r>
              <a:rPr lang="en-US" sz="1800" dirty="0">
                <a:effectLst/>
                <a:latin typeface="Arial" panose="020B0604020202020204" pitchFamily="34" charset="0"/>
                <a:ea typeface="Calibri" panose="020F0502020204030204" pitchFamily="34" charset="0"/>
                <a:cs typeface="Times New Roman" panose="02020603050405020304" pitchFamily="18" charset="0"/>
              </a:rPr>
              <a:t> Rooibos Lifestyle Shake is a firm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favourite</a:t>
            </a:r>
            <a:r>
              <a:rPr lang="en-US" sz="1800" dirty="0">
                <a:effectLst/>
                <a:latin typeface="Arial" panose="020B0604020202020204" pitchFamily="34" charset="0"/>
                <a:ea typeface="Calibri" panose="020F0502020204030204" pitchFamily="34" charset="0"/>
                <a:cs typeface="Times New Roman" panose="02020603050405020304" pitchFamily="18" charset="0"/>
              </a:rPr>
              <a:t> amongst thousands of Consultants and Clients. Did you know it was the very first product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Annique</a:t>
            </a:r>
            <a:r>
              <a:rPr lang="en-US" sz="1800" dirty="0">
                <a:effectLst/>
                <a:latin typeface="Arial" panose="020B0604020202020204" pitchFamily="34" charset="0"/>
                <a:ea typeface="Calibri" panose="020F0502020204030204" pitchFamily="34" charset="0"/>
                <a:cs typeface="Times New Roman" panose="02020603050405020304" pitchFamily="18" charset="0"/>
              </a:rPr>
              <a:t> launched back in 1971 when the business started? And until today it is one of our top sellers.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We have received countless testimonials over the years on how the Lifestyle Shake has improved people’s lives for the better, from healthy weight loss, a healthy snack for growing kids and how it has helped the elderly and others to recover from illness.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There have been several new developments and technological advancements in the health supplement space in recent years, paving the way for the development of a new, improved </a:t>
            </a:r>
            <a:r>
              <a:rPr lang="en-ZA"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Annique</a:t>
            </a: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Rooibos Lifestyle Shake. The South African Health Products Regulatory Authority (SAHPRA) also established new rules with recommendations for the minimum and maximum dosages for ingredients providing the opportunity to include more of some essential ingredients in the new formula.</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7CC0BEA3-B441-4620-A28E-979E5532B954}" type="slidenum">
              <a:rPr lang="en-ZA" smtClean="0"/>
              <a:t>2</a:t>
            </a:fld>
            <a:endParaRPr lang="en-ZA"/>
          </a:p>
        </p:txBody>
      </p:sp>
    </p:spTree>
    <p:extLst>
      <p:ext uri="{BB962C8B-B14F-4D97-AF65-F5344CB8AC3E}">
        <p14:creationId xmlns:p14="http://schemas.microsoft.com/office/powerpoint/2010/main" val="2639206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ZA" sz="1800" dirty="0" err="1">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Annique’s</a:t>
            </a:r>
            <a:r>
              <a:rPr lang="en-ZA" sz="18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new and improved Rooibos Lifestyle Shake is a premium supplement that has a special blend of components to help replace and maintain your body's nutrient levels.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8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This incredible new formulation now contains: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ZA" sz="1800" dirty="0">
                <a:solidFill>
                  <a:srgbClr val="000000"/>
                </a:solidFill>
                <a:effectLst/>
                <a:highlight>
                  <a:srgbClr val="FFFF00"/>
                </a:highlight>
                <a:latin typeface="Arial" panose="020B0604020202020204" pitchFamily="34" charset="0"/>
                <a:ea typeface="Calibri" panose="020F0502020204030204" pitchFamily="34" charset="0"/>
              </a:rPr>
              <a:t>54% less carbohydrates </a:t>
            </a:r>
            <a:endParaRPr lang="en-ZA"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ZA" sz="1800" dirty="0">
                <a:solidFill>
                  <a:srgbClr val="000000"/>
                </a:solidFill>
                <a:effectLst/>
                <a:highlight>
                  <a:srgbClr val="FFFF00"/>
                </a:highlight>
                <a:latin typeface="Arial" panose="020B0604020202020204" pitchFamily="34" charset="0"/>
                <a:ea typeface="Calibri" panose="020F0502020204030204" pitchFamily="34" charset="0"/>
              </a:rPr>
              <a:t>More protein and good fats, for sustainable energy</a:t>
            </a:r>
            <a:endParaRPr lang="en-ZA"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ZA" sz="1800" dirty="0">
                <a:solidFill>
                  <a:srgbClr val="000000"/>
                </a:solidFill>
                <a:effectLst/>
                <a:highlight>
                  <a:srgbClr val="FFFF00"/>
                </a:highlight>
                <a:latin typeface="Arial" panose="020B0604020202020204" pitchFamily="34" charset="0"/>
                <a:ea typeface="Calibri" panose="020F0502020204030204" pitchFamily="34" charset="0"/>
              </a:rPr>
              <a:t>More vitamins and minerals to support good health</a:t>
            </a:r>
            <a:endParaRPr lang="en-ZA"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ZA" sz="1800" dirty="0">
                <a:solidFill>
                  <a:srgbClr val="000000"/>
                </a:solidFill>
                <a:effectLst/>
                <a:highlight>
                  <a:srgbClr val="FFFF00"/>
                </a:highlight>
                <a:latin typeface="Arial" panose="020B0604020202020204" pitchFamily="34" charset="0"/>
                <a:ea typeface="Calibri" panose="020F0502020204030204" pitchFamily="34" charset="0"/>
              </a:rPr>
              <a:t>One month supply (33 servings)</a:t>
            </a:r>
            <a:endParaRPr lang="en-ZA"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7CC0BEA3-B441-4620-A28E-979E5532B954}" type="slidenum">
              <a:rPr lang="en-ZA" smtClean="0"/>
              <a:t>3</a:t>
            </a:fld>
            <a:endParaRPr lang="en-ZA"/>
          </a:p>
        </p:txBody>
      </p:sp>
    </p:spTree>
    <p:extLst>
      <p:ext uri="{BB962C8B-B14F-4D97-AF65-F5344CB8AC3E}">
        <p14:creationId xmlns:p14="http://schemas.microsoft.com/office/powerpoint/2010/main" val="4263025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SAHPRA (</a:t>
            </a: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South African Health Products Regulatory Authority</a:t>
            </a: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compliant with the Complementary Medicines (Quality, Safety and Efficacy) 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More good fats added (from responsibly sourced palm oil, which is naturally rich in vitamin E, essential to improve mental and heart health)</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Protein increased by 31%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Carbohydrates reduced by 54%</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effect is more sustainable energy and improved maintenance of blood sugar levels</a:t>
            </a:r>
          </a:p>
          <a:p>
            <a:pPr>
              <a:lnSpc>
                <a:spcPct val="107000"/>
              </a:lnSpc>
              <a:spcAft>
                <a:spcPts val="800"/>
              </a:spcAft>
            </a:pPr>
            <a:endPar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vitamin and mineral content has been upgraded. 20 out of the 23 vitamins and minerals have been increased in the new formula.</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new Shake contains inulin, a soluble fibre that aids digestion, helps to relieve constipation, and even aids in the body's absorption of calcium and magnesium.</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endParaRPr lang="en-ZA" dirty="0"/>
          </a:p>
        </p:txBody>
      </p:sp>
      <p:sp>
        <p:nvSpPr>
          <p:cNvPr id="4" name="Slide Number Placeholder 3"/>
          <p:cNvSpPr>
            <a:spLocks noGrp="1"/>
          </p:cNvSpPr>
          <p:nvPr>
            <p:ph type="sldNum" sz="quarter" idx="5"/>
          </p:nvPr>
        </p:nvSpPr>
        <p:spPr/>
        <p:txBody>
          <a:bodyPr/>
          <a:lstStyle/>
          <a:p>
            <a:fld id="{7CC0BEA3-B441-4620-A28E-979E5532B954}" type="slidenum">
              <a:rPr lang="en-ZA" smtClean="0"/>
              <a:t>4</a:t>
            </a:fld>
            <a:endParaRPr lang="en-ZA"/>
          </a:p>
        </p:txBody>
      </p:sp>
    </p:spTree>
    <p:extLst>
      <p:ext uri="{BB962C8B-B14F-4D97-AF65-F5344CB8AC3E}">
        <p14:creationId xmlns:p14="http://schemas.microsoft.com/office/powerpoint/2010/main" val="2785086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Contains a slightly different, yet still creamy and delicious taste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Now available in a 500g, one-month supply pack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33 servings</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packaging has also been updated to be a convenient pouch, that is more sustainable and uses less plastic. It is also more flexible and lightweight and is produced with significantly less carbon emissions.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Both formulas contain:</a:t>
            </a:r>
          </a:p>
          <a:p>
            <a:pPr marL="171450" indent="-171450">
              <a:lnSpc>
                <a:spcPct val="107000"/>
              </a:lnSpc>
              <a:spcAft>
                <a:spcPts val="800"/>
              </a:spcAft>
              <a:buFont typeface="Arial" panose="020B0604020202020204" pitchFamily="34" charset="0"/>
              <a:buChar char="•"/>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Skim and full cream milk</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Rooibos extract</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Stevia (sweetener) </a:t>
            </a:r>
            <a:r>
              <a:rPr lang="en-US" sz="1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Stevia is one of the best low glycemic sweeteners around. It is derived from the leaves of the stevia plant and is 40 times sweeter than sugar. It is a highly effective alternative for a healthy lifestyle.</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Vitamins and minerals</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endParaRPr lang="en-ZA" dirty="0"/>
          </a:p>
        </p:txBody>
      </p:sp>
      <p:sp>
        <p:nvSpPr>
          <p:cNvPr id="4" name="Slide Number Placeholder 3"/>
          <p:cNvSpPr>
            <a:spLocks noGrp="1"/>
          </p:cNvSpPr>
          <p:nvPr>
            <p:ph type="sldNum" sz="quarter" idx="5"/>
          </p:nvPr>
        </p:nvSpPr>
        <p:spPr/>
        <p:txBody>
          <a:bodyPr/>
          <a:lstStyle/>
          <a:p>
            <a:fld id="{7CC0BEA3-B441-4620-A28E-979E5532B954}" type="slidenum">
              <a:rPr lang="en-ZA" smtClean="0"/>
              <a:t>5</a:t>
            </a:fld>
            <a:endParaRPr lang="en-ZA"/>
          </a:p>
        </p:txBody>
      </p:sp>
    </p:spTree>
    <p:extLst>
      <p:ext uri="{BB962C8B-B14F-4D97-AF65-F5344CB8AC3E}">
        <p14:creationId xmlns:p14="http://schemas.microsoft.com/office/powerpoint/2010/main" val="4062466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CC0BEA3-B441-4620-A28E-979E5532B954}" type="slidenum">
              <a:rPr lang="en-ZA" smtClean="0"/>
              <a:t>7</a:t>
            </a:fld>
            <a:endParaRPr lang="en-ZA"/>
          </a:p>
        </p:txBody>
      </p:sp>
    </p:spTree>
    <p:extLst>
      <p:ext uri="{BB962C8B-B14F-4D97-AF65-F5344CB8AC3E}">
        <p14:creationId xmlns:p14="http://schemas.microsoft.com/office/powerpoint/2010/main" val="3662906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CC0BEA3-B441-4620-A28E-979E5532B954}" type="slidenum">
              <a:rPr lang="en-ZA" smtClean="0"/>
              <a:t>8</a:t>
            </a:fld>
            <a:endParaRPr lang="en-ZA"/>
          </a:p>
        </p:txBody>
      </p:sp>
    </p:spTree>
    <p:extLst>
      <p:ext uri="{BB962C8B-B14F-4D97-AF65-F5344CB8AC3E}">
        <p14:creationId xmlns:p14="http://schemas.microsoft.com/office/powerpoint/2010/main" val="3515198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CC0BEA3-B441-4620-A28E-979E5532B954}" type="slidenum">
              <a:rPr lang="en-ZA" smtClean="0"/>
              <a:t>9</a:t>
            </a:fld>
            <a:endParaRPr lang="en-ZA"/>
          </a:p>
        </p:txBody>
      </p:sp>
    </p:spTree>
    <p:extLst>
      <p:ext uri="{BB962C8B-B14F-4D97-AF65-F5344CB8AC3E}">
        <p14:creationId xmlns:p14="http://schemas.microsoft.com/office/powerpoint/2010/main" val="2245744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Frequently Asked Questions: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Q:	What is the difference between the new and previous Shake formulas?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 	The new Shake formula contains: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Less carbs and more protein and healthy fats</a:t>
            </a:r>
            <a:endParaRPr lang="en-ZA"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500g/33 day’s supply</a:t>
            </a:r>
            <a:endParaRPr lang="en-ZA" sz="1800" dirty="0">
              <a:effectLst/>
              <a:latin typeface="Calibri" panose="020F0502020204030204" pitchFamily="34" charset="0"/>
              <a:ea typeface="Calibri" panose="020F0502020204030204" pitchFamily="34" charset="0"/>
            </a:endParaRPr>
          </a:p>
          <a:p>
            <a:pPr marL="415290"/>
            <a:r>
              <a:rPr lang="en-US" sz="1800" dirty="0">
                <a:effectLst/>
                <a:latin typeface="Arial" panose="020B0604020202020204" pitchFamily="34" charset="0"/>
                <a:ea typeface="Calibri" panose="020F0502020204030204" pitchFamily="34" charset="0"/>
              </a:rPr>
              <a:t> </a:t>
            </a:r>
            <a:endParaRPr lang="en-ZA" sz="1800" dirty="0">
              <a:effectLst/>
              <a:latin typeface="Calibri" panose="020F0502020204030204" pitchFamily="34" charset="0"/>
              <a:ea typeface="Calibri" panose="020F0502020204030204" pitchFamily="34" charset="0"/>
            </a:endParaRPr>
          </a:p>
          <a:p>
            <a:pPr>
              <a:lnSpc>
                <a:spcPct val="107000"/>
              </a:lnSpc>
              <a:spcAft>
                <a:spcPts val="8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Q: 	Why does the new Shake label and ingredient list differ from the old?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	With the new improved formula, we have updated the label with the correct format and information. As the formula has been improved, the new label will not correspond with the old label and there will be more detail on the new label.</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Q:	Why did we change the size of the Shake from 300g to 500g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	We have received overwhelming feedback that customers prefer to buy a one-month supply of the Shake. Hence we have reverted back to a 500g and 33 serving size for your convenience.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800" b="1" dirty="0">
                <a:effectLst/>
                <a:latin typeface="Arial" panose="020B0604020202020204" pitchFamily="34" charset="0"/>
                <a:ea typeface="Calibri" panose="020F0502020204030204" pitchFamily="34" charset="0"/>
                <a:cs typeface="Times New Roman" panose="02020603050405020304" pitchFamily="18" charset="0"/>
              </a:rPr>
              <a:t>Q:</a:t>
            </a:r>
            <a:r>
              <a:rPr lang="en-ZA" sz="1800" dirty="0">
                <a:effectLst/>
                <a:latin typeface="Arial" panose="020B0604020202020204" pitchFamily="34" charset="0"/>
                <a:ea typeface="Calibri" panose="020F0502020204030204" pitchFamily="34" charset="0"/>
                <a:cs typeface="Times New Roman" panose="02020603050405020304" pitchFamily="18" charset="0"/>
              </a:rPr>
              <a:t> </a:t>
            </a:r>
            <a:r>
              <a:rPr lang="en-ZA" sz="1800" b="1" dirty="0">
                <a:effectLst/>
                <a:latin typeface="Arial" panose="020B0604020202020204" pitchFamily="34" charset="0"/>
                <a:ea typeface="Calibri" panose="020F0502020204030204" pitchFamily="34" charset="0"/>
                <a:cs typeface="Times New Roman" panose="02020603050405020304" pitchFamily="18" charset="0"/>
              </a:rPr>
              <a:t>	Is the Lifestyle Shake a meal replacement?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A: 	The product was formulated to supplement your nutritional intake of vitamins and minerals. It is not a meal replacement.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7CC0BEA3-B441-4620-A28E-979E5532B954}" type="slidenum">
              <a:rPr lang="en-ZA" smtClean="0"/>
              <a:t>10</a:t>
            </a:fld>
            <a:endParaRPr lang="en-ZA"/>
          </a:p>
        </p:txBody>
      </p:sp>
    </p:spTree>
    <p:extLst>
      <p:ext uri="{BB962C8B-B14F-4D97-AF65-F5344CB8AC3E}">
        <p14:creationId xmlns:p14="http://schemas.microsoft.com/office/powerpoint/2010/main" val="14899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33FA-BE5F-1E5C-6B5F-D56ED6EC06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528AF014-B07C-778E-E519-42E9D86823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F40A0678-C677-BD8A-C991-FA30FB8404C1}"/>
              </a:ext>
            </a:extLst>
          </p:cNvPr>
          <p:cNvSpPr>
            <a:spLocks noGrp="1"/>
          </p:cNvSpPr>
          <p:nvPr>
            <p:ph type="dt" sz="half" idx="10"/>
          </p:nvPr>
        </p:nvSpPr>
        <p:spPr/>
        <p:txBody>
          <a:bodyPr/>
          <a:lstStyle/>
          <a:p>
            <a:fld id="{BEBF360A-EBCE-4FD5-BA42-4E9F1FF12044}" type="datetimeFigureOut">
              <a:rPr lang="en-ZA" smtClean="0"/>
              <a:t>2023/07/05</a:t>
            </a:fld>
            <a:endParaRPr lang="en-ZA"/>
          </a:p>
        </p:txBody>
      </p:sp>
      <p:sp>
        <p:nvSpPr>
          <p:cNvPr id="5" name="Footer Placeholder 4">
            <a:extLst>
              <a:ext uri="{FF2B5EF4-FFF2-40B4-BE49-F238E27FC236}">
                <a16:creationId xmlns:a16="http://schemas.microsoft.com/office/drawing/2014/main" id="{0C378A5C-E1C8-B56F-1C60-CAD3F42E6A4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7307EAC-1365-BA49-B82A-3423DCE68CF7}"/>
              </a:ext>
            </a:extLst>
          </p:cNvPr>
          <p:cNvSpPr>
            <a:spLocks noGrp="1"/>
          </p:cNvSpPr>
          <p:nvPr>
            <p:ph type="sldNum" sz="quarter" idx="12"/>
          </p:nvPr>
        </p:nvSpPr>
        <p:spPr/>
        <p:txBody>
          <a:bodyPr/>
          <a:lstStyle/>
          <a:p>
            <a:fld id="{CC3CE8D5-2D48-4CCD-8666-B135B8994515}" type="slidenum">
              <a:rPr lang="en-ZA" smtClean="0"/>
              <a:t>‹#›</a:t>
            </a:fld>
            <a:endParaRPr lang="en-ZA"/>
          </a:p>
        </p:txBody>
      </p:sp>
    </p:spTree>
    <p:extLst>
      <p:ext uri="{BB962C8B-B14F-4D97-AF65-F5344CB8AC3E}">
        <p14:creationId xmlns:p14="http://schemas.microsoft.com/office/powerpoint/2010/main" val="197118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B1A9E-8707-B1F0-2968-CDF435601534}"/>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AD7653D-552C-76BF-53D0-3637D6B225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5A15273-CD37-A504-F086-487BCC1FF13B}"/>
              </a:ext>
            </a:extLst>
          </p:cNvPr>
          <p:cNvSpPr>
            <a:spLocks noGrp="1"/>
          </p:cNvSpPr>
          <p:nvPr>
            <p:ph type="dt" sz="half" idx="10"/>
          </p:nvPr>
        </p:nvSpPr>
        <p:spPr/>
        <p:txBody>
          <a:bodyPr/>
          <a:lstStyle/>
          <a:p>
            <a:fld id="{BEBF360A-EBCE-4FD5-BA42-4E9F1FF12044}" type="datetimeFigureOut">
              <a:rPr lang="en-ZA" smtClean="0"/>
              <a:t>2023/07/05</a:t>
            </a:fld>
            <a:endParaRPr lang="en-ZA"/>
          </a:p>
        </p:txBody>
      </p:sp>
      <p:sp>
        <p:nvSpPr>
          <p:cNvPr id="5" name="Footer Placeholder 4">
            <a:extLst>
              <a:ext uri="{FF2B5EF4-FFF2-40B4-BE49-F238E27FC236}">
                <a16:creationId xmlns:a16="http://schemas.microsoft.com/office/drawing/2014/main" id="{9D36E4ED-750E-62B6-D0E6-76E4C286472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83D6C57-EE74-F2F3-1D17-AD5FF25CD8AD}"/>
              </a:ext>
            </a:extLst>
          </p:cNvPr>
          <p:cNvSpPr>
            <a:spLocks noGrp="1"/>
          </p:cNvSpPr>
          <p:nvPr>
            <p:ph type="sldNum" sz="quarter" idx="12"/>
          </p:nvPr>
        </p:nvSpPr>
        <p:spPr/>
        <p:txBody>
          <a:bodyPr/>
          <a:lstStyle/>
          <a:p>
            <a:fld id="{CC3CE8D5-2D48-4CCD-8666-B135B8994515}" type="slidenum">
              <a:rPr lang="en-ZA" smtClean="0"/>
              <a:t>‹#›</a:t>
            </a:fld>
            <a:endParaRPr lang="en-ZA"/>
          </a:p>
        </p:txBody>
      </p:sp>
    </p:spTree>
    <p:extLst>
      <p:ext uri="{BB962C8B-B14F-4D97-AF65-F5344CB8AC3E}">
        <p14:creationId xmlns:p14="http://schemas.microsoft.com/office/powerpoint/2010/main" val="121194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4783C3-56B6-5312-B54C-92AF7284FA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5B920AA-18B4-5626-5CDE-5DF66B847A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A2A0EDE-AEDF-1C7C-8FF8-CDB65EBB64E7}"/>
              </a:ext>
            </a:extLst>
          </p:cNvPr>
          <p:cNvSpPr>
            <a:spLocks noGrp="1"/>
          </p:cNvSpPr>
          <p:nvPr>
            <p:ph type="dt" sz="half" idx="10"/>
          </p:nvPr>
        </p:nvSpPr>
        <p:spPr/>
        <p:txBody>
          <a:bodyPr/>
          <a:lstStyle/>
          <a:p>
            <a:fld id="{BEBF360A-EBCE-4FD5-BA42-4E9F1FF12044}" type="datetimeFigureOut">
              <a:rPr lang="en-ZA" smtClean="0"/>
              <a:t>2023/07/05</a:t>
            </a:fld>
            <a:endParaRPr lang="en-ZA"/>
          </a:p>
        </p:txBody>
      </p:sp>
      <p:sp>
        <p:nvSpPr>
          <p:cNvPr id="5" name="Footer Placeholder 4">
            <a:extLst>
              <a:ext uri="{FF2B5EF4-FFF2-40B4-BE49-F238E27FC236}">
                <a16:creationId xmlns:a16="http://schemas.microsoft.com/office/drawing/2014/main" id="{6BE6DE64-4DC8-96FB-1A38-9B15B23B690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4302076-701A-C60A-D803-DAD7DD6DE713}"/>
              </a:ext>
            </a:extLst>
          </p:cNvPr>
          <p:cNvSpPr>
            <a:spLocks noGrp="1"/>
          </p:cNvSpPr>
          <p:nvPr>
            <p:ph type="sldNum" sz="quarter" idx="12"/>
          </p:nvPr>
        </p:nvSpPr>
        <p:spPr/>
        <p:txBody>
          <a:bodyPr/>
          <a:lstStyle/>
          <a:p>
            <a:fld id="{CC3CE8D5-2D48-4CCD-8666-B135B8994515}" type="slidenum">
              <a:rPr lang="en-ZA" smtClean="0"/>
              <a:t>‹#›</a:t>
            </a:fld>
            <a:endParaRPr lang="en-ZA"/>
          </a:p>
        </p:txBody>
      </p:sp>
    </p:spTree>
    <p:extLst>
      <p:ext uri="{BB962C8B-B14F-4D97-AF65-F5344CB8AC3E}">
        <p14:creationId xmlns:p14="http://schemas.microsoft.com/office/powerpoint/2010/main" val="283489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F73D-794A-A612-FB8C-8F45E585B3D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2A6EF38-E591-BBBF-D121-4BE9A0A7FD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16A8CCD-6454-CDE4-E81B-A2C0AB72AF9E}"/>
              </a:ext>
            </a:extLst>
          </p:cNvPr>
          <p:cNvSpPr>
            <a:spLocks noGrp="1"/>
          </p:cNvSpPr>
          <p:nvPr>
            <p:ph type="dt" sz="half" idx="10"/>
          </p:nvPr>
        </p:nvSpPr>
        <p:spPr/>
        <p:txBody>
          <a:bodyPr/>
          <a:lstStyle/>
          <a:p>
            <a:fld id="{BEBF360A-EBCE-4FD5-BA42-4E9F1FF12044}" type="datetimeFigureOut">
              <a:rPr lang="en-ZA" smtClean="0"/>
              <a:t>2023/07/05</a:t>
            </a:fld>
            <a:endParaRPr lang="en-ZA"/>
          </a:p>
        </p:txBody>
      </p:sp>
      <p:sp>
        <p:nvSpPr>
          <p:cNvPr id="5" name="Footer Placeholder 4">
            <a:extLst>
              <a:ext uri="{FF2B5EF4-FFF2-40B4-BE49-F238E27FC236}">
                <a16:creationId xmlns:a16="http://schemas.microsoft.com/office/drawing/2014/main" id="{ADF30F7D-D3BC-C272-0D66-C6323310604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69C6551-F923-3FF5-6B8B-6E178B239E4B}"/>
              </a:ext>
            </a:extLst>
          </p:cNvPr>
          <p:cNvSpPr>
            <a:spLocks noGrp="1"/>
          </p:cNvSpPr>
          <p:nvPr>
            <p:ph type="sldNum" sz="quarter" idx="12"/>
          </p:nvPr>
        </p:nvSpPr>
        <p:spPr/>
        <p:txBody>
          <a:bodyPr/>
          <a:lstStyle/>
          <a:p>
            <a:fld id="{CC3CE8D5-2D48-4CCD-8666-B135B8994515}" type="slidenum">
              <a:rPr lang="en-ZA" smtClean="0"/>
              <a:t>‹#›</a:t>
            </a:fld>
            <a:endParaRPr lang="en-ZA"/>
          </a:p>
        </p:txBody>
      </p:sp>
    </p:spTree>
    <p:extLst>
      <p:ext uri="{BB962C8B-B14F-4D97-AF65-F5344CB8AC3E}">
        <p14:creationId xmlns:p14="http://schemas.microsoft.com/office/powerpoint/2010/main" val="333430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8E6C-514F-E203-1FC7-ADE2715094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AA483B8D-C77A-54BB-1028-C56E7A2379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342858-405A-8AA3-7812-26D7470F914F}"/>
              </a:ext>
            </a:extLst>
          </p:cNvPr>
          <p:cNvSpPr>
            <a:spLocks noGrp="1"/>
          </p:cNvSpPr>
          <p:nvPr>
            <p:ph type="dt" sz="half" idx="10"/>
          </p:nvPr>
        </p:nvSpPr>
        <p:spPr/>
        <p:txBody>
          <a:bodyPr/>
          <a:lstStyle/>
          <a:p>
            <a:fld id="{BEBF360A-EBCE-4FD5-BA42-4E9F1FF12044}" type="datetimeFigureOut">
              <a:rPr lang="en-ZA" smtClean="0"/>
              <a:t>2023/07/05</a:t>
            </a:fld>
            <a:endParaRPr lang="en-ZA"/>
          </a:p>
        </p:txBody>
      </p:sp>
      <p:sp>
        <p:nvSpPr>
          <p:cNvPr id="5" name="Footer Placeholder 4">
            <a:extLst>
              <a:ext uri="{FF2B5EF4-FFF2-40B4-BE49-F238E27FC236}">
                <a16:creationId xmlns:a16="http://schemas.microsoft.com/office/drawing/2014/main" id="{9AC8B532-226A-963F-D9C0-13B2EEC44E8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C17236D-1861-8EB8-DB79-7A18E344C333}"/>
              </a:ext>
            </a:extLst>
          </p:cNvPr>
          <p:cNvSpPr>
            <a:spLocks noGrp="1"/>
          </p:cNvSpPr>
          <p:nvPr>
            <p:ph type="sldNum" sz="quarter" idx="12"/>
          </p:nvPr>
        </p:nvSpPr>
        <p:spPr/>
        <p:txBody>
          <a:bodyPr/>
          <a:lstStyle/>
          <a:p>
            <a:fld id="{CC3CE8D5-2D48-4CCD-8666-B135B8994515}" type="slidenum">
              <a:rPr lang="en-ZA" smtClean="0"/>
              <a:t>‹#›</a:t>
            </a:fld>
            <a:endParaRPr lang="en-ZA"/>
          </a:p>
        </p:txBody>
      </p:sp>
    </p:spTree>
    <p:extLst>
      <p:ext uri="{BB962C8B-B14F-4D97-AF65-F5344CB8AC3E}">
        <p14:creationId xmlns:p14="http://schemas.microsoft.com/office/powerpoint/2010/main" val="2711519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4324C-B263-BF66-AADC-9ED526F4ECF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30BA4EC-B7F3-9B73-B503-C2542A9E63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AB8FFAEE-0F5A-F074-6867-679B203117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C1CE1E39-9839-0158-6EBF-2F61CE7ADE50}"/>
              </a:ext>
            </a:extLst>
          </p:cNvPr>
          <p:cNvSpPr>
            <a:spLocks noGrp="1"/>
          </p:cNvSpPr>
          <p:nvPr>
            <p:ph type="dt" sz="half" idx="10"/>
          </p:nvPr>
        </p:nvSpPr>
        <p:spPr/>
        <p:txBody>
          <a:bodyPr/>
          <a:lstStyle/>
          <a:p>
            <a:fld id="{BEBF360A-EBCE-4FD5-BA42-4E9F1FF12044}" type="datetimeFigureOut">
              <a:rPr lang="en-ZA" smtClean="0"/>
              <a:t>2023/07/05</a:t>
            </a:fld>
            <a:endParaRPr lang="en-ZA"/>
          </a:p>
        </p:txBody>
      </p:sp>
      <p:sp>
        <p:nvSpPr>
          <p:cNvPr id="6" name="Footer Placeholder 5">
            <a:extLst>
              <a:ext uri="{FF2B5EF4-FFF2-40B4-BE49-F238E27FC236}">
                <a16:creationId xmlns:a16="http://schemas.microsoft.com/office/drawing/2014/main" id="{56DB2DF2-26E3-FCFB-B962-8562F45E849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BDE9E08-EFEE-77FF-9C5A-D23A0E86B7A7}"/>
              </a:ext>
            </a:extLst>
          </p:cNvPr>
          <p:cNvSpPr>
            <a:spLocks noGrp="1"/>
          </p:cNvSpPr>
          <p:nvPr>
            <p:ph type="sldNum" sz="quarter" idx="12"/>
          </p:nvPr>
        </p:nvSpPr>
        <p:spPr/>
        <p:txBody>
          <a:bodyPr/>
          <a:lstStyle/>
          <a:p>
            <a:fld id="{CC3CE8D5-2D48-4CCD-8666-B135B8994515}" type="slidenum">
              <a:rPr lang="en-ZA" smtClean="0"/>
              <a:t>‹#›</a:t>
            </a:fld>
            <a:endParaRPr lang="en-ZA"/>
          </a:p>
        </p:txBody>
      </p:sp>
    </p:spTree>
    <p:extLst>
      <p:ext uri="{BB962C8B-B14F-4D97-AF65-F5344CB8AC3E}">
        <p14:creationId xmlns:p14="http://schemas.microsoft.com/office/powerpoint/2010/main" val="1576118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EFFA6-F69D-5C86-CD3B-0CD43F4F5149}"/>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3FAA20B-FCFC-6B73-6AA0-7A16F32077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6EEC89-58B7-62B0-1D3E-8905D82EFE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A1A88573-B614-D0F8-FD66-A4FDB9E0C2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EE39B3-C624-FB31-987C-E329C966B2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27490DB2-D080-208D-B6E4-AE0CB7F1624B}"/>
              </a:ext>
            </a:extLst>
          </p:cNvPr>
          <p:cNvSpPr>
            <a:spLocks noGrp="1"/>
          </p:cNvSpPr>
          <p:nvPr>
            <p:ph type="dt" sz="half" idx="10"/>
          </p:nvPr>
        </p:nvSpPr>
        <p:spPr/>
        <p:txBody>
          <a:bodyPr/>
          <a:lstStyle/>
          <a:p>
            <a:fld id="{BEBF360A-EBCE-4FD5-BA42-4E9F1FF12044}" type="datetimeFigureOut">
              <a:rPr lang="en-ZA" smtClean="0"/>
              <a:t>2023/07/05</a:t>
            </a:fld>
            <a:endParaRPr lang="en-ZA"/>
          </a:p>
        </p:txBody>
      </p:sp>
      <p:sp>
        <p:nvSpPr>
          <p:cNvPr id="8" name="Footer Placeholder 7">
            <a:extLst>
              <a:ext uri="{FF2B5EF4-FFF2-40B4-BE49-F238E27FC236}">
                <a16:creationId xmlns:a16="http://schemas.microsoft.com/office/drawing/2014/main" id="{7EE411E3-67F5-8AC1-FCC9-CE8A4FBB5BCF}"/>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2C15CD15-4E5F-98BC-1B47-D73EC2EB4BA5}"/>
              </a:ext>
            </a:extLst>
          </p:cNvPr>
          <p:cNvSpPr>
            <a:spLocks noGrp="1"/>
          </p:cNvSpPr>
          <p:nvPr>
            <p:ph type="sldNum" sz="quarter" idx="12"/>
          </p:nvPr>
        </p:nvSpPr>
        <p:spPr/>
        <p:txBody>
          <a:bodyPr/>
          <a:lstStyle/>
          <a:p>
            <a:fld id="{CC3CE8D5-2D48-4CCD-8666-B135B8994515}" type="slidenum">
              <a:rPr lang="en-ZA" smtClean="0"/>
              <a:t>‹#›</a:t>
            </a:fld>
            <a:endParaRPr lang="en-ZA"/>
          </a:p>
        </p:txBody>
      </p:sp>
    </p:spTree>
    <p:extLst>
      <p:ext uri="{BB962C8B-B14F-4D97-AF65-F5344CB8AC3E}">
        <p14:creationId xmlns:p14="http://schemas.microsoft.com/office/powerpoint/2010/main" val="3311843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9A86A-9F37-F18F-3580-D39549E20D53}"/>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A66D5BF5-A3BC-64A3-EA2D-756506265B2F}"/>
              </a:ext>
            </a:extLst>
          </p:cNvPr>
          <p:cNvSpPr>
            <a:spLocks noGrp="1"/>
          </p:cNvSpPr>
          <p:nvPr>
            <p:ph type="dt" sz="half" idx="10"/>
          </p:nvPr>
        </p:nvSpPr>
        <p:spPr/>
        <p:txBody>
          <a:bodyPr/>
          <a:lstStyle/>
          <a:p>
            <a:fld id="{BEBF360A-EBCE-4FD5-BA42-4E9F1FF12044}" type="datetimeFigureOut">
              <a:rPr lang="en-ZA" smtClean="0"/>
              <a:t>2023/07/05</a:t>
            </a:fld>
            <a:endParaRPr lang="en-ZA"/>
          </a:p>
        </p:txBody>
      </p:sp>
      <p:sp>
        <p:nvSpPr>
          <p:cNvPr id="4" name="Footer Placeholder 3">
            <a:extLst>
              <a:ext uri="{FF2B5EF4-FFF2-40B4-BE49-F238E27FC236}">
                <a16:creationId xmlns:a16="http://schemas.microsoft.com/office/drawing/2014/main" id="{A323DF82-CE12-C0D5-B3A8-95101A013A77}"/>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E5CB2E04-5461-F52C-44F4-3136AAE3FD90}"/>
              </a:ext>
            </a:extLst>
          </p:cNvPr>
          <p:cNvSpPr>
            <a:spLocks noGrp="1"/>
          </p:cNvSpPr>
          <p:nvPr>
            <p:ph type="sldNum" sz="quarter" idx="12"/>
          </p:nvPr>
        </p:nvSpPr>
        <p:spPr/>
        <p:txBody>
          <a:bodyPr/>
          <a:lstStyle/>
          <a:p>
            <a:fld id="{CC3CE8D5-2D48-4CCD-8666-B135B8994515}" type="slidenum">
              <a:rPr lang="en-ZA" smtClean="0"/>
              <a:t>‹#›</a:t>
            </a:fld>
            <a:endParaRPr lang="en-ZA"/>
          </a:p>
        </p:txBody>
      </p:sp>
    </p:spTree>
    <p:extLst>
      <p:ext uri="{BB962C8B-B14F-4D97-AF65-F5344CB8AC3E}">
        <p14:creationId xmlns:p14="http://schemas.microsoft.com/office/powerpoint/2010/main" val="218205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8545BD-E7BB-BA40-DC61-7DB2491DBAA5}"/>
              </a:ext>
            </a:extLst>
          </p:cNvPr>
          <p:cNvSpPr>
            <a:spLocks noGrp="1"/>
          </p:cNvSpPr>
          <p:nvPr>
            <p:ph type="dt" sz="half" idx="10"/>
          </p:nvPr>
        </p:nvSpPr>
        <p:spPr/>
        <p:txBody>
          <a:bodyPr/>
          <a:lstStyle/>
          <a:p>
            <a:fld id="{BEBF360A-EBCE-4FD5-BA42-4E9F1FF12044}" type="datetimeFigureOut">
              <a:rPr lang="en-ZA" smtClean="0"/>
              <a:t>2023/07/05</a:t>
            </a:fld>
            <a:endParaRPr lang="en-ZA"/>
          </a:p>
        </p:txBody>
      </p:sp>
      <p:sp>
        <p:nvSpPr>
          <p:cNvPr id="3" name="Footer Placeholder 2">
            <a:extLst>
              <a:ext uri="{FF2B5EF4-FFF2-40B4-BE49-F238E27FC236}">
                <a16:creationId xmlns:a16="http://schemas.microsoft.com/office/drawing/2014/main" id="{39C5E4D3-704C-04E3-F8E7-83876B36ACF4}"/>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672D28AD-4A73-E569-3075-D4F2B076A059}"/>
              </a:ext>
            </a:extLst>
          </p:cNvPr>
          <p:cNvSpPr>
            <a:spLocks noGrp="1"/>
          </p:cNvSpPr>
          <p:nvPr>
            <p:ph type="sldNum" sz="quarter" idx="12"/>
          </p:nvPr>
        </p:nvSpPr>
        <p:spPr/>
        <p:txBody>
          <a:bodyPr/>
          <a:lstStyle/>
          <a:p>
            <a:fld id="{CC3CE8D5-2D48-4CCD-8666-B135B8994515}" type="slidenum">
              <a:rPr lang="en-ZA" smtClean="0"/>
              <a:t>‹#›</a:t>
            </a:fld>
            <a:endParaRPr lang="en-ZA"/>
          </a:p>
        </p:txBody>
      </p:sp>
    </p:spTree>
    <p:extLst>
      <p:ext uri="{BB962C8B-B14F-4D97-AF65-F5344CB8AC3E}">
        <p14:creationId xmlns:p14="http://schemas.microsoft.com/office/powerpoint/2010/main" val="110590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FDAA-3151-4026-0D56-F4A54A1E96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27A726C3-275B-AC13-A546-BE5F0A9F75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C9C8A695-690A-AFB8-1A86-D852C85864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367D5B-2F72-3BFF-AF12-1164FFB72961}"/>
              </a:ext>
            </a:extLst>
          </p:cNvPr>
          <p:cNvSpPr>
            <a:spLocks noGrp="1"/>
          </p:cNvSpPr>
          <p:nvPr>
            <p:ph type="dt" sz="half" idx="10"/>
          </p:nvPr>
        </p:nvSpPr>
        <p:spPr/>
        <p:txBody>
          <a:bodyPr/>
          <a:lstStyle/>
          <a:p>
            <a:fld id="{BEBF360A-EBCE-4FD5-BA42-4E9F1FF12044}" type="datetimeFigureOut">
              <a:rPr lang="en-ZA" smtClean="0"/>
              <a:t>2023/07/05</a:t>
            </a:fld>
            <a:endParaRPr lang="en-ZA"/>
          </a:p>
        </p:txBody>
      </p:sp>
      <p:sp>
        <p:nvSpPr>
          <p:cNvPr id="6" name="Footer Placeholder 5">
            <a:extLst>
              <a:ext uri="{FF2B5EF4-FFF2-40B4-BE49-F238E27FC236}">
                <a16:creationId xmlns:a16="http://schemas.microsoft.com/office/drawing/2014/main" id="{F53744C2-06BA-04F1-E8E9-0DBF8C7BCBE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BACFA40-81CC-86CA-27FF-BED8A0F77C58}"/>
              </a:ext>
            </a:extLst>
          </p:cNvPr>
          <p:cNvSpPr>
            <a:spLocks noGrp="1"/>
          </p:cNvSpPr>
          <p:nvPr>
            <p:ph type="sldNum" sz="quarter" idx="12"/>
          </p:nvPr>
        </p:nvSpPr>
        <p:spPr/>
        <p:txBody>
          <a:bodyPr/>
          <a:lstStyle/>
          <a:p>
            <a:fld id="{CC3CE8D5-2D48-4CCD-8666-B135B8994515}" type="slidenum">
              <a:rPr lang="en-ZA" smtClean="0"/>
              <a:t>‹#›</a:t>
            </a:fld>
            <a:endParaRPr lang="en-ZA"/>
          </a:p>
        </p:txBody>
      </p:sp>
    </p:spTree>
    <p:extLst>
      <p:ext uri="{BB962C8B-B14F-4D97-AF65-F5344CB8AC3E}">
        <p14:creationId xmlns:p14="http://schemas.microsoft.com/office/powerpoint/2010/main" val="282929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17E70-4135-BC0B-7186-8531516CC0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DA2380A4-532B-2F32-1977-C0643C1CF7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68DDC8B-D2C2-F007-9E78-E870C21CE0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B0BAC-4A78-6ABE-567D-4011D4F0A409}"/>
              </a:ext>
            </a:extLst>
          </p:cNvPr>
          <p:cNvSpPr>
            <a:spLocks noGrp="1"/>
          </p:cNvSpPr>
          <p:nvPr>
            <p:ph type="dt" sz="half" idx="10"/>
          </p:nvPr>
        </p:nvSpPr>
        <p:spPr/>
        <p:txBody>
          <a:bodyPr/>
          <a:lstStyle/>
          <a:p>
            <a:fld id="{BEBF360A-EBCE-4FD5-BA42-4E9F1FF12044}" type="datetimeFigureOut">
              <a:rPr lang="en-ZA" smtClean="0"/>
              <a:t>2023/07/05</a:t>
            </a:fld>
            <a:endParaRPr lang="en-ZA"/>
          </a:p>
        </p:txBody>
      </p:sp>
      <p:sp>
        <p:nvSpPr>
          <p:cNvPr id="6" name="Footer Placeholder 5">
            <a:extLst>
              <a:ext uri="{FF2B5EF4-FFF2-40B4-BE49-F238E27FC236}">
                <a16:creationId xmlns:a16="http://schemas.microsoft.com/office/drawing/2014/main" id="{CE0016C2-EA96-2BCC-FBF4-2B16D27BDDA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9A7B206-CFC9-E7A3-A8B7-10F3CB761EBA}"/>
              </a:ext>
            </a:extLst>
          </p:cNvPr>
          <p:cNvSpPr>
            <a:spLocks noGrp="1"/>
          </p:cNvSpPr>
          <p:nvPr>
            <p:ph type="sldNum" sz="quarter" idx="12"/>
          </p:nvPr>
        </p:nvSpPr>
        <p:spPr/>
        <p:txBody>
          <a:bodyPr/>
          <a:lstStyle/>
          <a:p>
            <a:fld id="{CC3CE8D5-2D48-4CCD-8666-B135B8994515}" type="slidenum">
              <a:rPr lang="en-ZA" smtClean="0"/>
              <a:t>‹#›</a:t>
            </a:fld>
            <a:endParaRPr lang="en-ZA"/>
          </a:p>
        </p:txBody>
      </p:sp>
    </p:spTree>
    <p:extLst>
      <p:ext uri="{BB962C8B-B14F-4D97-AF65-F5344CB8AC3E}">
        <p14:creationId xmlns:p14="http://schemas.microsoft.com/office/powerpoint/2010/main" val="302295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1DD84B-C538-37D4-D88C-D217CD3D0A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B8F1AC8-CF6D-DF34-EA51-00755D189F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8ABBC20-0157-143B-B4A8-A6B0A95467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F360A-EBCE-4FD5-BA42-4E9F1FF12044}" type="datetimeFigureOut">
              <a:rPr lang="en-ZA" smtClean="0"/>
              <a:t>2023/07/05</a:t>
            </a:fld>
            <a:endParaRPr lang="en-ZA"/>
          </a:p>
        </p:txBody>
      </p:sp>
      <p:sp>
        <p:nvSpPr>
          <p:cNvPr id="5" name="Footer Placeholder 4">
            <a:extLst>
              <a:ext uri="{FF2B5EF4-FFF2-40B4-BE49-F238E27FC236}">
                <a16:creationId xmlns:a16="http://schemas.microsoft.com/office/drawing/2014/main" id="{4B06E57C-D63B-5233-3B44-63E18B0B76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70E7AD9-EAC2-915C-7C3C-F70393590D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CE8D5-2D48-4CCD-8666-B135B8994515}" type="slidenum">
              <a:rPr lang="en-ZA" smtClean="0"/>
              <a:t>‹#›</a:t>
            </a:fld>
            <a:endParaRPr lang="en-ZA"/>
          </a:p>
        </p:txBody>
      </p:sp>
    </p:spTree>
    <p:extLst>
      <p:ext uri="{BB962C8B-B14F-4D97-AF65-F5344CB8AC3E}">
        <p14:creationId xmlns:p14="http://schemas.microsoft.com/office/powerpoint/2010/main" val="1796270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splash of milk&#10;&#10;Description automatically generated with medium confidence">
            <a:extLst>
              <a:ext uri="{FF2B5EF4-FFF2-40B4-BE49-F238E27FC236}">
                <a16:creationId xmlns:a16="http://schemas.microsoft.com/office/drawing/2014/main" id="{109359B2-423A-4820-0FB3-B8E91693C4C0}"/>
              </a:ext>
            </a:extLst>
          </p:cNvPr>
          <p:cNvPicPr>
            <a:picLocks noChangeAspect="1"/>
          </p:cNvPicPr>
          <p:nvPr/>
        </p:nvPicPr>
        <p:blipFill rotWithShape="1">
          <a:blip r:embed="rId3">
            <a:extLst>
              <a:ext uri="{28A0092B-C50C-407E-A947-70E740481C1C}">
                <a14:useLocalDpi xmlns:a14="http://schemas.microsoft.com/office/drawing/2010/main" val="0"/>
              </a:ext>
            </a:extLst>
          </a:blip>
          <a:srcRect t="16030" b="6459"/>
          <a:stretch/>
        </p:blipFill>
        <p:spPr>
          <a:xfrm>
            <a:off x="2522356" y="10"/>
            <a:ext cx="9669642" cy="6857990"/>
          </a:xfrm>
          <a:prstGeom prst="rect">
            <a:avLst/>
          </a:prstGeom>
        </p:spPr>
      </p:pic>
      <p:sp>
        <p:nvSpPr>
          <p:cNvPr id="32" name="Rectangle 3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D8E84147-48C4-313C-B04E-2A127CEC7877}"/>
              </a:ext>
            </a:extLst>
          </p:cNvPr>
          <p:cNvSpPr txBox="1">
            <a:spLocks/>
          </p:cNvSpPr>
          <p:nvPr/>
        </p:nvSpPr>
        <p:spPr>
          <a:xfrm>
            <a:off x="1524000" y="18462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rgbClr val="C00000"/>
                </a:solidFill>
                <a:latin typeface="Arial" panose="020B0604020202020204" pitchFamily="34" charset="0"/>
                <a:cs typeface="Arial" panose="020B0604020202020204" pitchFamily="34" charset="0"/>
              </a:rPr>
              <a:t>NEW </a:t>
            </a:r>
          </a:p>
          <a:p>
            <a:r>
              <a:rPr lang="en-US" sz="4000" dirty="0">
                <a:solidFill>
                  <a:srgbClr val="C00000"/>
                </a:solidFill>
                <a:latin typeface="Arial" panose="020B0604020202020204" pitchFamily="34" charset="0"/>
                <a:cs typeface="Arial" panose="020B0604020202020204" pitchFamily="34" charset="0"/>
              </a:rPr>
              <a:t>Rooibos Lifestyle Shake</a:t>
            </a:r>
            <a:endParaRPr lang="en-ZA" sz="4000" dirty="0">
              <a:solidFill>
                <a:srgbClr val="C00000"/>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8849431D-AD75-CF85-25CE-884866B0F542}"/>
              </a:ext>
            </a:extLst>
          </p:cNvPr>
          <p:cNvSpPr txBox="1">
            <a:spLocks/>
          </p:cNvSpPr>
          <p:nvPr/>
        </p:nvSpPr>
        <p:spPr>
          <a:xfrm>
            <a:off x="1524000" y="43259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C00000"/>
                </a:solidFill>
                <a:latin typeface="Arial" panose="020B0604020202020204" pitchFamily="34" charset="0"/>
                <a:cs typeface="Arial" panose="020B0604020202020204" pitchFamily="34" charset="0"/>
              </a:rPr>
              <a:t>July 2023</a:t>
            </a:r>
            <a:endParaRPr lang="en-ZA" dirty="0">
              <a:solidFill>
                <a:srgbClr val="C00000"/>
              </a:solidFill>
              <a:latin typeface="Arial" panose="020B0604020202020204" pitchFamily="34" charset="0"/>
              <a:cs typeface="Arial" panose="020B0604020202020204" pitchFamily="34" charset="0"/>
            </a:endParaRPr>
          </a:p>
        </p:txBody>
      </p:sp>
      <p:pic>
        <p:nvPicPr>
          <p:cNvPr id="18" name="Picture 2" descr="F:\Logos\Annique\Annique Logo 2021 180c.png">
            <a:extLst>
              <a:ext uri="{FF2B5EF4-FFF2-40B4-BE49-F238E27FC236}">
                <a16:creationId xmlns:a16="http://schemas.microsoft.com/office/drawing/2014/main" id="{4F1E4DE4-DD33-3EEA-E90C-1905F3BEC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616" y="1080775"/>
            <a:ext cx="5426768" cy="1700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281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drinking a glass of milk&#10;&#10;Description automatically generated">
            <a:extLst>
              <a:ext uri="{FF2B5EF4-FFF2-40B4-BE49-F238E27FC236}">
                <a16:creationId xmlns:a16="http://schemas.microsoft.com/office/drawing/2014/main" id="{04EED5E6-BCFD-D630-D593-635BBCF9F8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H="1">
            <a:off x="0" y="0"/>
            <a:ext cx="10970607" cy="7313738"/>
          </a:xfrm>
        </p:spPr>
      </p:pic>
      <p:sp>
        <p:nvSpPr>
          <p:cNvPr id="8" name="Rectangle 7">
            <a:extLst>
              <a:ext uri="{FF2B5EF4-FFF2-40B4-BE49-F238E27FC236}">
                <a16:creationId xmlns:a16="http://schemas.microsoft.com/office/drawing/2014/main" id="{147F232E-F483-4232-DAEB-5FF6F9DC55DD}"/>
              </a:ext>
            </a:extLst>
          </p:cNvPr>
          <p:cNvSpPr/>
          <p:nvPr/>
        </p:nvSpPr>
        <p:spPr>
          <a:xfrm>
            <a:off x="6695440" y="-2082800"/>
            <a:ext cx="8625840" cy="11303000"/>
          </a:xfrm>
          <a:prstGeom prst="rect">
            <a:avLst/>
          </a:prstGeom>
          <a:solidFill>
            <a:schemeClr val="bg1"/>
          </a:solidFill>
          <a:ln>
            <a:noFill/>
          </a:ln>
          <a:effectLst>
            <a:softEdge rad="1181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5B34CF2C-DF6E-28B4-3EC9-287E6677391D}"/>
              </a:ext>
            </a:extLst>
          </p:cNvPr>
          <p:cNvSpPr>
            <a:spLocks noGrp="1"/>
          </p:cNvSpPr>
          <p:nvPr>
            <p:ph type="title"/>
          </p:nvPr>
        </p:nvSpPr>
        <p:spPr/>
        <p:txBody>
          <a:bodyPr/>
          <a:lstStyle/>
          <a:p>
            <a:r>
              <a:rPr lang="en-US" dirty="0">
                <a:solidFill>
                  <a:srgbClr val="C00000"/>
                </a:solidFill>
                <a:latin typeface="Arial" panose="020B0604020202020204" pitchFamily="34" charset="0"/>
                <a:cs typeface="Arial" panose="020B0604020202020204" pitchFamily="34" charset="0"/>
              </a:rPr>
              <a:t>Rooibos Lifestyle Shake</a:t>
            </a:r>
            <a:endParaRPr lang="en-ZA" dirty="0"/>
          </a:p>
        </p:txBody>
      </p:sp>
      <p:pic>
        <p:nvPicPr>
          <p:cNvPr id="6" name="Picture 2" descr="F:\Logos\Annique\Annique Logo 2021 180c.png">
            <a:extLst>
              <a:ext uri="{FF2B5EF4-FFF2-40B4-BE49-F238E27FC236}">
                <a16:creationId xmlns:a16="http://schemas.microsoft.com/office/drawing/2014/main" id="{09D826B3-5B5D-523C-1AA4-31976EA656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900" y="5799954"/>
            <a:ext cx="2329190" cy="7298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packaging and labeling, label, food&#10;&#10;Description automatically generated">
            <a:extLst>
              <a:ext uri="{FF2B5EF4-FFF2-40B4-BE49-F238E27FC236}">
                <a16:creationId xmlns:a16="http://schemas.microsoft.com/office/drawing/2014/main" id="{58610682-FF4F-AE98-E6CD-0D6802248B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766" y="808006"/>
            <a:ext cx="4978052" cy="4978052"/>
          </a:xfrm>
          <a:prstGeom prst="rect">
            <a:avLst/>
          </a:prstGeom>
        </p:spPr>
      </p:pic>
    </p:spTree>
    <p:extLst>
      <p:ext uri="{BB962C8B-B14F-4D97-AF65-F5344CB8AC3E}">
        <p14:creationId xmlns:p14="http://schemas.microsoft.com/office/powerpoint/2010/main" val="2059188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drinking from a shaker&#10;&#10;Description automatically generated with medium confidence">
            <a:extLst>
              <a:ext uri="{FF2B5EF4-FFF2-40B4-BE49-F238E27FC236}">
                <a16:creationId xmlns:a16="http://schemas.microsoft.com/office/drawing/2014/main" id="{0F66A3C9-ECC3-B505-9FA3-408C1DC3E955}"/>
              </a:ext>
            </a:extLst>
          </p:cNvPr>
          <p:cNvPicPr>
            <a:picLocks noChangeAspect="1"/>
          </p:cNvPicPr>
          <p:nvPr/>
        </p:nvPicPr>
        <p:blipFill rotWithShape="1">
          <a:blip r:embed="rId3">
            <a:extLst>
              <a:ext uri="{28A0092B-C50C-407E-A947-70E740481C1C}">
                <a14:useLocalDpi xmlns:a14="http://schemas.microsoft.com/office/drawing/2010/main" val="0"/>
              </a:ext>
            </a:extLst>
          </a:blip>
          <a:srcRect l="191" r="5691" b="-1"/>
          <a:stretch/>
        </p:blipFill>
        <p:spPr>
          <a:xfrm flipH="1">
            <a:off x="388729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4A9DA49-78AE-8F98-E49D-83BEDC3809D9}"/>
              </a:ext>
            </a:extLst>
          </p:cNvPr>
          <p:cNvSpPr>
            <a:spLocks noGrp="1"/>
          </p:cNvSpPr>
          <p:nvPr>
            <p:ph idx="1"/>
          </p:nvPr>
        </p:nvSpPr>
        <p:spPr>
          <a:xfrm>
            <a:off x="838200" y="2434201"/>
            <a:ext cx="5608320" cy="3742762"/>
          </a:xfrm>
        </p:spPr>
        <p:txBody>
          <a:bodyPr>
            <a:norm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First product launched in 1971</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Countless testimonials </a:t>
            </a:r>
          </a:p>
          <a:p>
            <a:pPr marL="285750" indent="-285750">
              <a:buFont typeface="Arial" panose="020B0604020202020204" pitchFamily="34" charset="0"/>
              <a:buChar char="•"/>
            </a:pPr>
            <a:r>
              <a:rPr lang="en-US" sz="2400" dirty="0">
                <a:latin typeface="Arial" panose="020B0604020202020204" pitchFamily="34" charset="0"/>
                <a:ea typeface="Calibri" panose="020F0502020204030204" pitchFamily="34" charset="0"/>
                <a:cs typeface="Times New Roman" panose="02020603050405020304" pitchFamily="18" charset="0"/>
              </a:rPr>
              <a:t>H</a:t>
            </a:r>
            <a:r>
              <a:rPr lang="en-US" sz="2400" dirty="0">
                <a:effectLst/>
                <a:latin typeface="Arial" panose="020B0604020202020204" pitchFamily="34" charset="0"/>
                <a:ea typeface="Calibri" panose="020F0502020204030204" pitchFamily="34" charset="0"/>
                <a:cs typeface="Times New Roman" panose="02020603050405020304" pitchFamily="18" charset="0"/>
              </a:rPr>
              <a:t>ealthy weight loss</a:t>
            </a:r>
          </a:p>
          <a:p>
            <a:pPr marL="285750" indent="-285750">
              <a:buFont typeface="Arial" panose="020B0604020202020204" pitchFamily="34" charset="0"/>
              <a:buChar char="•"/>
            </a:pPr>
            <a:r>
              <a:rPr lang="en-US" sz="2400" dirty="0">
                <a:latin typeface="Arial" panose="020B0604020202020204" pitchFamily="34" charset="0"/>
                <a:ea typeface="Calibri" panose="020F0502020204030204" pitchFamily="34" charset="0"/>
                <a:cs typeface="Times New Roman" panose="02020603050405020304" pitchFamily="18" charset="0"/>
              </a:rPr>
              <a:t>A</a:t>
            </a:r>
            <a:r>
              <a:rPr lang="en-US" sz="2400" dirty="0">
                <a:effectLst/>
                <a:latin typeface="Arial" panose="020B0604020202020204" pitchFamily="34" charset="0"/>
                <a:ea typeface="Calibri" panose="020F0502020204030204" pitchFamily="34" charset="0"/>
                <a:cs typeface="Times New Roman" panose="02020603050405020304" pitchFamily="18" charset="0"/>
              </a:rPr>
              <a:t> healthy snack for growing kids</a:t>
            </a:r>
          </a:p>
          <a:p>
            <a:pPr marL="285750" indent="-285750">
              <a:buFont typeface="Arial" panose="020B0604020202020204" pitchFamily="34" charset="0"/>
              <a:buChar char="•"/>
            </a:pPr>
            <a:r>
              <a:rPr lang="en-US" sz="2400" dirty="0">
                <a:latin typeface="Arial" panose="020B0604020202020204" pitchFamily="34" charset="0"/>
                <a:ea typeface="Calibri" panose="020F0502020204030204" pitchFamily="34" charset="0"/>
                <a:cs typeface="Times New Roman" panose="02020603050405020304" pitchFamily="18" charset="0"/>
              </a:rPr>
              <a:t>Helps the </a:t>
            </a:r>
            <a:r>
              <a:rPr lang="en-US" sz="2400" dirty="0">
                <a:effectLst/>
                <a:latin typeface="Arial" panose="020B0604020202020204" pitchFamily="34" charset="0"/>
                <a:ea typeface="Calibri" panose="020F0502020204030204" pitchFamily="34" charset="0"/>
                <a:cs typeface="Times New Roman" panose="02020603050405020304" pitchFamily="18" charset="0"/>
              </a:rPr>
              <a:t>elderly and others to recover from illness</a:t>
            </a:r>
          </a:p>
          <a:p>
            <a:pPr marL="285750" indent="-285750">
              <a:buFont typeface="Arial" panose="020B0604020202020204" pitchFamily="34" charset="0"/>
              <a:buChar char="•"/>
            </a:pPr>
            <a:r>
              <a:rPr lang="en-US" sz="2400" dirty="0">
                <a:latin typeface="Arial" panose="020B0604020202020204" pitchFamily="34" charset="0"/>
                <a:cs typeface="Times New Roman" panose="02020603050405020304" pitchFamily="18" charset="0"/>
              </a:rPr>
              <a:t>Packed vitamin and minerals</a:t>
            </a:r>
            <a:endParaRPr lang="en-ZA" sz="2400" dirty="0">
              <a:latin typeface="Arial" panose="020B0604020202020204" pitchFamily="34" charset="0"/>
              <a:cs typeface="Arial" panose="020B0604020202020204" pitchFamily="34" charset="0"/>
            </a:endParaRPr>
          </a:p>
          <a:p>
            <a:endParaRPr lang="en-ZA" sz="2400" dirty="0"/>
          </a:p>
        </p:txBody>
      </p:sp>
      <p:sp>
        <p:nvSpPr>
          <p:cNvPr id="12" name="Title 11">
            <a:extLst>
              <a:ext uri="{FF2B5EF4-FFF2-40B4-BE49-F238E27FC236}">
                <a16:creationId xmlns:a16="http://schemas.microsoft.com/office/drawing/2014/main" id="{39B76F40-0871-921D-7EE8-85091E67A3B7}"/>
              </a:ext>
            </a:extLst>
          </p:cNvPr>
          <p:cNvSpPr>
            <a:spLocks noGrp="1"/>
          </p:cNvSpPr>
          <p:nvPr>
            <p:ph type="title"/>
          </p:nvPr>
        </p:nvSpPr>
        <p:spPr/>
        <p:txBody>
          <a:bodyPr/>
          <a:lstStyle/>
          <a:p>
            <a:r>
              <a:rPr lang="en-US" dirty="0">
                <a:solidFill>
                  <a:srgbClr val="C00000"/>
                </a:solidFill>
                <a:latin typeface="Arial" panose="020B0604020202020204" pitchFamily="34" charset="0"/>
                <a:cs typeface="Arial" panose="020B0604020202020204" pitchFamily="34" charset="0"/>
              </a:rPr>
              <a:t>Rooibos Lifestyle Shake</a:t>
            </a:r>
            <a:endParaRPr lang="en-ZA" dirty="0">
              <a:solidFill>
                <a:srgbClr val="C00000"/>
              </a:solidFill>
            </a:endParaRPr>
          </a:p>
        </p:txBody>
      </p:sp>
      <p:pic>
        <p:nvPicPr>
          <p:cNvPr id="14" name="Picture 13" descr="A picture containing text, font, graphics, graphic design&#10;&#10;Description automatically generated">
            <a:extLst>
              <a:ext uri="{FF2B5EF4-FFF2-40B4-BE49-F238E27FC236}">
                <a16:creationId xmlns:a16="http://schemas.microsoft.com/office/drawing/2014/main" id="{C6751C52-BE80-CABC-B378-37A1E9B548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6564" y="5796093"/>
            <a:ext cx="2286740" cy="716446"/>
          </a:xfrm>
          <a:prstGeom prst="rect">
            <a:avLst/>
          </a:prstGeom>
        </p:spPr>
      </p:pic>
    </p:spTree>
    <p:extLst>
      <p:ext uri="{BB962C8B-B14F-4D97-AF65-F5344CB8AC3E}">
        <p14:creationId xmlns:p14="http://schemas.microsoft.com/office/powerpoint/2010/main" val="1224183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splash of milk&#10;&#10;Description automatically generated with medium confidence">
            <a:extLst>
              <a:ext uri="{FF2B5EF4-FFF2-40B4-BE49-F238E27FC236}">
                <a16:creationId xmlns:a16="http://schemas.microsoft.com/office/drawing/2014/main" id="{109359B2-423A-4820-0FB3-B8E91693C4C0}"/>
              </a:ext>
            </a:extLst>
          </p:cNvPr>
          <p:cNvPicPr>
            <a:picLocks noChangeAspect="1"/>
          </p:cNvPicPr>
          <p:nvPr/>
        </p:nvPicPr>
        <p:blipFill rotWithShape="1">
          <a:blip r:embed="rId3">
            <a:extLst>
              <a:ext uri="{28A0092B-C50C-407E-A947-70E740481C1C}">
                <a14:useLocalDpi xmlns:a14="http://schemas.microsoft.com/office/drawing/2010/main" val="0"/>
              </a:ext>
            </a:extLst>
          </a:blip>
          <a:srcRect t="16030" b="6459"/>
          <a:stretch/>
        </p:blipFill>
        <p:spPr>
          <a:xfrm>
            <a:off x="2522356" y="10"/>
            <a:ext cx="9669642" cy="6857990"/>
          </a:xfrm>
          <a:prstGeom prst="rect">
            <a:avLst/>
          </a:prstGeom>
        </p:spPr>
      </p:pic>
      <p:sp>
        <p:nvSpPr>
          <p:cNvPr id="32" name="Rectangle 3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EBA7E61E-C3BC-4308-1F9B-AC55F1D038B6}"/>
              </a:ext>
            </a:extLst>
          </p:cNvPr>
          <p:cNvSpPr>
            <a:spLocks noGrp="1"/>
          </p:cNvSpPr>
          <p:nvPr>
            <p:ph idx="1"/>
          </p:nvPr>
        </p:nvSpPr>
        <p:spPr>
          <a:xfrm>
            <a:off x="838200" y="2434201"/>
            <a:ext cx="6263640" cy="3742762"/>
          </a:xfrm>
        </p:spPr>
        <p:txBody>
          <a:bodyPr>
            <a:normAutofit/>
          </a:bodyPr>
          <a:lstStyle/>
          <a:p>
            <a:pPr marL="342900" lvl="0" indent="-342900">
              <a:buFont typeface="Symbol" panose="05050102010706020507" pitchFamily="18" charset="2"/>
              <a:buChar char=""/>
            </a:pPr>
            <a:r>
              <a:rPr lang="en-ZA" sz="2400" dirty="0">
                <a:effectLst/>
                <a:latin typeface="Arial" panose="020B0604020202020204" pitchFamily="34" charset="0"/>
                <a:ea typeface="Calibri" panose="020F0502020204030204" pitchFamily="34" charset="0"/>
              </a:rPr>
              <a:t>NEW formula and packaging</a:t>
            </a:r>
          </a:p>
          <a:p>
            <a:pPr marL="342900" lvl="0" indent="-342900">
              <a:buFont typeface="Symbol" panose="05050102010706020507" pitchFamily="18" charset="2"/>
              <a:buChar char=""/>
            </a:pPr>
            <a:r>
              <a:rPr lang="en-ZA" sz="2400" dirty="0">
                <a:effectLst/>
                <a:latin typeface="Arial" panose="020B0604020202020204" pitchFamily="34" charset="0"/>
                <a:ea typeface="Calibri" panose="020F0502020204030204" pitchFamily="34" charset="0"/>
              </a:rPr>
              <a:t>54% less carbohydrates </a:t>
            </a:r>
            <a:endParaRPr lang="en-ZA"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ZA" sz="2400" dirty="0">
                <a:latin typeface="Arial" panose="020B0604020202020204" pitchFamily="34" charset="0"/>
                <a:ea typeface="Calibri" panose="020F0502020204030204" pitchFamily="34" charset="0"/>
              </a:rPr>
              <a:t>31% more</a:t>
            </a:r>
            <a:r>
              <a:rPr lang="en-ZA" sz="2400" dirty="0">
                <a:effectLst/>
                <a:latin typeface="Arial" panose="020B0604020202020204" pitchFamily="34" charset="0"/>
                <a:ea typeface="Calibri" panose="020F0502020204030204" pitchFamily="34" charset="0"/>
              </a:rPr>
              <a:t> protein</a:t>
            </a:r>
          </a:p>
          <a:p>
            <a:pPr marL="342900" lvl="0" indent="-342900">
              <a:buFont typeface="Symbol" panose="05050102010706020507" pitchFamily="18" charset="2"/>
              <a:buChar char=""/>
            </a:pPr>
            <a:r>
              <a:rPr lang="en-ZA" sz="2400" dirty="0">
                <a:latin typeface="Arial" panose="020B0604020202020204" pitchFamily="34" charset="0"/>
                <a:ea typeface="Calibri" panose="020F0502020204030204" pitchFamily="34" charset="0"/>
              </a:rPr>
              <a:t>More g</a:t>
            </a:r>
            <a:r>
              <a:rPr lang="en-ZA" sz="2400" dirty="0">
                <a:effectLst/>
                <a:latin typeface="Arial" panose="020B0604020202020204" pitchFamily="34" charset="0"/>
                <a:ea typeface="Calibri" panose="020F0502020204030204" pitchFamily="34" charset="0"/>
              </a:rPr>
              <a:t>ood fats, for sustainable energy</a:t>
            </a:r>
            <a:endParaRPr lang="en-ZA"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ZA" sz="2400" dirty="0">
                <a:effectLst/>
                <a:latin typeface="Arial" panose="020B0604020202020204" pitchFamily="34" charset="0"/>
                <a:ea typeface="Calibri" panose="020F0502020204030204" pitchFamily="34" charset="0"/>
              </a:rPr>
              <a:t>More vitamins and minerals to support good health</a:t>
            </a:r>
            <a:endParaRPr lang="en-ZA"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ZA" sz="2400" dirty="0">
                <a:effectLst/>
                <a:latin typeface="Arial" panose="020B0604020202020204" pitchFamily="34" charset="0"/>
                <a:ea typeface="Calibri" panose="020F0502020204030204" pitchFamily="34" charset="0"/>
              </a:rPr>
              <a:t>One month supply (33 servings)</a:t>
            </a:r>
            <a:endParaRPr lang="en-ZA" sz="2400" dirty="0">
              <a:effectLst/>
              <a:latin typeface="Calibri" panose="020F0502020204030204" pitchFamily="34" charset="0"/>
              <a:ea typeface="Calibri" panose="020F0502020204030204" pitchFamily="34" charset="0"/>
            </a:endParaRPr>
          </a:p>
          <a:p>
            <a:endParaRPr lang="en-ZA" sz="2400" dirty="0"/>
          </a:p>
        </p:txBody>
      </p:sp>
      <p:sp>
        <p:nvSpPr>
          <p:cNvPr id="8" name="Title 7">
            <a:extLst>
              <a:ext uri="{FF2B5EF4-FFF2-40B4-BE49-F238E27FC236}">
                <a16:creationId xmlns:a16="http://schemas.microsoft.com/office/drawing/2014/main" id="{65821AFF-4B1A-30E6-074F-5F453A13806D}"/>
              </a:ext>
            </a:extLst>
          </p:cNvPr>
          <p:cNvSpPr>
            <a:spLocks noGrp="1"/>
          </p:cNvSpPr>
          <p:nvPr>
            <p:ph type="title"/>
          </p:nvPr>
        </p:nvSpPr>
        <p:spPr/>
        <p:txBody>
          <a:bodyPr/>
          <a:lstStyle/>
          <a:p>
            <a:r>
              <a:rPr lang="en-US" dirty="0">
                <a:solidFill>
                  <a:srgbClr val="C00000"/>
                </a:solidFill>
                <a:latin typeface="Arial" panose="020B0604020202020204" pitchFamily="34" charset="0"/>
                <a:cs typeface="Arial" panose="020B0604020202020204" pitchFamily="34" charset="0"/>
              </a:rPr>
              <a:t>Rooibos Lifestyle Shake</a:t>
            </a:r>
            <a:endParaRPr lang="en-ZA" dirty="0">
              <a:solidFill>
                <a:srgbClr val="C00000"/>
              </a:solidFill>
            </a:endParaRPr>
          </a:p>
        </p:txBody>
      </p:sp>
      <p:pic>
        <p:nvPicPr>
          <p:cNvPr id="11" name="Picture 2" descr="F:\Logos\Annique\Annique Logo 2021 180c.png">
            <a:extLst>
              <a:ext uri="{FF2B5EF4-FFF2-40B4-BE49-F238E27FC236}">
                <a16:creationId xmlns:a16="http://schemas.microsoft.com/office/drawing/2014/main" id="{47504E92-C2E1-F325-56BD-C7C2E9FB9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900" y="5799954"/>
            <a:ext cx="2329190" cy="7298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text, packaging and labeling, label, food&#10;&#10;Description automatically generated">
            <a:extLst>
              <a:ext uri="{FF2B5EF4-FFF2-40B4-BE49-F238E27FC236}">
                <a16:creationId xmlns:a16="http://schemas.microsoft.com/office/drawing/2014/main" id="{5EF62BC1-2493-9AD6-654F-88BE87FFB8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766" y="808006"/>
            <a:ext cx="4978052" cy="4978052"/>
          </a:xfrm>
          <a:prstGeom prst="rect">
            <a:avLst/>
          </a:prstGeom>
        </p:spPr>
      </p:pic>
      <p:sp>
        <p:nvSpPr>
          <p:cNvPr id="5" name="Oval 4">
            <a:extLst>
              <a:ext uri="{FF2B5EF4-FFF2-40B4-BE49-F238E27FC236}">
                <a16:creationId xmlns:a16="http://schemas.microsoft.com/office/drawing/2014/main" id="{45035421-E51F-D6F2-AA7D-3314D742AFB7}"/>
              </a:ext>
            </a:extLst>
          </p:cNvPr>
          <p:cNvSpPr/>
          <p:nvPr/>
        </p:nvSpPr>
        <p:spPr>
          <a:xfrm>
            <a:off x="6617569" y="1690688"/>
            <a:ext cx="1432560" cy="1447514"/>
          </a:xfrm>
          <a:prstGeom prst="ellipse">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id="{DAB180DA-A584-F8CF-62E2-039C06251CF3}"/>
              </a:ext>
            </a:extLst>
          </p:cNvPr>
          <p:cNvSpPr txBox="1"/>
          <p:nvPr/>
        </p:nvSpPr>
        <p:spPr>
          <a:xfrm>
            <a:off x="6766560" y="2118466"/>
            <a:ext cx="1051560" cy="584775"/>
          </a:xfrm>
          <a:prstGeom prst="rect">
            <a:avLst/>
          </a:prstGeom>
          <a:noFill/>
        </p:spPr>
        <p:txBody>
          <a:bodyPr wrap="square" rtlCol="0">
            <a:spAutoFit/>
          </a:bodyPr>
          <a:lstStyle/>
          <a:p>
            <a:pPr algn="ctr"/>
            <a:r>
              <a:rPr lang="en-US" sz="3200" dirty="0">
                <a:solidFill>
                  <a:schemeClr val="bg1"/>
                </a:solidFill>
                <a:latin typeface="Arial Narrow" panose="020B0606020202030204" pitchFamily="34" charset="0"/>
              </a:rPr>
              <a:t>NEW </a:t>
            </a:r>
            <a:endParaRPr lang="en-ZA" sz="32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268957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splash of milk&#10;&#10;Description automatically generated with medium confidence">
            <a:extLst>
              <a:ext uri="{FF2B5EF4-FFF2-40B4-BE49-F238E27FC236}">
                <a16:creationId xmlns:a16="http://schemas.microsoft.com/office/drawing/2014/main" id="{109359B2-423A-4820-0FB3-B8E91693C4C0}"/>
              </a:ext>
            </a:extLst>
          </p:cNvPr>
          <p:cNvPicPr>
            <a:picLocks noChangeAspect="1"/>
          </p:cNvPicPr>
          <p:nvPr/>
        </p:nvPicPr>
        <p:blipFill rotWithShape="1">
          <a:blip r:embed="rId3">
            <a:extLst>
              <a:ext uri="{28A0092B-C50C-407E-A947-70E740481C1C}">
                <a14:useLocalDpi xmlns:a14="http://schemas.microsoft.com/office/drawing/2010/main" val="0"/>
              </a:ext>
            </a:extLst>
          </a:blip>
          <a:srcRect t="16030" b="6459"/>
          <a:stretch/>
        </p:blipFill>
        <p:spPr>
          <a:xfrm>
            <a:off x="2522356" y="10"/>
            <a:ext cx="9669642" cy="6857990"/>
          </a:xfrm>
          <a:prstGeom prst="rect">
            <a:avLst/>
          </a:prstGeom>
        </p:spPr>
      </p:pic>
      <p:sp>
        <p:nvSpPr>
          <p:cNvPr id="32" name="Rectangle 3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65821AFF-4B1A-30E6-074F-5F453A13806D}"/>
              </a:ext>
            </a:extLst>
          </p:cNvPr>
          <p:cNvSpPr>
            <a:spLocks noGrp="1"/>
          </p:cNvSpPr>
          <p:nvPr>
            <p:ph type="title"/>
          </p:nvPr>
        </p:nvSpPr>
        <p:spPr/>
        <p:txBody>
          <a:bodyPr/>
          <a:lstStyle/>
          <a:p>
            <a:r>
              <a:rPr lang="en-US" dirty="0">
                <a:solidFill>
                  <a:srgbClr val="C00000"/>
                </a:solidFill>
                <a:latin typeface="Arial" panose="020B0604020202020204" pitchFamily="34" charset="0"/>
                <a:cs typeface="Arial" panose="020B0604020202020204" pitchFamily="34" charset="0"/>
              </a:rPr>
              <a:t>Rooibos Lifestyle Shake</a:t>
            </a:r>
            <a:endParaRPr lang="en-ZA" dirty="0">
              <a:solidFill>
                <a:srgbClr val="C00000"/>
              </a:solidFill>
            </a:endParaRPr>
          </a:p>
        </p:txBody>
      </p:sp>
      <p:pic>
        <p:nvPicPr>
          <p:cNvPr id="11" name="Picture 2" descr="F:\Logos\Annique\Annique Logo 2021 180c.png">
            <a:extLst>
              <a:ext uri="{FF2B5EF4-FFF2-40B4-BE49-F238E27FC236}">
                <a16:creationId xmlns:a16="http://schemas.microsoft.com/office/drawing/2014/main" id="{47504E92-C2E1-F325-56BD-C7C2E9FB9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900" y="5799954"/>
            <a:ext cx="2329190" cy="7298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986DCC50-7018-FB3C-5375-A4890E3C1238}"/>
              </a:ext>
            </a:extLst>
          </p:cNvPr>
          <p:cNvGraphicFramePr>
            <a:graphicFrameLocks noGrp="1"/>
          </p:cNvGraphicFramePr>
          <p:nvPr>
            <p:extLst>
              <p:ext uri="{D42A27DB-BD31-4B8C-83A1-F6EECF244321}">
                <p14:modId xmlns:p14="http://schemas.microsoft.com/office/powerpoint/2010/main" val="1532037420"/>
              </p:ext>
            </p:extLst>
          </p:nvPr>
        </p:nvGraphicFramePr>
        <p:xfrm>
          <a:off x="1454046" y="2035462"/>
          <a:ext cx="9773587" cy="3749169"/>
        </p:xfrm>
        <a:graphic>
          <a:graphicData uri="http://schemas.openxmlformats.org/drawingml/2006/table">
            <a:tbl>
              <a:tblPr firstRow="1" firstCol="1" bandRow="1"/>
              <a:tblGrid>
                <a:gridCol w="1744747">
                  <a:extLst>
                    <a:ext uri="{9D8B030D-6E8A-4147-A177-3AD203B41FA5}">
                      <a16:colId xmlns:a16="http://schemas.microsoft.com/office/drawing/2014/main" val="23799654"/>
                    </a:ext>
                  </a:extLst>
                </a:gridCol>
                <a:gridCol w="4912290">
                  <a:extLst>
                    <a:ext uri="{9D8B030D-6E8A-4147-A177-3AD203B41FA5}">
                      <a16:colId xmlns:a16="http://schemas.microsoft.com/office/drawing/2014/main" val="1351718933"/>
                    </a:ext>
                  </a:extLst>
                </a:gridCol>
                <a:gridCol w="3116550">
                  <a:extLst>
                    <a:ext uri="{9D8B030D-6E8A-4147-A177-3AD203B41FA5}">
                      <a16:colId xmlns:a16="http://schemas.microsoft.com/office/drawing/2014/main" val="3318026279"/>
                    </a:ext>
                  </a:extLst>
                </a:gridCol>
              </a:tblGrid>
              <a:tr h="0">
                <a:tc>
                  <a:txBody>
                    <a:bodyPr/>
                    <a:lstStyle/>
                    <a:p>
                      <a:pPr>
                        <a:lnSpc>
                          <a:spcPct val="107000"/>
                        </a:lnSpc>
                        <a:spcAft>
                          <a:spcPts val="800"/>
                        </a:spcAft>
                      </a:pPr>
                      <a:r>
                        <a:rPr lang="en-ZA"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New Shake Formula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Previous Formula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449730"/>
                  </a:ext>
                </a:extLst>
              </a:tr>
              <a:tr h="0">
                <a:tc>
                  <a:txBody>
                    <a:bodyPr/>
                    <a:lstStyle/>
                    <a:p>
                      <a:pPr>
                        <a:lnSpc>
                          <a:spcPct val="107000"/>
                        </a:lnSpc>
                        <a:spcAft>
                          <a:spcPts val="800"/>
                        </a:spcAft>
                      </a:pPr>
                      <a:r>
                        <a:rPr lang="en-ZA"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New and improved formula</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6564554"/>
                  </a:ext>
                </a:extLst>
              </a:tr>
              <a:tr h="0">
                <a:tc>
                  <a:txBody>
                    <a:bodyPr/>
                    <a:lstStyle/>
                    <a:p>
                      <a:pPr>
                        <a:lnSpc>
                          <a:spcPct val="107000"/>
                        </a:lnSpc>
                        <a:spcAft>
                          <a:spcPts val="800"/>
                        </a:spcAft>
                      </a:pPr>
                      <a:r>
                        <a:rPr lang="en-ZA"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SAHPRA</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SAHPRA compliant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SAHPRA compliant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125837"/>
                  </a:ext>
                </a:extLst>
              </a:tr>
              <a:tr h="0">
                <a:tc>
                  <a:txBody>
                    <a:bodyPr/>
                    <a:lstStyle/>
                    <a:p>
                      <a:pPr>
                        <a:lnSpc>
                          <a:spcPct val="107000"/>
                        </a:lnSpc>
                        <a:spcAft>
                          <a:spcPts val="800"/>
                        </a:spcAft>
                      </a:pPr>
                      <a:r>
                        <a:rPr lang="en-ZA"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Macro nutrient (carbohydrates, proteins and fats) comparison</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Symbol" panose="05050102010706020507" pitchFamily="18" charset="2"/>
                        <a:buChar char=""/>
                      </a:pPr>
                      <a:r>
                        <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More good fats added (from responsibly sourced palm oil, which is naturally rich in vitamin E, essential to improve mental and heart health)</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Protein increased by 31%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Carbohydrates reduced by 54%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More sustainable energy and improved maintenance of blood sugar levels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7090860"/>
                  </a:ext>
                </a:extLst>
              </a:tr>
              <a:tr h="0">
                <a:tc>
                  <a:txBody>
                    <a:bodyPr/>
                    <a:lstStyle/>
                    <a:p>
                      <a:pPr>
                        <a:lnSpc>
                          <a:spcPct val="107000"/>
                        </a:lnSpc>
                        <a:spcAft>
                          <a:spcPts val="800"/>
                        </a:spcAft>
                      </a:pPr>
                      <a:r>
                        <a:rPr lang="en-ZA"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Vitamins and minerals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 out of the 23 vitamins and minerals  increased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561975"/>
                  </a:ext>
                </a:extLst>
              </a:tr>
              <a:tr h="0">
                <a:tc>
                  <a:txBody>
                    <a:bodyPr/>
                    <a:lstStyle/>
                    <a:p>
                      <a:pPr>
                        <a:lnSpc>
                          <a:spcPct val="107000"/>
                        </a:lnSpc>
                        <a:spcAft>
                          <a:spcPts val="800"/>
                        </a:spcAft>
                      </a:pPr>
                      <a:r>
                        <a:rPr lang="en-ZA"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Fibre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Contains inulin, a soluble fibre that aids digestion, helps to relieve constipation, and even aids in the body's absorption of calcium and magnesium.</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Contains apple fibre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043047"/>
                  </a:ext>
                </a:extLst>
              </a:tr>
            </a:tbl>
          </a:graphicData>
        </a:graphic>
      </p:graphicFrame>
    </p:spTree>
    <p:extLst>
      <p:ext uri="{BB962C8B-B14F-4D97-AF65-F5344CB8AC3E}">
        <p14:creationId xmlns:p14="http://schemas.microsoft.com/office/powerpoint/2010/main" val="3329319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splash of milk&#10;&#10;Description automatically generated with medium confidence">
            <a:extLst>
              <a:ext uri="{FF2B5EF4-FFF2-40B4-BE49-F238E27FC236}">
                <a16:creationId xmlns:a16="http://schemas.microsoft.com/office/drawing/2014/main" id="{109359B2-423A-4820-0FB3-B8E91693C4C0}"/>
              </a:ext>
            </a:extLst>
          </p:cNvPr>
          <p:cNvPicPr>
            <a:picLocks noChangeAspect="1"/>
          </p:cNvPicPr>
          <p:nvPr/>
        </p:nvPicPr>
        <p:blipFill rotWithShape="1">
          <a:blip r:embed="rId3">
            <a:extLst>
              <a:ext uri="{28A0092B-C50C-407E-A947-70E740481C1C}">
                <a14:useLocalDpi xmlns:a14="http://schemas.microsoft.com/office/drawing/2010/main" val="0"/>
              </a:ext>
            </a:extLst>
          </a:blip>
          <a:srcRect t="16030" b="6459"/>
          <a:stretch/>
        </p:blipFill>
        <p:spPr>
          <a:xfrm>
            <a:off x="2522356" y="10"/>
            <a:ext cx="9669642" cy="6857990"/>
          </a:xfrm>
          <a:prstGeom prst="rect">
            <a:avLst/>
          </a:prstGeom>
        </p:spPr>
      </p:pic>
      <p:sp>
        <p:nvSpPr>
          <p:cNvPr id="32" name="Rectangle 3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65821AFF-4B1A-30E6-074F-5F453A13806D}"/>
              </a:ext>
            </a:extLst>
          </p:cNvPr>
          <p:cNvSpPr>
            <a:spLocks noGrp="1"/>
          </p:cNvSpPr>
          <p:nvPr>
            <p:ph type="title"/>
          </p:nvPr>
        </p:nvSpPr>
        <p:spPr/>
        <p:txBody>
          <a:bodyPr/>
          <a:lstStyle/>
          <a:p>
            <a:r>
              <a:rPr lang="en-US" dirty="0">
                <a:solidFill>
                  <a:srgbClr val="C00000"/>
                </a:solidFill>
                <a:latin typeface="Arial" panose="020B0604020202020204" pitchFamily="34" charset="0"/>
                <a:cs typeface="Arial" panose="020B0604020202020204" pitchFamily="34" charset="0"/>
              </a:rPr>
              <a:t>Rooibos Lifestyle Shake</a:t>
            </a:r>
            <a:endParaRPr lang="en-ZA" dirty="0">
              <a:solidFill>
                <a:srgbClr val="C00000"/>
              </a:solidFill>
            </a:endParaRPr>
          </a:p>
        </p:txBody>
      </p:sp>
      <p:pic>
        <p:nvPicPr>
          <p:cNvPr id="11" name="Picture 2" descr="F:\Logos\Annique\Annique Logo 2021 180c.png">
            <a:extLst>
              <a:ext uri="{FF2B5EF4-FFF2-40B4-BE49-F238E27FC236}">
                <a16:creationId xmlns:a16="http://schemas.microsoft.com/office/drawing/2014/main" id="{47504E92-C2E1-F325-56BD-C7C2E9FB9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900" y="5799954"/>
            <a:ext cx="2329190" cy="7298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F9CB8DF9-A0FD-1379-68BB-C0ED6F87AA1A}"/>
              </a:ext>
            </a:extLst>
          </p:cNvPr>
          <p:cNvGraphicFramePr>
            <a:graphicFrameLocks noGrp="1"/>
          </p:cNvGraphicFramePr>
          <p:nvPr>
            <p:extLst>
              <p:ext uri="{D42A27DB-BD31-4B8C-83A1-F6EECF244321}">
                <p14:modId xmlns:p14="http://schemas.microsoft.com/office/powerpoint/2010/main" val="1383058636"/>
              </p:ext>
            </p:extLst>
          </p:nvPr>
        </p:nvGraphicFramePr>
        <p:xfrm>
          <a:off x="1094283" y="1705678"/>
          <a:ext cx="9773586" cy="3945384"/>
        </p:xfrm>
        <a:graphic>
          <a:graphicData uri="http://schemas.openxmlformats.org/drawingml/2006/table">
            <a:tbl>
              <a:tblPr firstRow="1" firstCol="1" bandRow="1"/>
              <a:tblGrid>
                <a:gridCol w="1744747">
                  <a:extLst>
                    <a:ext uri="{9D8B030D-6E8A-4147-A177-3AD203B41FA5}">
                      <a16:colId xmlns:a16="http://schemas.microsoft.com/office/drawing/2014/main" val="3394346166"/>
                    </a:ext>
                  </a:extLst>
                </a:gridCol>
                <a:gridCol w="4912290">
                  <a:extLst>
                    <a:ext uri="{9D8B030D-6E8A-4147-A177-3AD203B41FA5}">
                      <a16:colId xmlns:a16="http://schemas.microsoft.com/office/drawing/2014/main" val="4129889296"/>
                    </a:ext>
                  </a:extLst>
                </a:gridCol>
                <a:gridCol w="3116549">
                  <a:extLst>
                    <a:ext uri="{9D8B030D-6E8A-4147-A177-3AD203B41FA5}">
                      <a16:colId xmlns:a16="http://schemas.microsoft.com/office/drawing/2014/main" val="1883307471"/>
                    </a:ext>
                  </a:extLst>
                </a:gridCol>
              </a:tblGrid>
              <a:tr h="0">
                <a:tc>
                  <a:txBody>
                    <a:bodyPr/>
                    <a:lstStyle/>
                    <a:p>
                      <a:pPr>
                        <a:lnSpc>
                          <a:spcPct val="107000"/>
                        </a:lnSpc>
                        <a:spcAft>
                          <a:spcPts val="800"/>
                        </a:spcAft>
                      </a:pP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effectLst/>
                          <a:latin typeface="Arial" panose="020B0604020202020204" pitchFamily="34" charset="0"/>
                          <a:ea typeface="Calibri" panose="020F0502020204030204" pitchFamily="34" charset="0"/>
                          <a:cs typeface="Arial" panose="020B0604020202020204" pitchFamily="34" charset="0"/>
                        </a:rPr>
                        <a:t>New Formula</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effectLst/>
                          <a:latin typeface="Arial" panose="020B0604020202020204" pitchFamily="34" charset="0"/>
                          <a:ea typeface="Calibri" panose="020F0502020204030204" pitchFamily="34" charset="0"/>
                          <a:cs typeface="Arial" panose="020B0604020202020204" pitchFamily="34" charset="0"/>
                        </a:rPr>
                        <a:t>Previous Formula</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9897168"/>
                  </a:ext>
                </a:extLst>
              </a:tr>
              <a:tr h="0">
                <a:tc>
                  <a:txBody>
                    <a:bodyPr/>
                    <a:lstStyle/>
                    <a:p>
                      <a:pPr>
                        <a:lnSpc>
                          <a:spcPct val="107000"/>
                        </a:lnSpc>
                        <a:spcAft>
                          <a:spcPts val="8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Taste</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Contains a slightly different, yet still creamy and delicious taste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422209"/>
                  </a:ext>
                </a:extLst>
              </a:tr>
              <a:tr h="0">
                <a:tc>
                  <a:txBody>
                    <a:bodyPr/>
                    <a:lstStyle/>
                    <a:p>
                      <a:pPr>
                        <a:lnSpc>
                          <a:spcPct val="107000"/>
                        </a:lnSpc>
                        <a:spcAft>
                          <a:spcPts val="8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Size of pack</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Now available in a 500g, one-month supply pack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Available in 300g, less than one month supply</a:t>
                      </a:r>
                      <a:endParaRPr lang="en-ZA" sz="16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0948750"/>
                  </a:ext>
                </a:extLst>
              </a:tr>
              <a:tr h="0">
                <a:tc>
                  <a:txBody>
                    <a:bodyPr/>
                    <a:lstStyle/>
                    <a:p>
                      <a:pPr>
                        <a:lnSpc>
                          <a:spcPct val="107000"/>
                        </a:lnSpc>
                        <a:spcAft>
                          <a:spcPts val="8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Servings per pack</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33 servings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20 servings</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675163"/>
                  </a:ext>
                </a:extLst>
              </a:tr>
              <a:tr h="0">
                <a:tc>
                  <a:txBody>
                    <a:bodyPr/>
                    <a:lstStyle/>
                    <a:p>
                      <a:pPr>
                        <a:lnSpc>
                          <a:spcPct val="107000"/>
                        </a:lnSpc>
                        <a:spcAft>
                          <a:spcPts val="8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Packaging</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Now in a convenient pouch, that is more sustainable and uses less plastic.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Plastic jar</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327092"/>
                  </a:ext>
                </a:extLst>
              </a:tr>
              <a:tr h="0">
                <a:tc>
                  <a:txBody>
                    <a:bodyPr/>
                    <a:lstStyle/>
                    <a:p>
                      <a:pPr>
                        <a:lnSpc>
                          <a:spcPct val="107000"/>
                        </a:lnSpc>
                        <a:spcAft>
                          <a:spcPts val="800"/>
                        </a:spcAft>
                      </a:pPr>
                      <a:r>
                        <a:rPr lang="en-ZA"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Both formulas contain:</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ZA"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800"/>
                        </a:spcAft>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Skim and full cream milk</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Rooibos extract</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Stevia (sweetener)</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Vitamins and minerals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2001851315"/>
                  </a:ext>
                </a:extLst>
              </a:tr>
            </a:tbl>
          </a:graphicData>
        </a:graphic>
      </p:graphicFrame>
    </p:spTree>
    <p:extLst>
      <p:ext uri="{BB962C8B-B14F-4D97-AF65-F5344CB8AC3E}">
        <p14:creationId xmlns:p14="http://schemas.microsoft.com/office/powerpoint/2010/main" val="3247836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nature, outdoor, crop, agriculture&#10;&#10;Description automatically generated">
            <a:extLst>
              <a:ext uri="{FF2B5EF4-FFF2-40B4-BE49-F238E27FC236}">
                <a16:creationId xmlns:a16="http://schemas.microsoft.com/office/drawing/2014/main" id="{412D027E-DD44-0B27-5674-B0B8E1BE965D}"/>
              </a:ext>
            </a:extLst>
          </p:cNvPr>
          <p:cNvPicPr>
            <a:picLocks noChangeAspect="1"/>
          </p:cNvPicPr>
          <p:nvPr/>
        </p:nvPicPr>
        <p:blipFill rotWithShape="1">
          <a:blip r:embed="rId2">
            <a:extLst>
              <a:ext uri="{28A0092B-C50C-407E-A947-70E740481C1C}">
                <a14:useLocalDpi xmlns:a14="http://schemas.microsoft.com/office/drawing/2010/main" val="0"/>
              </a:ext>
            </a:extLst>
          </a:blip>
          <a:srcRect l="3616" r="2266" b="-1"/>
          <a:stretch/>
        </p:blipFill>
        <p:spPr>
          <a:xfrm>
            <a:off x="3116716" y="10"/>
            <a:ext cx="9669642" cy="6857990"/>
          </a:xfrm>
          <a:prstGeom prst="rect">
            <a:avLst/>
          </a:prstGeom>
        </p:spPr>
      </p:pic>
      <p:sp>
        <p:nvSpPr>
          <p:cNvPr id="33" name="Rectangle 2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54307D8-DA40-9EFF-2C4F-4F58AF647893}"/>
              </a:ext>
            </a:extLst>
          </p:cNvPr>
          <p:cNvSpPr>
            <a:spLocks noGrp="1"/>
          </p:cNvSpPr>
          <p:nvPr>
            <p:ph idx="1"/>
          </p:nvPr>
        </p:nvSpPr>
        <p:spPr>
          <a:xfrm>
            <a:off x="838200" y="1687441"/>
            <a:ext cx="5257800" cy="3742762"/>
          </a:xfrm>
        </p:spPr>
        <p:txBody>
          <a:bodyPr>
            <a:noAutofit/>
          </a:bodyPr>
          <a:lstStyle/>
          <a:p>
            <a:pPr marL="0" indent="0">
              <a:spcAft>
                <a:spcPts val="800"/>
              </a:spcAft>
              <a:buNone/>
            </a:pPr>
            <a:r>
              <a:rPr lang="en-ZA" sz="2400" b="1" dirty="0">
                <a:effectLst/>
                <a:latin typeface="Arial" panose="020B0604020202020204" pitchFamily="34" charset="0"/>
                <a:ea typeface="Calibri" panose="020F0502020204030204" pitchFamily="34" charset="0"/>
                <a:cs typeface="Times New Roman" panose="02020603050405020304" pitchFamily="18" charset="0"/>
              </a:rPr>
              <a:t>Benefits: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ZA" sz="2400" dirty="0">
                <a:effectLst/>
                <a:latin typeface="Arial" panose="020B0604020202020204" pitchFamily="34" charset="0"/>
                <a:ea typeface="Calibri" panose="020F0502020204030204" pitchFamily="34" charset="0"/>
              </a:rPr>
              <a:t>Convenient</a:t>
            </a:r>
            <a:endParaRPr lang="en-ZA"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ZA" sz="2400" dirty="0">
                <a:effectLst/>
                <a:latin typeface="Arial" panose="020B0604020202020204" pitchFamily="34" charset="0"/>
                <a:ea typeface="Calibri" panose="020F0502020204030204" pitchFamily="34" charset="0"/>
              </a:rPr>
              <a:t>Delicious</a:t>
            </a:r>
            <a:endParaRPr lang="en-ZA"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ZA" sz="2400" dirty="0">
                <a:effectLst/>
                <a:latin typeface="Arial" panose="020B0604020202020204" pitchFamily="34" charset="0"/>
                <a:ea typeface="Calibri" panose="020F0502020204030204" pitchFamily="34" charset="0"/>
              </a:rPr>
              <a:t>Contains less carbs for sustained energy</a:t>
            </a:r>
            <a:endParaRPr lang="en-ZA"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ZA" sz="2400" dirty="0">
                <a:effectLst/>
                <a:latin typeface="Arial" panose="020B0604020202020204" pitchFamily="34" charset="0"/>
                <a:ea typeface="Calibri" panose="020F0502020204030204" pitchFamily="34" charset="0"/>
              </a:rPr>
              <a:t>Fibre may help to keep you regular</a:t>
            </a:r>
            <a:endParaRPr lang="en-ZA" sz="2400" dirty="0">
              <a:effectLst/>
              <a:latin typeface="Calibri" panose="020F0502020204030204" pitchFamily="34" charset="0"/>
              <a:ea typeface="Calibri" panose="020F0502020204030204" pitchFamily="34" charset="0"/>
            </a:endParaRPr>
          </a:p>
          <a:p>
            <a:pPr marL="0" indent="0">
              <a:spcAft>
                <a:spcPts val="800"/>
              </a:spcAft>
              <a:buNone/>
            </a:pPr>
            <a:endParaRPr lang="en-ZA" sz="2400" b="1" dirty="0">
              <a:effectLst/>
              <a:latin typeface="Arial" panose="020B0604020202020204" pitchFamily="34" charset="0"/>
              <a:ea typeface="Calibri" panose="020F0502020204030204" pitchFamily="34" charset="0"/>
              <a:cs typeface="Times New Roman" panose="02020603050405020304" pitchFamily="18" charset="0"/>
            </a:endParaRPr>
          </a:p>
          <a:p>
            <a:pPr marL="0" indent="0">
              <a:spcAft>
                <a:spcPts val="800"/>
              </a:spcAft>
              <a:buNone/>
            </a:pPr>
            <a:r>
              <a:rPr lang="en-ZA" sz="2400" b="1" dirty="0">
                <a:effectLst/>
                <a:latin typeface="Arial" panose="020B0604020202020204" pitchFamily="34" charset="0"/>
                <a:ea typeface="Calibri" panose="020F0502020204030204" pitchFamily="34" charset="0"/>
                <a:cs typeface="Times New Roman" panose="02020603050405020304" pitchFamily="18" charset="0"/>
              </a:rPr>
              <a:t>Helps to:</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ZA" sz="2400" dirty="0">
                <a:effectLst/>
                <a:latin typeface="Arial" panose="020B0604020202020204" pitchFamily="34" charset="0"/>
                <a:ea typeface="Calibri" panose="020F0502020204030204" pitchFamily="34" charset="0"/>
              </a:rPr>
              <a:t>Build and maintain strong bones</a:t>
            </a:r>
            <a:endParaRPr lang="en-ZA"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ZA" sz="2400" dirty="0">
                <a:effectLst/>
                <a:latin typeface="Arial" panose="020B0604020202020204" pitchFamily="34" charset="0"/>
                <a:ea typeface="Calibri" panose="020F0502020204030204" pitchFamily="34" charset="0"/>
              </a:rPr>
              <a:t>Reduce fatigue and exhaustion</a:t>
            </a:r>
          </a:p>
          <a:p>
            <a:endParaRPr lang="en-ZA" sz="2400" dirty="0"/>
          </a:p>
        </p:txBody>
      </p:sp>
      <p:sp>
        <p:nvSpPr>
          <p:cNvPr id="9" name="Title 8">
            <a:extLst>
              <a:ext uri="{FF2B5EF4-FFF2-40B4-BE49-F238E27FC236}">
                <a16:creationId xmlns:a16="http://schemas.microsoft.com/office/drawing/2014/main" id="{BBAFB20C-F81E-3B18-6CA8-5E5C4F606208}"/>
              </a:ext>
            </a:extLst>
          </p:cNvPr>
          <p:cNvSpPr>
            <a:spLocks noGrp="1"/>
          </p:cNvSpPr>
          <p:nvPr>
            <p:ph type="title"/>
          </p:nvPr>
        </p:nvSpPr>
        <p:spPr/>
        <p:txBody>
          <a:bodyPr/>
          <a:lstStyle/>
          <a:p>
            <a:r>
              <a:rPr lang="en-US" dirty="0">
                <a:solidFill>
                  <a:srgbClr val="C00000"/>
                </a:solidFill>
                <a:latin typeface="Arial" panose="020B0604020202020204" pitchFamily="34" charset="0"/>
                <a:cs typeface="Arial" panose="020B0604020202020204" pitchFamily="34" charset="0"/>
              </a:rPr>
              <a:t>Rooibos Lifestyle Shake</a:t>
            </a:r>
            <a:endParaRPr lang="en-ZA" dirty="0"/>
          </a:p>
        </p:txBody>
      </p:sp>
      <p:pic>
        <p:nvPicPr>
          <p:cNvPr id="13" name="Picture 12" descr="A picture containing text, font, graphics, graphic design&#10;&#10;Description automatically generated">
            <a:extLst>
              <a:ext uri="{FF2B5EF4-FFF2-40B4-BE49-F238E27FC236}">
                <a16:creationId xmlns:a16="http://schemas.microsoft.com/office/drawing/2014/main" id="{55DF085A-509B-7FBF-8BFB-0BDA9D71A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564" y="5796093"/>
            <a:ext cx="2286740" cy="716446"/>
          </a:xfrm>
          <a:prstGeom prst="rect">
            <a:avLst/>
          </a:prstGeom>
        </p:spPr>
      </p:pic>
    </p:spTree>
    <p:extLst>
      <p:ext uri="{BB962C8B-B14F-4D97-AF65-F5344CB8AC3E}">
        <p14:creationId xmlns:p14="http://schemas.microsoft.com/office/powerpoint/2010/main" val="3647136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drinking from a glass jar&#10;&#10;Description automatically generated with medium confidence">
            <a:extLst>
              <a:ext uri="{FF2B5EF4-FFF2-40B4-BE49-F238E27FC236}">
                <a16:creationId xmlns:a16="http://schemas.microsoft.com/office/drawing/2014/main" id="{802C8D32-48F1-9605-F781-4E24BD5A352E}"/>
              </a:ext>
            </a:extLst>
          </p:cNvPr>
          <p:cNvPicPr>
            <a:picLocks noChangeAspect="1"/>
          </p:cNvPicPr>
          <p:nvPr/>
        </p:nvPicPr>
        <p:blipFill rotWithShape="1">
          <a:blip r:embed="rId3">
            <a:extLst>
              <a:ext uri="{28A0092B-C50C-407E-A947-70E740481C1C}">
                <a14:useLocalDpi xmlns:a14="http://schemas.microsoft.com/office/drawing/2010/main" val="0"/>
              </a:ext>
            </a:extLst>
          </a:blip>
          <a:srcRect r="5882" b="-1"/>
          <a:stretch/>
        </p:blipFill>
        <p:spPr>
          <a:xfrm>
            <a:off x="3887296" y="10"/>
            <a:ext cx="9669642" cy="6857990"/>
          </a:xfrm>
          <a:prstGeom prst="rect">
            <a:avLst/>
          </a:prstGeom>
        </p:spPr>
      </p:pic>
      <p:sp>
        <p:nvSpPr>
          <p:cNvPr id="25" name="Rectangle 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5">
            <a:extLst>
              <a:ext uri="{FF2B5EF4-FFF2-40B4-BE49-F238E27FC236}">
                <a16:creationId xmlns:a16="http://schemas.microsoft.com/office/drawing/2014/main" id="{D783EB32-F1F6-3AF7-D25D-E96832B3F685}"/>
              </a:ext>
            </a:extLst>
          </p:cNvPr>
          <p:cNvSpPr>
            <a:spLocks noGrp="1"/>
          </p:cNvSpPr>
          <p:nvPr>
            <p:ph type="title"/>
          </p:nvPr>
        </p:nvSpPr>
        <p:spPr>
          <a:xfrm>
            <a:off x="838200" y="365125"/>
            <a:ext cx="10515600" cy="1325563"/>
          </a:xfrm>
        </p:spPr>
        <p:txBody>
          <a:bodyPr/>
          <a:lstStyle/>
          <a:p>
            <a:r>
              <a:rPr lang="en-US" dirty="0">
                <a:solidFill>
                  <a:srgbClr val="C00000"/>
                </a:solidFill>
                <a:latin typeface="Arial" panose="020B0604020202020204" pitchFamily="34" charset="0"/>
                <a:cs typeface="Arial" panose="020B0604020202020204" pitchFamily="34" charset="0"/>
              </a:rPr>
              <a:t>Rooibos Lifestyle Shake</a:t>
            </a:r>
            <a:endParaRPr lang="en-ZA" dirty="0">
              <a:solidFill>
                <a:srgbClr val="C00000"/>
              </a:solidFill>
              <a:latin typeface="Arial" panose="020B0604020202020204" pitchFamily="34" charset="0"/>
              <a:cs typeface="Arial" panose="020B0604020202020204" pitchFamily="34" charset="0"/>
            </a:endParaRPr>
          </a:p>
        </p:txBody>
      </p:sp>
      <p:pic>
        <p:nvPicPr>
          <p:cNvPr id="13" name="Picture 2" descr="F:\Logos\Annique\Annique Logo 2021 180c.png">
            <a:extLst>
              <a:ext uri="{FF2B5EF4-FFF2-40B4-BE49-F238E27FC236}">
                <a16:creationId xmlns:a16="http://schemas.microsoft.com/office/drawing/2014/main" id="{3A65AD94-5835-F6AF-D1A9-CD7CA9A1EA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900" y="5799954"/>
            <a:ext cx="2329190" cy="729890"/>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a:extLst>
              <a:ext uri="{FF2B5EF4-FFF2-40B4-BE49-F238E27FC236}">
                <a16:creationId xmlns:a16="http://schemas.microsoft.com/office/drawing/2014/main" id="{A1A0ADBB-BA42-41E2-D298-3DE2BBDD3B35}"/>
              </a:ext>
            </a:extLst>
          </p:cNvPr>
          <p:cNvSpPr txBox="1">
            <a:spLocks/>
          </p:cNvSpPr>
          <p:nvPr/>
        </p:nvSpPr>
        <p:spPr>
          <a:xfrm>
            <a:off x="838200" y="2434201"/>
            <a:ext cx="6202680" cy="3742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sz="2400" b="1" dirty="0">
                <a:latin typeface="Arial" panose="020B0604020202020204" pitchFamily="34" charset="0"/>
                <a:ea typeface="Calibri" panose="020F0502020204030204" pitchFamily="34" charset="0"/>
                <a:cs typeface="Times New Roman" panose="02020603050405020304" pitchFamily="18" charset="0"/>
              </a:rPr>
              <a:t>Supports:  </a:t>
            </a:r>
            <a:endParaRPr lang="en-ZA" sz="24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ZA" sz="2400" dirty="0">
                <a:latin typeface="Arial" panose="020B0604020202020204" pitchFamily="34" charset="0"/>
                <a:ea typeface="Calibri" panose="020F0502020204030204" pitchFamily="34" charset="0"/>
              </a:rPr>
              <a:t>A healthy nervous system and brain</a:t>
            </a:r>
            <a:endParaRPr lang="en-ZA" sz="2400" dirty="0">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en-ZA" sz="2400" dirty="0">
                <a:latin typeface="Arial" panose="020B0604020202020204" pitchFamily="34" charset="0"/>
                <a:ea typeface="Calibri" panose="020F0502020204030204" pitchFamily="34" charset="0"/>
              </a:rPr>
              <a:t>A heathy metabolism</a:t>
            </a:r>
            <a:endParaRPr lang="en-ZA" sz="2400" dirty="0">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en-ZA" sz="2400" dirty="0">
                <a:latin typeface="Arial" panose="020B0604020202020204" pitchFamily="34" charset="0"/>
                <a:ea typeface="Calibri" panose="020F0502020204030204" pitchFamily="34" charset="0"/>
              </a:rPr>
              <a:t>The body's cell maintenance and production</a:t>
            </a:r>
            <a:endParaRPr lang="en-ZA" sz="2400" dirty="0">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en-ZA" sz="2400" dirty="0">
                <a:latin typeface="Arial" panose="020B0604020202020204" pitchFamily="34" charset="0"/>
                <a:ea typeface="Calibri" panose="020F0502020204030204" pitchFamily="34" charset="0"/>
              </a:rPr>
              <a:t>Weight loss</a:t>
            </a:r>
            <a:endParaRPr lang="en-ZA" sz="2400" dirty="0">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en-ZA" sz="2400" dirty="0">
                <a:latin typeface="Arial" panose="020B0604020202020204" pitchFamily="34" charset="0"/>
                <a:ea typeface="Calibri" panose="020F0502020204030204" pitchFamily="34" charset="0"/>
              </a:rPr>
              <a:t>Healthy blood sugar levels</a:t>
            </a:r>
            <a:endParaRPr lang="en-ZA" sz="2400" dirty="0">
              <a:latin typeface="Calibri" panose="020F0502020204030204" pitchFamily="34" charset="0"/>
              <a:ea typeface="Calibri" panose="020F0502020204030204" pitchFamily="34" charset="0"/>
            </a:endParaRPr>
          </a:p>
          <a:p>
            <a:endParaRPr lang="en-ZA" sz="2400" dirty="0"/>
          </a:p>
        </p:txBody>
      </p:sp>
    </p:spTree>
    <p:extLst>
      <p:ext uri="{BB962C8B-B14F-4D97-AF65-F5344CB8AC3E}">
        <p14:creationId xmlns:p14="http://schemas.microsoft.com/office/powerpoint/2010/main" val="101334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drinking from a glass jar&#10;&#10;Description automatically generated with medium confidence">
            <a:extLst>
              <a:ext uri="{FF2B5EF4-FFF2-40B4-BE49-F238E27FC236}">
                <a16:creationId xmlns:a16="http://schemas.microsoft.com/office/drawing/2014/main" id="{802C8D32-48F1-9605-F781-4E24BD5A352E}"/>
              </a:ext>
            </a:extLst>
          </p:cNvPr>
          <p:cNvPicPr>
            <a:picLocks noChangeAspect="1"/>
          </p:cNvPicPr>
          <p:nvPr/>
        </p:nvPicPr>
        <p:blipFill rotWithShape="1">
          <a:blip r:embed="rId3">
            <a:extLst>
              <a:ext uri="{28A0092B-C50C-407E-A947-70E740481C1C}">
                <a14:useLocalDpi xmlns:a14="http://schemas.microsoft.com/office/drawing/2010/main" val="0"/>
              </a:ext>
            </a:extLst>
          </a:blip>
          <a:srcRect r="5882" b="-1"/>
          <a:stretch/>
        </p:blipFill>
        <p:spPr>
          <a:xfrm>
            <a:off x="3887296" y="10"/>
            <a:ext cx="9669642" cy="6857990"/>
          </a:xfrm>
          <a:prstGeom prst="rect">
            <a:avLst/>
          </a:prstGeom>
        </p:spPr>
      </p:pic>
      <p:sp>
        <p:nvSpPr>
          <p:cNvPr id="25" name="Rectangle 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5">
            <a:extLst>
              <a:ext uri="{FF2B5EF4-FFF2-40B4-BE49-F238E27FC236}">
                <a16:creationId xmlns:a16="http://schemas.microsoft.com/office/drawing/2014/main" id="{D783EB32-F1F6-3AF7-D25D-E96832B3F685}"/>
              </a:ext>
            </a:extLst>
          </p:cNvPr>
          <p:cNvSpPr>
            <a:spLocks noGrp="1"/>
          </p:cNvSpPr>
          <p:nvPr>
            <p:ph type="title"/>
          </p:nvPr>
        </p:nvSpPr>
        <p:spPr>
          <a:xfrm>
            <a:off x="838200" y="365125"/>
            <a:ext cx="10515600" cy="1325563"/>
          </a:xfrm>
        </p:spPr>
        <p:txBody>
          <a:bodyPr/>
          <a:lstStyle/>
          <a:p>
            <a:r>
              <a:rPr lang="en-US" dirty="0">
                <a:solidFill>
                  <a:srgbClr val="C00000"/>
                </a:solidFill>
                <a:latin typeface="Arial" panose="020B0604020202020204" pitchFamily="34" charset="0"/>
                <a:cs typeface="Arial" panose="020B0604020202020204" pitchFamily="34" charset="0"/>
              </a:rPr>
              <a:t>Rooibos Lifestyle Shake</a:t>
            </a:r>
            <a:endParaRPr lang="en-ZA" dirty="0">
              <a:solidFill>
                <a:srgbClr val="C00000"/>
              </a:solidFill>
              <a:latin typeface="Arial" panose="020B0604020202020204" pitchFamily="34" charset="0"/>
              <a:cs typeface="Arial" panose="020B0604020202020204" pitchFamily="34" charset="0"/>
            </a:endParaRPr>
          </a:p>
        </p:txBody>
      </p:sp>
      <p:pic>
        <p:nvPicPr>
          <p:cNvPr id="13" name="Picture 2" descr="F:\Logos\Annique\Annique Logo 2021 180c.png">
            <a:extLst>
              <a:ext uri="{FF2B5EF4-FFF2-40B4-BE49-F238E27FC236}">
                <a16:creationId xmlns:a16="http://schemas.microsoft.com/office/drawing/2014/main" id="{3A65AD94-5835-F6AF-D1A9-CD7CA9A1EA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900" y="5799954"/>
            <a:ext cx="2329190" cy="729890"/>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a:extLst>
              <a:ext uri="{FF2B5EF4-FFF2-40B4-BE49-F238E27FC236}">
                <a16:creationId xmlns:a16="http://schemas.microsoft.com/office/drawing/2014/main" id="{A1A0ADBB-BA42-41E2-D298-3DE2BBDD3B35}"/>
              </a:ext>
            </a:extLst>
          </p:cNvPr>
          <p:cNvSpPr txBox="1">
            <a:spLocks/>
          </p:cNvSpPr>
          <p:nvPr/>
        </p:nvSpPr>
        <p:spPr>
          <a:xfrm>
            <a:off x="838200" y="2434201"/>
            <a:ext cx="6202680" cy="3742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sz="2400" b="1" dirty="0">
                <a:latin typeface="Arial" panose="020B0604020202020204" pitchFamily="34" charset="0"/>
                <a:ea typeface="Calibri" panose="020F0502020204030204" pitchFamily="34" charset="0"/>
                <a:cs typeface="Arial" panose="020B0604020202020204" pitchFamily="34" charset="0"/>
              </a:rPr>
              <a:t>Unique Selling Points:  </a:t>
            </a:r>
          </a:p>
          <a:p>
            <a:r>
              <a:rPr lang="en-ZA" sz="2400" dirty="0">
                <a:latin typeface="Arial" panose="020B0604020202020204" pitchFamily="34" charset="0"/>
                <a:cs typeface="Arial" panose="020B0604020202020204" pitchFamily="34" charset="0"/>
              </a:rPr>
              <a:t>Free from</a:t>
            </a:r>
          </a:p>
          <a:p>
            <a:pPr lvl="1"/>
            <a:r>
              <a:rPr lang="en-ZA" sz="2000" dirty="0">
                <a:latin typeface="Arial" panose="020B0604020202020204" pitchFamily="34" charset="0"/>
                <a:cs typeface="Arial" panose="020B0604020202020204" pitchFamily="34" charset="0"/>
              </a:rPr>
              <a:t>Nuts</a:t>
            </a:r>
          </a:p>
          <a:p>
            <a:pPr lvl="1"/>
            <a:r>
              <a:rPr lang="en-ZA" sz="2000" dirty="0">
                <a:latin typeface="Arial" panose="020B0604020202020204" pitchFamily="34" charset="0"/>
                <a:cs typeface="Arial" panose="020B0604020202020204" pitchFamily="34" charset="0"/>
              </a:rPr>
              <a:t>Gluten </a:t>
            </a:r>
          </a:p>
          <a:p>
            <a:pPr lvl="1"/>
            <a:r>
              <a:rPr lang="en-ZA" sz="2000" dirty="0">
                <a:latin typeface="Arial" panose="020B0604020202020204" pitchFamily="34" charset="0"/>
                <a:cs typeface="Arial" panose="020B0604020202020204" pitchFamily="34" charset="0"/>
              </a:rPr>
              <a:t>Potentially harmful artificial sweeteners</a:t>
            </a:r>
          </a:p>
          <a:p>
            <a:pPr lvl="1"/>
            <a:r>
              <a:rPr lang="en-ZA" sz="2000" dirty="0">
                <a:latin typeface="Arial" panose="020B0604020202020204" pitchFamily="34" charset="0"/>
                <a:cs typeface="Arial" panose="020B0604020202020204" pitchFamily="34" charset="0"/>
              </a:rPr>
              <a:t>MSG</a:t>
            </a:r>
          </a:p>
          <a:p>
            <a:pPr lvl="1"/>
            <a:r>
              <a:rPr lang="en-ZA" sz="2000" dirty="0">
                <a:latin typeface="Arial" panose="020B0604020202020204" pitchFamily="34" charset="0"/>
                <a:cs typeface="Arial" panose="020B0604020202020204" pitchFamily="34" charset="0"/>
              </a:rPr>
              <a:t>Trans fats</a:t>
            </a:r>
          </a:p>
          <a:p>
            <a:pPr lvl="1"/>
            <a:r>
              <a:rPr lang="en-ZA" sz="2000" dirty="0">
                <a:latin typeface="Arial" panose="020B0604020202020204" pitchFamily="34" charset="0"/>
                <a:cs typeface="Arial" panose="020B0604020202020204" pitchFamily="34" charset="0"/>
              </a:rPr>
              <a:t>Preservatives</a:t>
            </a:r>
          </a:p>
          <a:p>
            <a:r>
              <a:rPr lang="en-ZA" sz="2400" dirty="0">
                <a:latin typeface="Arial" panose="020B0604020202020204" pitchFamily="34" charset="0"/>
                <a:cs typeface="Arial" panose="020B0604020202020204" pitchFamily="34" charset="0"/>
              </a:rPr>
              <a:t>No added sugar</a:t>
            </a:r>
          </a:p>
          <a:p>
            <a:r>
              <a:rPr lang="en-ZA" sz="2400" dirty="0" err="1">
                <a:latin typeface="Arial" panose="020B0604020202020204" pitchFamily="34" charset="0"/>
                <a:cs typeface="Arial" panose="020B0604020202020204" pitchFamily="34" charset="0"/>
              </a:rPr>
              <a:t>Halaal</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75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splash of milk&#10;&#10;Description automatically generated with medium confidence">
            <a:extLst>
              <a:ext uri="{FF2B5EF4-FFF2-40B4-BE49-F238E27FC236}">
                <a16:creationId xmlns:a16="http://schemas.microsoft.com/office/drawing/2014/main" id="{109359B2-423A-4820-0FB3-B8E91693C4C0}"/>
              </a:ext>
            </a:extLst>
          </p:cNvPr>
          <p:cNvPicPr>
            <a:picLocks noChangeAspect="1"/>
          </p:cNvPicPr>
          <p:nvPr/>
        </p:nvPicPr>
        <p:blipFill rotWithShape="1">
          <a:blip r:embed="rId3">
            <a:extLst>
              <a:ext uri="{28A0092B-C50C-407E-A947-70E740481C1C}">
                <a14:useLocalDpi xmlns:a14="http://schemas.microsoft.com/office/drawing/2010/main" val="0"/>
              </a:ext>
            </a:extLst>
          </a:blip>
          <a:srcRect t="16030" b="6459"/>
          <a:stretch/>
        </p:blipFill>
        <p:spPr>
          <a:xfrm>
            <a:off x="2522356" y="10"/>
            <a:ext cx="9669642" cy="6857990"/>
          </a:xfrm>
          <a:prstGeom prst="rect">
            <a:avLst/>
          </a:prstGeom>
        </p:spPr>
      </p:pic>
      <p:sp>
        <p:nvSpPr>
          <p:cNvPr id="32" name="Rectangle 3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65821AFF-4B1A-30E6-074F-5F453A13806D}"/>
              </a:ext>
            </a:extLst>
          </p:cNvPr>
          <p:cNvSpPr>
            <a:spLocks noGrp="1"/>
          </p:cNvSpPr>
          <p:nvPr>
            <p:ph type="title"/>
          </p:nvPr>
        </p:nvSpPr>
        <p:spPr/>
        <p:txBody>
          <a:bodyPr/>
          <a:lstStyle/>
          <a:p>
            <a:r>
              <a:rPr lang="en-US" dirty="0">
                <a:solidFill>
                  <a:srgbClr val="C00000"/>
                </a:solidFill>
                <a:latin typeface="Arial" panose="020B0604020202020204" pitchFamily="34" charset="0"/>
                <a:cs typeface="Arial" panose="020B0604020202020204" pitchFamily="34" charset="0"/>
              </a:rPr>
              <a:t>Rooibos Lifestyle Shake</a:t>
            </a:r>
            <a:endParaRPr lang="en-ZA" dirty="0">
              <a:solidFill>
                <a:srgbClr val="C00000"/>
              </a:solidFill>
            </a:endParaRPr>
          </a:p>
        </p:txBody>
      </p:sp>
      <p:pic>
        <p:nvPicPr>
          <p:cNvPr id="11" name="Picture 2" descr="F:\Logos\Annique\Annique Logo 2021 180c.png">
            <a:extLst>
              <a:ext uri="{FF2B5EF4-FFF2-40B4-BE49-F238E27FC236}">
                <a16:creationId xmlns:a16="http://schemas.microsoft.com/office/drawing/2014/main" id="{47504E92-C2E1-F325-56BD-C7C2E9FB9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900" y="5799954"/>
            <a:ext cx="2329190" cy="72989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C8E8B181-F64F-3FBD-F3C7-2A211AE539AB}"/>
              </a:ext>
            </a:extLst>
          </p:cNvPr>
          <p:cNvSpPr>
            <a:spLocks noGrp="1"/>
          </p:cNvSpPr>
          <p:nvPr>
            <p:ph idx="1"/>
          </p:nvPr>
        </p:nvSpPr>
        <p:spPr>
          <a:xfrm>
            <a:off x="838200" y="1626481"/>
            <a:ext cx="7772400" cy="3742762"/>
          </a:xfrm>
        </p:spPr>
        <p:txBody>
          <a:bodyPr>
            <a:noAutofit/>
          </a:bodyPr>
          <a:lstStyle/>
          <a:p>
            <a:pPr marL="0" indent="0">
              <a:lnSpc>
                <a:spcPct val="107000"/>
              </a:lnSpc>
              <a:spcAft>
                <a:spcPts val="800"/>
              </a:spcAft>
              <a:buNone/>
            </a:pPr>
            <a:r>
              <a:rPr lang="en-ZA" sz="2000" b="1" dirty="0">
                <a:effectLst/>
                <a:latin typeface="Arial" panose="020B0604020202020204" pitchFamily="34" charset="0"/>
                <a:ea typeface="Calibri" panose="020F0502020204030204" pitchFamily="34" charset="0"/>
                <a:cs typeface="Times New Roman" panose="02020603050405020304" pitchFamily="18" charset="0"/>
              </a:rPr>
              <a:t>Directions of Use: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Mix </a:t>
            </a:r>
            <a:r>
              <a:rPr lang="en-ZA" sz="2000">
                <a:solidFill>
                  <a:srgbClr val="1F1F1F"/>
                </a:solidFill>
                <a:latin typeface="Arial" panose="020B0604020202020204" pitchFamily="34" charset="0"/>
                <a:ea typeface="Times New Roman" panose="02020603050405020304" pitchFamily="18" charset="0"/>
                <a:cs typeface="Times New Roman" panose="02020603050405020304" pitchFamily="18" charset="0"/>
              </a:rPr>
              <a:t>2</a:t>
            </a:r>
            <a:r>
              <a:rPr lang="en-ZA" sz="200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scoops </a:t>
            </a:r>
            <a:r>
              <a:rPr lang="en-ZA" sz="20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(15g) with 250ml full cream milk, yogurt, water or Rooibos and shake or mix well.</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Suitable for pregnant and breastfeeding women, but it is advised to consult your health care practitioner before using this product.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Recommended from 4 years.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Before starting using the product or any other weight loss program, it is advisable that certain people, like children, insulin-dependent diabetics, and those with damaged renal function, consult with their doctors.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sz="2000" dirty="0"/>
          </a:p>
        </p:txBody>
      </p:sp>
    </p:spTree>
    <p:extLst>
      <p:ext uri="{BB962C8B-B14F-4D97-AF65-F5344CB8AC3E}">
        <p14:creationId xmlns:p14="http://schemas.microsoft.com/office/powerpoint/2010/main" val="1132826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1140</Words>
  <Application>Microsoft Office PowerPoint</Application>
  <PresentationFormat>Widescreen</PresentationFormat>
  <Paragraphs>156</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Narrow</vt:lpstr>
      <vt:lpstr>Calibri</vt:lpstr>
      <vt:lpstr>Calibri Light</vt:lpstr>
      <vt:lpstr>Symbol</vt:lpstr>
      <vt:lpstr>Office Theme</vt:lpstr>
      <vt:lpstr>PowerPoint Presentation</vt:lpstr>
      <vt:lpstr>Rooibos Lifestyle Shake</vt:lpstr>
      <vt:lpstr>Rooibos Lifestyle Shake</vt:lpstr>
      <vt:lpstr>Rooibos Lifestyle Shake</vt:lpstr>
      <vt:lpstr>Rooibos Lifestyle Shake</vt:lpstr>
      <vt:lpstr>Rooibos Lifestyle Shake</vt:lpstr>
      <vt:lpstr>Rooibos Lifestyle Shake</vt:lpstr>
      <vt:lpstr>Rooibos Lifestyle Shake</vt:lpstr>
      <vt:lpstr>Rooibos Lifestyle Shake</vt:lpstr>
      <vt:lpstr>Rooibos Lifestyle Shake</vt:lpstr>
    </vt:vector>
  </TitlesOfParts>
  <Company>Annique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Adele Du Toit</dc:creator>
  <cp:lastModifiedBy>Adele Du Toit</cp:lastModifiedBy>
  <cp:revision>25</cp:revision>
  <dcterms:created xsi:type="dcterms:W3CDTF">2023-06-22T12:19:59Z</dcterms:created>
  <dcterms:modified xsi:type="dcterms:W3CDTF">2023-07-05T11:02:26Z</dcterms:modified>
</cp:coreProperties>
</file>