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71" r:id="rId3"/>
    <p:sldId id="309" r:id="rId4"/>
    <p:sldId id="275" r:id="rId5"/>
    <p:sldId id="331" r:id="rId6"/>
    <p:sldId id="332" r:id="rId7"/>
    <p:sldId id="312" r:id="rId8"/>
    <p:sldId id="285" r:id="rId9"/>
    <p:sldId id="333" r:id="rId10"/>
    <p:sldId id="334" r:id="rId11"/>
    <p:sldId id="266" r:id="rId12"/>
    <p:sldId id="301" r:id="rId13"/>
    <p:sldId id="335" r:id="rId14"/>
    <p:sldId id="395" r:id="rId15"/>
    <p:sldId id="336" r:id="rId16"/>
    <p:sldId id="313" r:id="rId17"/>
    <p:sldId id="314" r:id="rId18"/>
    <p:sldId id="339" r:id="rId19"/>
    <p:sldId id="340" r:id="rId20"/>
    <p:sldId id="397" r:id="rId21"/>
    <p:sldId id="358"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9900"/>
    <a:srgbClr val="336600"/>
    <a:srgbClr val="008600"/>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380" autoAdjust="0"/>
  </p:normalViewPr>
  <p:slideViewPr>
    <p:cSldViewPr>
      <p:cViewPr varScale="1">
        <p:scale>
          <a:sx n="95" d="100"/>
          <a:sy n="95" d="100"/>
        </p:scale>
        <p:origin x="66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978DF9-B4BB-4AA4-81CE-02164EB042CB}" type="datetimeFigureOut">
              <a:rPr lang="en-US" smtClean="0"/>
              <a:t>9/15/2022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E49A83-6F7E-4332-B69B-F297C964D2E1}" type="slidenum">
              <a:rPr lang="en-US" smtClean="0"/>
              <a:t>‹#›</a:t>
            </a:fld>
            <a:endParaRPr lang="en-US"/>
          </a:p>
        </p:txBody>
      </p:sp>
    </p:spTree>
    <p:extLst>
      <p:ext uri="{BB962C8B-B14F-4D97-AF65-F5344CB8AC3E}">
        <p14:creationId xmlns:p14="http://schemas.microsoft.com/office/powerpoint/2010/main" val="2403676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CEE49A83-6F7E-4332-B69B-F297C964D2E1}" type="slidenum">
              <a:rPr lang="en-US" smtClean="0"/>
              <a:t>3</a:t>
            </a:fld>
            <a:endParaRPr lang="en-US"/>
          </a:p>
        </p:txBody>
      </p:sp>
    </p:spTree>
    <p:extLst>
      <p:ext uri="{BB962C8B-B14F-4D97-AF65-F5344CB8AC3E}">
        <p14:creationId xmlns:p14="http://schemas.microsoft.com/office/powerpoint/2010/main" val="1548386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CEE49A83-6F7E-4332-B69B-F297C964D2E1}" type="slidenum">
              <a:rPr lang="en-US" smtClean="0"/>
              <a:t>14</a:t>
            </a:fld>
            <a:endParaRPr lang="en-US"/>
          </a:p>
        </p:txBody>
      </p:sp>
    </p:spTree>
    <p:extLst>
      <p:ext uri="{BB962C8B-B14F-4D97-AF65-F5344CB8AC3E}">
        <p14:creationId xmlns:p14="http://schemas.microsoft.com/office/powerpoint/2010/main" val="1820394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E49A83-6F7E-4332-B69B-F297C964D2E1}" type="slidenum">
              <a:rPr lang="en-US" smtClean="0"/>
              <a:t>16</a:t>
            </a:fld>
            <a:endParaRPr lang="en-US"/>
          </a:p>
        </p:txBody>
      </p:sp>
    </p:spTree>
    <p:extLst>
      <p:ext uri="{BB962C8B-B14F-4D97-AF65-F5344CB8AC3E}">
        <p14:creationId xmlns:p14="http://schemas.microsoft.com/office/powerpoint/2010/main" val="778937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E49A83-6F7E-4332-B69B-F297C964D2E1}" type="slidenum">
              <a:rPr lang="en-US" smtClean="0"/>
              <a:t>17</a:t>
            </a:fld>
            <a:endParaRPr lang="en-US"/>
          </a:p>
        </p:txBody>
      </p:sp>
    </p:spTree>
    <p:extLst>
      <p:ext uri="{BB962C8B-B14F-4D97-AF65-F5344CB8AC3E}">
        <p14:creationId xmlns:p14="http://schemas.microsoft.com/office/powerpoint/2010/main" val="2042269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E49A83-6F7E-4332-B69B-F297C964D2E1}" type="slidenum">
              <a:rPr lang="en-US" smtClean="0"/>
              <a:t>18</a:t>
            </a:fld>
            <a:endParaRPr lang="en-US"/>
          </a:p>
        </p:txBody>
      </p:sp>
    </p:spTree>
    <p:extLst>
      <p:ext uri="{BB962C8B-B14F-4D97-AF65-F5344CB8AC3E}">
        <p14:creationId xmlns:p14="http://schemas.microsoft.com/office/powerpoint/2010/main" val="1180483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E49A83-6F7E-4332-B69B-F297C964D2E1}" type="slidenum">
              <a:rPr lang="en-US" smtClean="0"/>
              <a:t>19</a:t>
            </a:fld>
            <a:endParaRPr lang="en-US"/>
          </a:p>
        </p:txBody>
      </p:sp>
    </p:spTree>
    <p:extLst>
      <p:ext uri="{BB962C8B-B14F-4D97-AF65-F5344CB8AC3E}">
        <p14:creationId xmlns:p14="http://schemas.microsoft.com/office/powerpoint/2010/main" val="998495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CEE49A83-6F7E-4332-B69B-F297C964D2E1}" type="slidenum">
              <a:rPr lang="en-US" smtClean="0"/>
              <a:t>4</a:t>
            </a:fld>
            <a:endParaRPr lang="en-US"/>
          </a:p>
        </p:txBody>
      </p:sp>
    </p:spTree>
    <p:extLst>
      <p:ext uri="{BB962C8B-B14F-4D97-AF65-F5344CB8AC3E}">
        <p14:creationId xmlns:p14="http://schemas.microsoft.com/office/powerpoint/2010/main" val="489198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CEE49A83-6F7E-4332-B69B-F297C964D2E1}" type="slidenum">
              <a:rPr lang="en-US" smtClean="0"/>
              <a:t>5</a:t>
            </a:fld>
            <a:endParaRPr lang="en-US"/>
          </a:p>
        </p:txBody>
      </p:sp>
    </p:spTree>
    <p:extLst>
      <p:ext uri="{BB962C8B-B14F-4D97-AF65-F5344CB8AC3E}">
        <p14:creationId xmlns:p14="http://schemas.microsoft.com/office/powerpoint/2010/main" val="554685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E49A83-6F7E-4332-B69B-F297C964D2E1}" type="slidenum">
              <a:rPr lang="en-US" smtClean="0"/>
              <a:t>7</a:t>
            </a:fld>
            <a:endParaRPr lang="en-US"/>
          </a:p>
        </p:txBody>
      </p:sp>
    </p:spTree>
    <p:extLst>
      <p:ext uri="{BB962C8B-B14F-4D97-AF65-F5344CB8AC3E}">
        <p14:creationId xmlns:p14="http://schemas.microsoft.com/office/powerpoint/2010/main" val="2113036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50000"/>
              </a:lnSpc>
              <a:buFont typeface="Arial" panose="020B0604020202020204" pitchFamily="34" charset="0"/>
              <a:buChar char="•"/>
            </a:pPr>
            <a:r>
              <a:rPr lang="en-GB" dirty="0">
                <a:latin typeface="Montserrat" panose="00000500000000000000" pitchFamily="2" charset="0"/>
              </a:rPr>
              <a:t>Helps to reduce the symptoms of colds, flu, sinusitis and bronchitis.</a:t>
            </a:r>
          </a:p>
          <a:p>
            <a:pPr marL="285750" indent="-285750">
              <a:lnSpc>
                <a:spcPct val="150000"/>
              </a:lnSpc>
              <a:buFont typeface="Arial" panose="020B0604020202020204" pitchFamily="34" charset="0"/>
              <a:buChar char="•"/>
            </a:pPr>
            <a:r>
              <a:rPr lang="en-GB" dirty="0">
                <a:latin typeface="Montserrat" panose="00000500000000000000" pitchFamily="2" charset="0"/>
              </a:rPr>
              <a:t>It is excellent for neck and muscle pain, headaches, sinus and hay fever and is also a great mood-lifter during stressful moments when you need to be calm. </a:t>
            </a:r>
          </a:p>
          <a:p>
            <a:endParaRPr lang="en-US" dirty="0"/>
          </a:p>
        </p:txBody>
      </p:sp>
      <p:sp>
        <p:nvSpPr>
          <p:cNvPr id="4" name="Slide Number Placeholder 3"/>
          <p:cNvSpPr>
            <a:spLocks noGrp="1"/>
          </p:cNvSpPr>
          <p:nvPr>
            <p:ph type="sldNum" sz="quarter" idx="10"/>
          </p:nvPr>
        </p:nvSpPr>
        <p:spPr/>
        <p:txBody>
          <a:bodyPr/>
          <a:lstStyle/>
          <a:p>
            <a:fld id="{CEE49A83-6F7E-4332-B69B-F297C964D2E1}" type="slidenum">
              <a:rPr lang="en-US" smtClean="0"/>
              <a:t>8</a:t>
            </a:fld>
            <a:endParaRPr lang="en-US"/>
          </a:p>
        </p:txBody>
      </p:sp>
    </p:spTree>
    <p:extLst>
      <p:ext uri="{BB962C8B-B14F-4D97-AF65-F5344CB8AC3E}">
        <p14:creationId xmlns:p14="http://schemas.microsoft.com/office/powerpoint/2010/main" val="1365177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E49A83-6F7E-4332-B69B-F297C964D2E1}" type="slidenum">
              <a:rPr lang="en-US" smtClean="0"/>
              <a:t>9</a:t>
            </a:fld>
            <a:endParaRPr lang="en-US"/>
          </a:p>
        </p:txBody>
      </p:sp>
    </p:spTree>
    <p:extLst>
      <p:ext uri="{BB962C8B-B14F-4D97-AF65-F5344CB8AC3E}">
        <p14:creationId xmlns:p14="http://schemas.microsoft.com/office/powerpoint/2010/main" val="5864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CEE49A83-6F7E-4332-B69B-F297C964D2E1}" type="slidenum">
              <a:rPr lang="en-US" smtClean="0"/>
              <a:t>11</a:t>
            </a:fld>
            <a:endParaRPr lang="en-US"/>
          </a:p>
        </p:txBody>
      </p:sp>
    </p:spTree>
    <p:extLst>
      <p:ext uri="{BB962C8B-B14F-4D97-AF65-F5344CB8AC3E}">
        <p14:creationId xmlns:p14="http://schemas.microsoft.com/office/powerpoint/2010/main" val="611083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CEE49A83-6F7E-4332-B69B-F297C964D2E1}" type="slidenum">
              <a:rPr lang="en-US" smtClean="0"/>
              <a:t>12</a:t>
            </a:fld>
            <a:endParaRPr lang="en-US"/>
          </a:p>
        </p:txBody>
      </p:sp>
    </p:spTree>
    <p:extLst>
      <p:ext uri="{BB962C8B-B14F-4D97-AF65-F5344CB8AC3E}">
        <p14:creationId xmlns:p14="http://schemas.microsoft.com/office/powerpoint/2010/main" val="81924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CEE49A83-6F7E-4332-B69B-F297C964D2E1}" type="slidenum">
              <a:rPr lang="en-US" smtClean="0"/>
              <a:t>13</a:t>
            </a:fld>
            <a:endParaRPr lang="en-US"/>
          </a:p>
        </p:txBody>
      </p:sp>
    </p:spTree>
    <p:extLst>
      <p:ext uri="{BB962C8B-B14F-4D97-AF65-F5344CB8AC3E}">
        <p14:creationId xmlns:p14="http://schemas.microsoft.com/office/powerpoint/2010/main" val="4068668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B369819-D552-462F-8BCA-3415AD2B9777}"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07DE7-64FD-46F3-BC2A-9CDCF805B426}" type="slidenum">
              <a:rPr lang="en-US" smtClean="0"/>
              <a:t>‹#›</a:t>
            </a:fld>
            <a:endParaRPr lang="en-US"/>
          </a:p>
        </p:txBody>
      </p:sp>
    </p:spTree>
    <p:extLst>
      <p:ext uri="{BB962C8B-B14F-4D97-AF65-F5344CB8AC3E}">
        <p14:creationId xmlns:p14="http://schemas.microsoft.com/office/powerpoint/2010/main" val="2067644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369819-D552-462F-8BCA-3415AD2B9777}"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07DE7-64FD-46F3-BC2A-9CDCF805B426}" type="slidenum">
              <a:rPr lang="en-US" smtClean="0"/>
              <a:t>‹#›</a:t>
            </a:fld>
            <a:endParaRPr lang="en-US"/>
          </a:p>
        </p:txBody>
      </p:sp>
    </p:spTree>
    <p:extLst>
      <p:ext uri="{BB962C8B-B14F-4D97-AF65-F5344CB8AC3E}">
        <p14:creationId xmlns:p14="http://schemas.microsoft.com/office/powerpoint/2010/main" val="3780124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369819-D552-462F-8BCA-3415AD2B9777}"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07DE7-64FD-46F3-BC2A-9CDCF805B426}" type="slidenum">
              <a:rPr lang="en-US" smtClean="0"/>
              <a:t>‹#›</a:t>
            </a:fld>
            <a:endParaRPr lang="en-US"/>
          </a:p>
        </p:txBody>
      </p:sp>
    </p:spTree>
    <p:extLst>
      <p:ext uri="{BB962C8B-B14F-4D97-AF65-F5344CB8AC3E}">
        <p14:creationId xmlns:p14="http://schemas.microsoft.com/office/powerpoint/2010/main" val="1029984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4286518"/>
            <a:ext cx="9144000" cy="85698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5" name="Picture 3" descr="F:\Logos\Annique\Annique Logo 2021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27884" y="4371950"/>
            <a:ext cx="2088232" cy="65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714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00000"/>
        </a:solidFill>
        <a:effectLst/>
      </p:bgPr>
    </p:bg>
    <p:spTree>
      <p:nvGrpSpPr>
        <p:cNvPr id="1" name=""/>
        <p:cNvGrpSpPr/>
        <p:nvPr/>
      </p:nvGrpSpPr>
      <p:grpSpPr>
        <a:xfrm>
          <a:off x="0" y="0"/>
          <a:ext cx="0" cy="0"/>
          <a:chOff x="0" y="0"/>
          <a:chExt cx="0" cy="0"/>
        </a:xfrm>
      </p:grpSpPr>
      <p:pic>
        <p:nvPicPr>
          <p:cNvPr id="3075" name="Picture 3" descr="F:\Logos\Annique\Annique Logo 2021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70048" y="635595"/>
            <a:ext cx="5003904" cy="156805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Logos\Annique\Annique A Logo.png"/>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3626367" y="2988392"/>
            <a:ext cx="1891267" cy="1743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099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18516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5" name="Picture 3" descr="F:\Logos\Annique\Annique Logo 2021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94648" y="337537"/>
            <a:ext cx="3754703" cy="1176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145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4286518"/>
            <a:ext cx="9144000" cy="85698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5" name="Picture 3" descr="F:\Logos\Annique\Annique Logo 2021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27884" y="4371950"/>
            <a:ext cx="2088232" cy="65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733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4286518"/>
            <a:ext cx="9144000" cy="85698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5" name="Picture 3" descr="F:\Logos\Annique\Annique Logo 2021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27884" y="4371950"/>
            <a:ext cx="2088232" cy="65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655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4083918"/>
            <a:ext cx="9144000" cy="105958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5" name="Picture 3" descr="F:\Logos\Annique\Annique Logo 2021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27884" y="4286518"/>
            <a:ext cx="2088232" cy="65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754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4083918"/>
            <a:ext cx="9144000" cy="105958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5" name="Picture 3" descr="F:\Logos\Annique\Annique Logo 2021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27884" y="4286518"/>
            <a:ext cx="2088232" cy="65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765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369819-D552-462F-8BCA-3415AD2B9777}"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07DE7-64FD-46F3-BC2A-9CDCF805B426}" type="slidenum">
              <a:rPr lang="en-US" smtClean="0"/>
              <a:t>‹#›</a:t>
            </a:fld>
            <a:endParaRPr lang="en-US"/>
          </a:p>
        </p:txBody>
      </p:sp>
    </p:spTree>
    <p:extLst>
      <p:ext uri="{BB962C8B-B14F-4D97-AF65-F5344CB8AC3E}">
        <p14:creationId xmlns:p14="http://schemas.microsoft.com/office/powerpoint/2010/main" val="2552446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369819-D552-462F-8BCA-3415AD2B9777}"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07DE7-64FD-46F3-BC2A-9CDCF805B426}" type="slidenum">
              <a:rPr lang="en-US" smtClean="0"/>
              <a:t>‹#›</a:t>
            </a:fld>
            <a:endParaRPr lang="en-US"/>
          </a:p>
        </p:txBody>
      </p:sp>
    </p:spTree>
    <p:extLst>
      <p:ext uri="{BB962C8B-B14F-4D97-AF65-F5344CB8AC3E}">
        <p14:creationId xmlns:p14="http://schemas.microsoft.com/office/powerpoint/2010/main" val="3500923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369819-D552-462F-8BCA-3415AD2B9777}"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07DE7-64FD-46F3-BC2A-9CDCF805B426}" type="slidenum">
              <a:rPr lang="en-US" smtClean="0"/>
              <a:t>‹#›</a:t>
            </a:fld>
            <a:endParaRPr lang="en-US"/>
          </a:p>
        </p:txBody>
      </p:sp>
    </p:spTree>
    <p:extLst>
      <p:ext uri="{BB962C8B-B14F-4D97-AF65-F5344CB8AC3E}">
        <p14:creationId xmlns:p14="http://schemas.microsoft.com/office/powerpoint/2010/main" val="757921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369819-D552-462F-8BCA-3415AD2B9777}"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07DE7-64FD-46F3-BC2A-9CDCF805B426}" type="slidenum">
              <a:rPr lang="en-US" smtClean="0"/>
              <a:t>‹#›</a:t>
            </a:fld>
            <a:endParaRPr lang="en-US"/>
          </a:p>
        </p:txBody>
      </p:sp>
    </p:spTree>
    <p:extLst>
      <p:ext uri="{BB962C8B-B14F-4D97-AF65-F5344CB8AC3E}">
        <p14:creationId xmlns:p14="http://schemas.microsoft.com/office/powerpoint/2010/main" val="3094329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369819-D552-462F-8BCA-3415AD2B9777}" type="datetimeFigureOut">
              <a:rPr lang="en-US" smtClean="0"/>
              <a:t>9/15/2022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607DE7-64FD-46F3-BC2A-9CDCF805B426}" type="slidenum">
              <a:rPr lang="en-US" smtClean="0"/>
              <a:t>‹#›</a:t>
            </a:fld>
            <a:endParaRPr lang="en-US"/>
          </a:p>
        </p:txBody>
      </p:sp>
    </p:spTree>
    <p:extLst>
      <p:ext uri="{BB962C8B-B14F-4D97-AF65-F5344CB8AC3E}">
        <p14:creationId xmlns:p14="http://schemas.microsoft.com/office/powerpoint/2010/main" val="1988042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369819-D552-462F-8BCA-3415AD2B9777}" type="datetimeFigureOut">
              <a:rPr lang="en-US" smtClean="0"/>
              <a:t>9/15/2022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607DE7-64FD-46F3-BC2A-9CDCF805B426}" type="slidenum">
              <a:rPr lang="en-US" smtClean="0"/>
              <a:t>‹#›</a:t>
            </a:fld>
            <a:endParaRPr lang="en-US"/>
          </a:p>
        </p:txBody>
      </p:sp>
    </p:spTree>
    <p:extLst>
      <p:ext uri="{BB962C8B-B14F-4D97-AF65-F5344CB8AC3E}">
        <p14:creationId xmlns:p14="http://schemas.microsoft.com/office/powerpoint/2010/main" val="1948184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369819-D552-462F-8BCA-3415AD2B9777}" type="datetimeFigureOut">
              <a:rPr lang="en-US" smtClean="0"/>
              <a:t>9/15/2022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607DE7-64FD-46F3-BC2A-9CDCF805B426}" type="slidenum">
              <a:rPr lang="en-US" smtClean="0"/>
              <a:t>‹#›</a:t>
            </a:fld>
            <a:endParaRPr lang="en-US"/>
          </a:p>
        </p:txBody>
      </p:sp>
    </p:spTree>
    <p:extLst>
      <p:ext uri="{BB962C8B-B14F-4D97-AF65-F5344CB8AC3E}">
        <p14:creationId xmlns:p14="http://schemas.microsoft.com/office/powerpoint/2010/main" val="1464502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369819-D552-462F-8BCA-3415AD2B9777}"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07DE7-64FD-46F3-BC2A-9CDCF805B426}" type="slidenum">
              <a:rPr lang="en-US" smtClean="0"/>
              <a:t>‹#›</a:t>
            </a:fld>
            <a:endParaRPr lang="en-US"/>
          </a:p>
        </p:txBody>
      </p:sp>
    </p:spTree>
    <p:extLst>
      <p:ext uri="{BB962C8B-B14F-4D97-AF65-F5344CB8AC3E}">
        <p14:creationId xmlns:p14="http://schemas.microsoft.com/office/powerpoint/2010/main" val="4229115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369819-D552-462F-8BCA-3415AD2B9777}"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07DE7-64FD-46F3-BC2A-9CDCF805B426}" type="slidenum">
              <a:rPr lang="en-US" smtClean="0"/>
              <a:t>‹#›</a:t>
            </a:fld>
            <a:endParaRPr lang="en-US"/>
          </a:p>
        </p:txBody>
      </p:sp>
    </p:spTree>
    <p:extLst>
      <p:ext uri="{BB962C8B-B14F-4D97-AF65-F5344CB8AC3E}">
        <p14:creationId xmlns:p14="http://schemas.microsoft.com/office/powerpoint/2010/main" val="3059892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B369819-D552-462F-8BCA-3415AD2B9777}" type="datetimeFigureOut">
              <a:rPr lang="en-US" smtClean="0"/>
              <a:t>9/15/2022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C607DE7-64FD-46F3-BC2A-9CDCF805B426}" type="slidenum">
              <a:rPr lang="en-US" smtClean="0"/>
              <a:t>‹#›</a:t>
            </a:fld>
            <a:endParaRPr lang="en-US"/>
          </a:p>
        </p:txBody>
      </p:sp>
    </p:spTree>
    <p:extLst>
      <p:ext uri="{BB962C8B-B14F-4D97-AF65-F5344CB8AC3E}">
        <p14:creationId xmlns:p14="http://schemas.microsoft.com/office/powerpoint/2010/main" val="1658993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057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4" r:id="rId5"/>
    <p:sldLayoutId id="2147483665" r:id="rId6"/>
    <p:sldLayoutId id="2147483680"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23.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E81642-0ABD-79C5-0B88-668BD181AFED}"/>
              </a:ext>
            </a:extLst>
          </p:cNvPr>
          <p:cNvSpPr/>
          <p:nvPr/>
        </p:nvSpPr>
        <p:spPr>
          <a:xfrm>
            <a:off x="1187624" y="2459672"/>
            <a:ext cx="6768752" cy="400110"/>
          </a:xfrm>
          <a:prstGeom prst="rect">
            <a:avLst/>
          </a:prstGeom>
        </p:spPr>
        <p:txBody>
          <a:bodyPr wrap="square">
            <a:spAutoFit/>
          </a:bodyPr>
          <a:lstStyle/>
          <a:p>
            <a:pPr algn="ctr"/>
            <a:r>
              <a:rPr lang="en-ZA" sz="2000" b="1" dirty="0">
                <a:solidFill>
                  <a:schemeClr val="bg1"/>
                </a:solidFill>
                <a:latin typeface="Montserrat Black" panose="00000A00000000000000" pitchFamily="2" charset="0"/>
              </a:rPr>
              <a:t>Introduction to Resque Gifting 2022 Range</a:t>
            </a:r>
          </a:p>
        </p:txBody>
      </p:sp>
    </p:spTree>
    <p:extLst>
      <p:ext uri="{BB962C8B-B14F-4D97-AF65-F5344CB8AC3E}">
        <p14:creationId xmlns:p14="http://schemas.microsoft.com/office/powerpoint/2010/main" val="2877273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6 Techniques for Cold Therapy | PainScale">
            <a:extLst>
              <a:ext uri="{FF2B5EF4-FFF2-40B4-BE49-F238E27FC236}">
                <a16:creationId xmlns:a16="http://schemas.microsoft.com/office/drawing/2014/main" id="{17179DA2-623C-91AA-918B-93B063176D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8354"/>
            <a:ext cx="9144000" cy="61002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60032" y="1347614"/>
            <a:ext cx="4245967" cy="707886"/>
          </a:xfrm>
          <a:prstGeom prst="rect">
            <a:avLst/>
          </a:prstGeom>
        </p:spPr>
        <p:txBody>
          <a:bodyPr wrap="square">
            <a:spAutoFit/>
          </a:bodyPr>
          <a:lstStyle/>
          <a:p>
            <a:pPr algn="r"/>
            <a:r>
              <a:rPr lang="en-ZA" sz="2000" b="1" dirty="0">
                <a:latin typeface="Montserrat Black" panose="00000A00000000000000" pitchFamily="2" charset="0"/>
              </a:rPr>
              <a:t>Resque Muscle Ice Roll-on Gel 60ml</a:t>
            </a:r>
            <a:endParaRPr lang="en-US" sz="2000" b="1" dirty="0">
              <a:latin typeface="Montserrat Black" panose="00000A00000000000000" pitchFamily="2" charset="0"/>
            </a:endParaRPr>
          </a:p>
        </p:txBody>
      </p:sp>
      <p:cxnSp>
        <p:nvCxnSpPr>
          <p:cNvPr id="4" name="Straight Connector 3"/>
          <p:cNvCxnSpPr>
            <a:cxnSpLocks/>
          </p:cNvCxnSpPr>
          <p:nvPr/>
        </p:nvCxnSpPr>
        <p:spPr>
          <a:xfrm flipH="1">
            <a:off x="5148063" y="1995686"/>
            <a:ext cx="3995936" cy="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A25CCB4F-534F-66F4-8ED5-225D6E666D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625" y="195486"/>
            <a:ext cx="2865069" cy="5143500"/>
          </a:xfrm>
          <a:prstGeom prst="rect">
            <a:avLst/>
          </a:prstGeom>
        </p:spPr>
      </p:pic>
    </p:spTree>
    <p:extLst>
      <p:ext uri="{BB962C8B-B14F-4D97-AF65-F5344CB8AC3E}">
        <p14:creationId xmlns:p14="http://schemas.microsoft.com/office/powerpoint/2010/main" val="1875752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ith the hands on the face&#10;&#10;Description automatically generated with low confidence">
            <a:extLst>
              <a:ext uri="{FF2B5EF4-FFF2-40B4-BE49-F238E27FC236}">
                <a16:creationId xmlns:a16="http://schemas.microsoft.com/office/drawing/2014/main" id="{E4D5A584-F0C6-BA65-318B-22398C8E4D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17371"/>
            <a:ext cx="6839880" cy="4273719"/>
          </a:xfrm>
          <a:prstGeom prst="rect">
            <a:avLst/>
          </a:prstGeom>
        </p:spPr>
      </p:pic>
      <p:sp>
        <p:nvSpPr>
          <p:cNvPr id="11" name="Rectangle 10"/>
          <p:cNvSpPr/>
          <p:nvPr/>
        </p:nvSpPr>
        <p:spPr>
          <a:xfrm>
            <a:off x="179512" y="142377"/>
            <a:ext cx="8784976" cy="707886"/>
          </a:xfrm>
          <a:prstGeom prst="rect">
            <a:avLst/>
          </a:prstGeom>
        </p:spPr>
        <p:txBody>
          <a:bodyPr wrap="square">
            <a:spAutoFit/>
          </a:bodyPr>
          <a:lstStyle/>
          <a:p>
            <a:r>
              <a:rPr lang="en-US" sz="2000" b="1" dirty="0">
                <a:solidFill>
                  <a:srgbClr val="C00000"/>
                </a:solidFill>
                <a:latin typeface="Montserrat" panose="00000500000000000000" pitchFamily="2" charset="0"/>
              </a:rPr>
              <a:t>Resque Muscle Ice Roll-on </a:t>
            </a:r>
          </a:p>
          <a:p>
            <a:r>
              <a:rPr lang="en-US" sz="2000" b="1" dirty="0">
                <a:solidFill>
                  <a:srgbClr val="C00000"/>
                </a:solidFill>
                <a:latin typeface="Montserrat" panose="00000500000000000000" pitchFamily="2" charset="0"/>
              </a:rPr>
              <a:t>Gel </a:t>
            </a:r>
            <a:r>
              <a:rPr lang="en-US" sz="2000" dirty="0">
                <a:solidFill>
                  <a:srgbClr val="C00000"/>
                </a:solidFill>
                <a:latin typeface="Montserrat" panose="00000500000000000000" pitchFamily="2" charset="0"/>
              </a:rPr>
              <a:t>60ml</a:t>
            </a:r>
          </a:p>
        </p:txBody>
      </p:sp>
      <p:cxnSp>
        <p:nvCxnSpPr>
          <p:cNvPr id="12" name="Straight Connector 11"/>
          <p:cNvCxnSpPr>
            <a:cxnSpLocks/>
          </p:cNvCxnSpPr>
          <p:nvPr/>
        </p:nvCxnSpPr>
        <p:spPr>
          <a:xfrm>
            <a:off x="35496" y="851611"/>
            <a:ext cx="4104456" cy="0"/>
          </a:xfrm>
          <a:prstGeom prst="line">
            <a:avLst/>
          </a:prstGeom>
          <a:ln w="19050">
            <a:solidFill>
              <a:srgbClr val="C0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3875" y="1206029"/>
            <a:ext cx="6102301" cy="2538515"/>
          </a:xfrm>
          <a:prstGeom prst="rect">
            <a:avLst/>
          </a:prstGeom>
        </p:spPr>
        <p:txBody>
          <a:bodyPr wrap="square">
            <a:spAutoFit/>
          </a:bodyPr>
          <a:lstStyle/>
          <a:p>
            <a:pPr marL="285750" indent="-285750">
              <a:lnSpc>
                <a:spcPct val="150000"/>
              </a:lnSpc>
              <a:buFont typeface="Arial" panose="020B0604020202020204" pitchFamily="34" charset="0"/>
              <a:buChar char="•"/>
            </a:pPr>
            <a:r>
              <a:rPr lang="en-GB" dirty="0">
                <a:latin typeface="Montserrat" panose="00000500000000000000" pitchFamily="2" charset="0"/>
              </a:rPr>
              <a:t>Lightweight liquid gel that is designed to provide targeted relief</a:t>
            </a:r>
          </a:p>
          <a:p>
            <a:pPr marL="285750" indent="-285750">
              <a:lnSpc>
                <a:spcPct val="150000"/>
              </a:lnSpc>
              <a:buFont typeface="Arial" panose="020B0604020202020204" pitchFamily="34" charset="0"/>
              <a:buChar char="•"/>
            </a:pPr>
            <a:r>
              <a:rPr lang="en-GB" dirty="0">
                <a:latin typeface="Montserrat" panose="00000500000000000000" pitchFamily="2" charset="0"/>
              </a:rPr>
              <a:t>This product forms part of cold therapy as its has a cooling pain relief action</a:t>
            </a:r>
          </a:p>
          <a:p>
            <a:pPr marL="285750" indent="-285750">
              <a:lnSpc>
                <a:spcPct val="150000"/>
              </a:lnSpc>
              <a:buFont typeface="Arial" panose="020B0604020202020204" pitchFamily="34" charset="0"/>
              <a:buChar char="•"/>
            </a:pPr>
            <a:r>
              <a:rPr lang="en-GB" dirty="0">
                <a:latin typeface="Montserrat" panose="00000500000000000000" pitchFamily="2" charset="0"/>
              </a:rPr>
              <a:t>The roller applicator makes it easy and convenient to help treat targeted areas</a:t>
            </a:r>
          </a:p>
        </p:txBody>
      </p:sp>
      <p:pic>
        <p:nvPicPr>
          <p:cNvPr id="2" name="Picture 1" descr="A picture containing text&#10;&#10;Description automatically generated">
            <a:extLst>
              <a:ext uri="{FF2B5EF4-FFF2-40B4-BE49-F238E27FC236}">
                <a16:creationId xmlns:a16="http://schemas.microsoft.com/office/drawing/2014/main" id="{69AEE5E3-9EBB-6384-9B83-2B82232578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5893" y="1387463"/>
            <a:ext cx="2089374" cy="3750938"/>
          </a:xfrm>
          <a:prstGeom prst="rect">
            <a:avLst/>
          </a:prstGeom>
        </p:spPr>
      </p:pic>
    </p:spTree>
    <p:extLst>
      <p:ext uri="{BB962C8B-B14F-4D97-AF65-F5344CB8AC3E}">
        <p14:creationId xmlns:p14="http://schemas.microsoft.com/office/powerpoint/2010/main" val="1171307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ith the hands on the face&#10;&#10;Description automatically generated with low confidence">
            <a:extLst>
              <a:ext uri="{FF2B5EF4-FFF2-40B4-BE49-F238E27FC236}">
                <a16:creationId xmlns:a16="http://schemas.microsoft.com/office/drawing/2014/main" id="{D9E7260F-ED3D-E9FF-8D5F-E4C638DE4B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17371"/>
            <a:ext cx="6839880" cy="4273719"/>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1EC913EE-A381-8DF1-D791-CD29F59E9C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5893" y="1387463"/>
            <a:ext cx="2089374" cy="3750938"/>
          </a:xfrm>
          <a:prstGeom prst="rect">
            <a:avLst/>
          </a:prstGeom>
        </p:spPr>
      </p:pic>
      <p:cxnSp>
        <p:nvCxnSpPr>
          <p:cNvPr id="12" name="Straight Connector 11"/>
          <p:cNvCxnSpPr>
            <a:cxnSpLocks/>
          </p:cNvCxnSpPr>
          <p:nvPr/>
        </p:nvCxnSpPr>
        <p:spPr>
          <a:xfrm>
            <a:off x="35496" y="851611"/>
            <a:ext cx="4104456" cy="0"/>
          </a:xfrm>
          <a:prstGeom prst="line">
            <a:avLst/>
          </a:prstGeom>
          <a:ln w="19050">
            <a:solidFill>
              <a:srgbClr val="C0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520" y="1048981"/>
            <a:ext cx="6048672" cy="2400016"/>
          </a:xfrm>
          <a:prstGeom prst="rect">
            <a:avLst/>
          </a:prstGeom>
        </p:spPr>
        <p:txBody>
          <a:bodyPr wrap="square">
            <a:spAutoFit/>
          </a:bodyPr>
          <a:lstStyle/>
          <a:p>
            <a:r>
              <a:rPr lang="en-US" b="1" dirty="0">
                <a:latin typeface="Montserrat Black" panose="00000A00000000000000" pitchFamily="2" charset="0"/>
              </a:rPr>
              <a:t>Product Benefits</a:t>
            </a:r>
          </a:p>
          <a:p>
            <a:pPr marL="285750" indent="-285750">
              <a:lnSpc>
                <a:spcPct val="150000"/>
              </a:lnSpc>
              <a:buFont typeface="Arial" panose="020B0604020202020204" pitchFamily="34" charset="0"/>
              <a:buChar char="•"/>
            </a:pPr>
            <a:r>
              <a:rPr lang="en-ZA" dirty="0">
                <a:latin typeface="Montserrat" panose="00000500000000000000" pitchFamily="2" charset="0"/>
              </a:rPr>
              <a:t>Provides targeted cooling pain relief to overworked muscles and joints</a:t>
            </a:r>
          </a:p>
          <a:p>
            <a:pPr marL="285750" indent="-285750">
              <a:lnSpc>
                <a:spcPct val="150000"/>
              </a:lnSpc>
              <a:buFont typeface="Arial" panose="020B0604020202020204" pitchFamily="34" charset="0"/>
              <a:buChar char="•"/>
            </a:pPr>
            <a:r>
              <a:rPr lang="en-ZA" dirty="0">
                <a:latin typeface="Montserrat" panose="00000500000000000000" pitchFamily="2" charset="0"/>
              </a:rPr>
              <a:t>Reduces inflammation</a:t>
            </a:r>
          </a:p>
          <a:p>
            <a:pPr marL="285750" indent="-285750">
              <a:lnSpc>
                <a:spcPct val="150000"/>
              </a:lnSpc>
              <a:buFont typeface="Arial" panose="020B0604020202020204" pitchFamily="34" charset="0"/>
              <a:buChar char="•"/>
            </a:pPr>
            <a:r>
              <a:rPr lang="en-ZA" dirty="0">
                <a:latin typeface="Montserrat" panose="00000500000000000000" pitchFamily="2" charset="0"/>
              </a:rPr>
              <a:t>Easy and convenient to apply </a:t>
            </a:r>
          </a:p>
          <a:p>
            <a:pPr>
              <a:lnSpc>
                <a:spcPct val="150000"/>
              </a:lnSpc>
            </a:pPr>
            <a:endParaRPr lang="en-ZA" dirty="0">
              <a:latin typeface="Montserrat" panose="00000500000000000000" pitchFamily="2" charset="0"/>
            </a:endParaRPr>
          </a:p>
        </p:txBody>
      </p:sp>
      <p:sp>
        <p:nvSpPr>
          <p:cNvPr id="3" name="Rectangle 2">
            <a:extLst>
              <a:ext uri="{FF2B5EF4-FFF2-40B4-BE49-F238E27FC236}">
                <a16:creationId xmlns:a16="http://schemas.microsoft.com/office/drawing/2014/main" id="{0E2AF40C-6A1E-0EF9-2A8C-DDC505A34B13}"/>
              </a:ext>
            </a:extLst>
          </p:cNvPr>
          <p:cNvSpPr/>
          <p:nvPr/>
        </p:nvSpPr>
        <p:spPr>
          <a:xfrm>
            <a:off x="179512" y="142377"/>
            <a:ext cx="8784976" cy="707886"/>
          </a:xfrm>
          <a:prstGeom prst="rect">
            <a:avLst/>
          </a:prstGeom>
        </p:spPr>
        <p:txBody>
          <a:bodyPr wrap="square">
            <a:spAutoFit/>
          </a:bodyPr>
          <a:lstStyle/>
          <a:p>
            <a:r>
              <a:rPr lang="en-US" sz="2000" b="1" dirty="0">
                <a:solidFill>
                  <a:srgbClr val="C00000"/>
                </a:solidFill>
                <a:latin typeface="Montserrat" panose="00000500000000000000" pitchFamily="2" charset="0"/>
              </a:rPr>
              <a:t>Resque Muscle Ice Roll-on </a:t>
            </a:r>
          </a:p>
          <a:p>
            <a:r>
              <a:rPr lang="en-US" sz="2000" b="1" dirty="0">
                <a:solidFill>
                  <a:srgbClr val="C00000"/>
                </a:solidFill>
                <a:latin typeface="Montserrat" panose="00000500000000000000" pitchFamily="2" charset="0"/>
              </a:rPr>
              <a:t>Gel </a:t>
            </a:r>
            <a:r>
              <a:rPr lang="en-US" sz="2000" dirty="0">
                <a:solidFill>
                  <a:srgbClr val="C00000"/>
                </a:solidFill>
                <a:latin typeface="Montserrat" panose="00000500000000000000" pitchFamily="2" charset="0"/>
              </a:rPr>
              <a:t>60ml</a:t>
            </a:r>
          </a:p>
        </p:txBody>
      </p:sp>
    </p:spTree>
    <p:extLst>
      <p:ext uri="{BB962C8B-B14F-4D97-AF65-F5344CB8AC3E}">
        <p14:creationId xmlns:p14="http://schemas.microsoft.com/office/powerpoint/2010/main" val="3767177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a:cxnSpLocks/>
          </p:cNvCxnSpPr>
          <p:nvPr/>
        </p:nvCxnSpPr>
        <p:spPr>
          <a:xfrm>
            <a:off x="35496" y="851611"/>
            <a:ext cx="4104456" cy="0"/>
          </a:xfrm>
          <a:prstGeom prst="line">
            <a:avLst/>
          </a:prstGeom>
          <a:ln w="19050">
            <a:solidFill>
              <a:srgbClr val="C0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089277" y="915566"/>
            <a:ext cx="2880320" cy="369332"/>
          </a:xfrm>
          <a:prstGeom prst="rect">
            <a:avLst/>
          </a:prstGeom>
        </p:spPr>
        <p:txBody>
          <a:bodyPr wrap="square">
            <a:spAutoFit/>
          </a:bodyPr>
          <a:lstStyle/>
          <a:p>
            <a:r>
              <a:rPr lang="en-US" b="1" dirty="0">
                <a:latin typeface="Montserrat Black" panose="00000A00000000000000" pitchFamily="2" charset="0"/>
              </a:rPr>
              <a:t>Differences between:</a:t>
            </a:r>
            <a:endParaRPr lang="en-ZA" dirty="0">
              <a:latin typeface="Montserrat" panose="00000500000000000000" pitchFamily="2" charset="0"/>
            </a:endParaRPr>
          </a:p>
        </p:txBody>
      </p:sp>
      <p:pic>
        <p:nvPicPr>
          <p:cNvPr id="2" name="Picture 1" descr="A picture containing text&#10;&#10;Description automatically generated">
            <a:extLst>
              <a:ext uri="{FF2B5EF4-FFF2-40B4-BE49-F238E27FC236}">
                <a16:creationId xmlns:a16="http://schemas.microsoft.com/office/drawing/2014/main" id="{CB5147E6-4E2C-4490-17F8-7EF3C95FF2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044" y="1563638"/>
            <a:ext cx="1852606" cy="3325882"/>
          </a:xfrm>
          <a:prstGeom prst="rect">
            <a:avLst/>
          </a:prstGeom>
        </p:spPr>
      </p:pic>
      <p:sp>
        <p:nvSpPr>
          <p:cNvPr id="3" name="Rectangle 2">
            <a:extLst>
              <a:ext uri="{FF2B5EF4-FFF2-40B4-BE49-F238E27FC236}">
                <a16:creationId xmlns:a16="http://schemas.microsoft.com/office/drawing/2014/main" id="{0E2AF40C-6A1E-0EF9-2A8C-DDC505A34B13}"/>
              </a:ext>
            </a:extLst>
          </p:cNvPr>
          <p:cNvSpPr/>
          <p:nvPr/>
        </p:nvSpPr>
        <p:spPr>
          <a:xfrm>
            <a:off x="179512" y="142377"/>
            <a:ext cx="8784976" cy="707886"/>
          </a:xfrm>
          <a:prstGeom prst="rect">
            <a:avLst/>
          </a:prstGeom>
        </p:spPr>
        <p:txBody>
          <a:bodyPr wrap="square">
            <a:spAutoFit/>
          </a:bodyPr>
          <a:lstStyle/>
          <a:p>
            <a:r>
              <a:rPr lang="en-US" sz="2000" b="1" dirty="0">
                <a:solidFill>
                  <a:srgbClr val="C00000"/>
                </a:solidFill>
                <a:latin typeface="Montserrat" panose="00000500000000000000" pitchFamily="2" charset="0"/>
              </a:rPr>
              <a:t>Resque Muscle Ice Roll-on </a:t>
            </a:r>
          </a:p>
          <a:p>
            <a:r>
              <a:rPr lang="en-US" sz="2000" b="1" dirty="0">
                <a:solidFill>
                  <a:srgbClr val="C00000"/>
                </a:solidFill>
                <a:latin typeface="Montserrat" panose="00000500000000000000" pitchFamily="2" charset="0"/>
              </a:rPr>
              <a:t>Gel </a:t>
            </a:r>
            <a:r>
              <a:rPr lang="en-US" sz="2000" dirty="0">
                <a:solidFill>
                  <a:srgbClr val="C00000"/>
                </a:solidFill>
                <a:latin typeface="Montserrat" panose="00000500000000000000" pitchFamily="2" charset="0"/>
              </a:rPr>
              <a:t>60ml</a:t>
            </a:r>
          </a:p>
        </p:txBody>
      </p:sp>
      <p:graphicFrame>
        <p:nvGraphicFramePr>
          <p:cNvPr id="4" name="Table 4">
            <a:extLst>
              <a:ext uri="{FF2B5EF4-FFF2-40B4-BE49-F238E27FC236}">
                <a16:creationId xmlns:a16="http://schemas.microsoft.com/office/drawing/2014/main" id="{E8610CCD-2447-2BD9-40FE-C59BB1228D12}"/>
              </a:ext>
            </a:extLst>
          </p:cNvPr>
          <p:cNvGraphicFramePr>
            <a:graphicFrameLocks noGrp="1"/>
          </p:cNvGraphicFramePr>
          <p:nvPr>
            <p:extLst>
              <p:ext uri="{D42A27DB-BD31-4B8C-83A1-F6EECF244321}">
                <p14:modId xmlns:p14="http://schemas.microsoft.com/office/powerpoint/2010/main" val="1704523974"/>
              </p:ext>
            </p:extLst>
          </p:nvPr>
        </p:nvGraphicFramePr>
        <p:xfrm>
          <a:off x="1397089" y="1284898"/>
          <a:ext cx="6264696" cy="2773680"/>
        </p:xfrm>
        <a:graphic>
          <a:graphicData uri="http://schemas.openxmlformats.org/drawingml/2006/table">
            <a:tbl>
              <a:tblPr firstRow="1" bandRow="1">
                <a:tableStyleId>{21E4AEA4-8DFA-4A89-87EB-49C32662AFE0}</a:tableStyleId>
              </a:tblPr>
              <a:tblGrid>
                <a:gridCol w="3132348">
                  <a:extLst>
                    <a:ext uri="{9D8B030D-6E8A-4147-A177-3AD203B41FA5}">
                      <a16:colId xmlns:a16="http://schemas.microsoft.com/office/drawing/2014/main" val="2024722710"/>
                    </a:ext>
                  </a:extLst>
                </a:gridCol>
                <a:gridCol w="3132348">
                  <a:extLst>
                    <a:ext uri="{9D8B030D-6E8A-4147-A177-3AD203B41FA5}">
                      <a16:colId xmlns:a16="http://schemas.microsoft.com/office/drawing/2014/main" val="1117618588"/>
                    </a:ext>
                  </a:extLst>
                </a:gridCol>
              </a:tblGrid>
              <a:tr h="370840">
                <a:tc>
                  <a:txBody>
                    <a:bodyPr/>
                    <a:lstStyle/>
                    <a:p>
                      <a:r>
                        <a:rPr lang="en-ZA" sz="1600" dirty="0">
                          <a:latin typeface="Montserrat" panose="00000500000000000000" pitchFamily="2" charset="0"/>
                        </a:rPr>
                        <a:t>Resque Muscle Ice Roll-on Gel 60ml</a:t>
                      </a:r>
                    </a:p>
                  </a:txBody>
                  <a:tcPr>
                    <a:solidFill>
                      <a:srgbClr val="C00000"/>
                    </a:solidFill>
                  </a:tcPr>
                </a:tc>
                <a:tc>
                  <a:txBody>
                    <a:bodyPr/>
                    <a:lstStyle/>
                    <a:p>
                      <a:r>
                        <a:rPr lang="en-ZA" sz="1600" dirty="0">
                          <a:latin typeface="Montserrat" panose="00000500000000000000" pitchFamily="2" charset="0"/>
                        </a:rPr>
                        <a:t>Resque </a:t>
                      </a:r>
                      <a:r>
                        <a:rPr lang="en-ZA" sz="1600" dirty="0" err="1">
                          <a:latin typeface="Montserrat" panose="00000500000000000000" pitchFamily="2" charset="0"/>
                        </a:rPr>
                        <a:t>ZeroAche</a:t>
                      </a:r>
                      <a:r>
                        <a:rPr lang="en-ZA" sz="1600" dirty="0">
                          <a:latin typeface="Montserrat" panose="00000500000000000000" pitchFamily="2" charset="0"/>
                        </a:rPr>
                        <a:t>+ 75ml</a:t>
                      </a:r>
                    </a:p>
                  </a:txBody>
                  <a:tcPr>
                    <a:solidFill>
                      <a:srgbClr val="C00000"/>
                    </a:solidFill>
                  </a:tcPr>
                </a:tc>
                <a:extLst>
                  <a:ext uri="{0D108BD9-81ED-4DB2-BD59-A6C34878D82A}">
                    <a16:rowId xmlns:a16="http://schemas.microsoft.com/office/drawing/2014/main" val="3025233304"/>
                  </a:ext>
                </a:extLst>
              </a:tr>
              <a:tr h="370840">
                <a:tc>
                  <a:txBody>
                    <a:bodyPr/>
                    <a:lstStyle/>
                    <a:p>
                      <a:pPr marL="0" algn="l" defTabSz="914400" rtl="0" eaLnBrk="1" latinLnBrk="0" hangingPunct="1"/>
                      <a:r>
                        <a:rPr lang="en-GB" sz="1400" b="0" i="0" u="none" strike="noStrike" kern="1200" baseline="0" dirty="0">
                          <a:solidFill>
                            <a:schemeClr val="dk1"/>
                          </a:solidFill>
                          <a:latin typeface="Montserrat" panose="00000500000000000000" pitchFamily="2" charset="0"/>
                          <a:ea typeface="+mn-ea"/>
                          <a:cs typeface="+mn-cs"/>
                        </a:rPr>
                        <a:t>Cold slows blood flow, reducing</a:t>
                      </a:r>
                    </a:p>
                    <a:p>
                      <a:pPr marL="0" algn="l" defTabSz="914400" rtl="0" eaLnBrk="1" latinLnBrk="0" hangingPunct="1"/>
                      <a:r>
                        <a:rPr lang="en-ZA" sz="1400" b="0" i="0" u="none" strike="noStrike" kern="1200" baseline="0" dirty="0">
                          <a:solidFill>
                            <a:schemeClr val="dk1"/>
                          </a:solidFill>
                          <a:latin typeface="Montserrat" panose="00000500000000000000" pitchFamily="2" charset="0"/>
                          <a:ea typeface="+mn-ea"/>
                          <a:cs typeface="+mn-cs"/>
                        </a:rPr>
                        <a:t>swelling and pain.</a:t>
                      </a:r>
                    </a:p>
                  </a:txBody>
                  <a:tcPr/>
                </a:tc>
                <a:tc>
                  <a:txBody>
                    <a:bodyPr/>
                    <a:lstStyle/>
                    <a:p>
                      <a:pPr marL="0" algn="l" defTabSz="914400" rtl="0" eaLnBrk="1" latinLnBrk="0" hangingPunct="1"/>
                      <a:r>
                        <a:rPr lang="en-GB" sz="1400" b="0" i="0" u="none" strike="noStrike" kern="1200" baseline="0" dirty="0">
                          <a:solidFill>
                            <a:schemeClr val="dk1"/>
                          </a:solidFill>
                          <a:latin typeface="Montserrat" panose="00000500000000000000" pitchFamily="2" charset="0"/>
                          <a:ea typeface="+mn-ea"/>
                          <a:cs typeface="+mn-cs"/>
                        </a:rPr>
                        <a:t>Heat boosts the flow of blood and nutrients to an area of the body.</a:t>
                      </a:r>
                      <a:endParaRPr lang="en-ZA" sz="1400" b="0" i="0" u="none" strike="noStrike" kern="1200" baseline="0" dirty="0">
                        <a:solidFill>
                          <a:schemeClr val="dk1"/>
                        </a:solidFill>
                        <a:latin typeface="Montserrat" panose="00000500000000000000" pitchFamily="2" charset="0"/>
                        <a:ea typeface="+mn-ea"/>
                        <a:cs typeface="+mn-cs"/>
                      </a:endParaRPr>
                    </a:p>
                  </a:txBody>
                  <a:tcPr/>
                </a:tc>
                <a:extLst>
                  <a:ext uri="{0D108BD9-81ED-4DB2-BD59-A6C34878D82A}">
                    <a16:rowId xmlns:a16="http://schemas.microsoft.com/office/drawing/2014/main" val="720207810"/>
                  </a:ext>
                </a:extLst>
              </a:tr>
              <a:tr h="370840">
                <a:tc>
                  <a:txBody>
                    <a:bodyPr/>
                    <a:lstStyle/>
                    <a:p>
                      <a:pPr marL="0" algn="l" defTabSz="914400" rtl="0" eaLnBrk="1" latinLnBrk="0" hangingPunct="1"/>
                      <a:r>
                        <a:rPr lang="en-GB" sz="1400" b="0" i="0" u="none" strike="noStrike" kern="1200" baseline="0" dirty="0">
                          <a:solidFill>
                            <a:schemeClr val="dk1"/>
                          </a:solidFill>
                          <a:latin typeface="Montserrat" panose="00000500000000000000" pitchFamily="2" charset="0"/>
                          <a:ea typeface="+mn-ea"/>
                          <a:cs typeface="+mn-cs"/>
                        </a:rPr>
                        <a:t>For short-term pain, like that from a </a:t>
                      </a:r>
                      <a:r>
                        <a:rPr lang="en-ZA" sz="1400" b="0" i="0" u="none" strike="noStrike" kern="1200" baseline="0" dirty="0">
                          <a:solidFill>
                            <a:schemeClr val="dk1"/>
                          </a:solidFill>
                          <a:latin typeface="Montserrat" panose="00000500000000000000" pitchFamily="2" charset="0"/>
                          <a:ea typeface="+mn-ea"/>
                          <a:cs typeface="+mn-cs"/>
                        </a:rPr>
                        <a:t>sprain or a strain.</a:t>
                      </a:r>
                    </a:p>
                  </a:txBody>
                  <a:tcPr/>
                </a:tc>
                <a:tc>
                  <a:txBody>
                    <a:bodyPr/>
                    <a:lstStyle/>
                    <a:p>
                      <a:r>
                        <a:rPr lang="en-GB" sz="1400" b="0" i="0" u="none" strike="noStrike" kern="1200" baseline="0" dirty="0">
                          <a:solidFill>
                            <a:schemeClr val="dk1"/>
                          </a:solidFill>
                          <a:latin typeface="Montserrat" panose="00000500000000000000" pitchFamily="2" charset="0"/>
                          <a:ea typeface="+mn-ea"/>
                          <a:cs typeface="+mn-cs"/>
                        </a:rPr>
                        <a:t>For morning stiffness or to warm</a:t>
                      </a:r>
                    </a:p>
                    <a:p>
                      <a:r>
                        <a:rPr lang="en-ZA" sz="1400" b="0" i="0" u="none" strike="noStrike" kern="1200" baseline="0" dirty="0">
                          <a:solidFill>
                            <a:schemeClr val="dk1"/>
                          </a:solidFill>
                          <a:latin typeface="Montserrat" panose="00000500000000000000" pitchFamily="2" charset="0"/>
                          <a:ea typeface="+mn-ea"/>
                          <a:cs typeface="+mn-cs"/>
                        </a:rPr>
                        <a:t>up muscles before activity.</a:t>
                      </a:r>
                    </a:p>
                  </a:txBody>
                  <a:tcPr/>
                </a:tc>
                <a:extLst>
                  <a:ext uri="{0D108BD9-81ED-4DB2-BD59-A6C34878D82A}">
                    <a16:rowId xmlns:a16="http://schemas.microsoft.com/office/drawing/2014/main" val="1707962533"/>
                  </a:ext>
                </a:extLst>
              </a:tr>
              <a:tr h="370840">
                <a:tc>
                  <a:txBody>
                    <a:bodyPr/>
                    <a:lstStyle/>
                    <a:p>
                      <a:pPr marL="0" algn="l" defTabSz="914400" rtl="0" eaLnBrk="1" latinLnBrk="0" hangingPunct="1"/>
                      <a:r>
                        <a:rPr lang="en-GB" sz="1400" b="0" i="0" u="none" strike="noStrike" kern="1200" baseline="0" dirty="0">
                          <a:solidFill>
                            <a:schemeClr val="dk1"/>
                          </a:solidFill>
                          <a:latin typeface="Montserrat" panose="00000500000000000000" pitchFamily="2" charset="0"/>
                          <a:ea typeface="+mn-ea"/>
                          <a:cs typeface="+mn-cs"/>
                        </a:rPr>
                        <a:t>Cold treatment reduces inflammation </a:t>
                      </a:r>
                      <a:r>
                        <a:rPr lang="en-ZA" sz="1400" b="0" i="0" u="none" strike="noStrike" kern="1200" baseline="0" dirty="0">
                          <a:solidFill>
                            <a:schemeClr val="dk1"/>
                          </a:solidFill>
                          <a:latin typeface="Montserrat" panose="00000500000000000000" pitchFamily="2" charset="0"/>
                          <a:ea typeface="+mn-ea"/>
                          <a:cs typeface="+mn-cs"/>
                        </a:rPr>
                        <a:t>by decreasing blood flow. </a:t>
                      </a:r>
                      <a:r>
                        <a:rPr lang="en-GB" sz="1400" b="0" i="0" u="none" strike="noStrike" kern="1200" baseline="0" dirty="0">
                          <a:solidFill>
                            <a:schemeClr val="dk1"/>
                          </a:solidFill>
                          <a:latin typeface="Montserrat" panose="00000500000000000000" pitchFamily="2" charset="0"/>
                          <a:ea typeface="+mn-ea"/>
                          <a:cs typeface="+mn-cs"/>
                        </a:rPr>
                        <a:t>Apply within 48 hours after an injury.</a:t>
                      </a:r>
                      <a:endParaRPr lang="en-ZA" sz="1400" b="0" i="0" u="none" strike="noStrike" kern="1200" baseline="0" dirty="0">
                        <a:solidFill>
                          <a:schemeClr val="dk1"/>
                        </a:solidFill>
                        <a:latin typeface="Montserrat" panose="00000500000000000000" pitchFamily="2" charset="0"/>
                        <a:ea typeface="+mn-ea"/>
                        <a:cs typeface="+mn-cs"/>
                      </a:endParaRPr>
                    </a:p>
                  </a:txBody>
                  <a:tcPr/>
                </a:tc>
                <a:tc>
                  <a:txBody>
                    <a:bodyPr/>
                    <a:lstStyle/>
                    <a:p>
                      <a:r>
                        <a:rPr lang="en-ZA" sz="1400" b="0" i="0" u="none" strike="noStrike" kern="1200" baseline="0" dirty="0">
                          <a:solidFill>
                            <a:schemeClr val="dk1"/>
                          </a:solidFill>
                          <a:latin typeface="Montserrat" panose="00000500000000000000" pitchFamily="2" charset="0"/>
                          <a:ea typeface="+mn-ea"/>
                          <a:cs typeface="+mn-cs"/>
                        </a:rPr>
                        <a:t>Heat treatment promotes blood</a:t>
                      </a:r>
                    </a:p>
                    <a:p>
                      <a:r>
                        <a:rPr lang="en-GB" sz="1400" b="0" i="0" u="none" strike="noStrike" kern="1200" baseline="0" dirty="0">
                          <a:solidFill>
                            <a:schemeClr val="dk1"/>
                          </a:solidFill>
                          <a:latin typeface="Montserrat" panose="00000500000000000000" pitchFamily="2" charset="0"/>
                          <a:ea typeface="+mn-ea"/>
                          <a:cs typeface="+mn-cs"/>
                        </a:rPr>
                        <a:t>flow and helps muscles relax. Use </a:t>
                      </a:r>
                      <a:r>
                        <a:rPr lang="en-ZA" sz="1400" b="0" i="0" u="none" strike="noStrike" kern="1200" baseline="0" dirty="0">
                          <a:solidFill>
                            <a:schemeClr val="dk1"/>
                          </a:solidFill>
                          <a:latin typeface="Montserrat" panose="00000500000000000000" pitchFamily="2" charset="0"/>
                          <a:ea typeface="+mn-ea"/>
                          <a:cs typeface="+mn-cs"/>
                        </a:rPr>
                        <a:t>for chronic pain.</a:t>
                      </a:r>
                    </a:p>
                  </a:txBody>
                  <a:tcPr/>
                </a:tc>
                <a:extLst>
                  <a:ext uri="{0D108BD9-81ED-4DB2-BD59-A6C34878D82A}">
                    <a16:rowId xmlns:a16="http://schemas.microsoft.com/office/drawing/2014/main" val="3272158495"/>
                  </a:ext>
                </a:extLst>
              </a:tr>
            </a:tbl>
          </a:graphicData>
        </a:graphic>
      </p:graphicFrame>
      <p:pic>
        <p:nvPicPr>
          <p:cNvPr id="6" name="Picture 5" descr="A picture containing text, toiletry, skin cream&#10;&#10;Description automatically generated">
            <a:extLst>
              <a:ext uri="{FF2B5EF4-FFF2-40B4-BE49-F238E27FC236}">
                <a16:creationId xmlns:a16="http://schemas.microsoft.com/office/drawing/2014/main" id="{A7E79F25-20E1-462A-9876-B575A109EB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468384"/>
            <a:ext cx="1852606" cy="4595344"/>
          </a:xfrm>
          <a:prstGeom prst="rect">
            <a:avLst/>
          </a:prstGeom>
        </p:spPr>
      </p:pic>
      <p:pic>
        <p:nvPicPr>
          <p:cNvPr id="1026" name="Picture 2" descr="Snowflake icon vector illustration 581859 Vector Art at Vecteezy">
            <a:extLst>
              <a:ext uri="{FF2B5EF4-FFF2-40B4-BE49-F238E27FC236}">
                <a16:creationId xmlns:a16="http://schemas.microsoft.com/office/drawing/2014/main" id="{517A7EC8-74C3-F3F1-BA67-98B3D28F0830}"/>
              </a:ext>
            </a:extLst>
          </p:cNvPr>
          <p:cNvPicPr>
            <a:picLocks noChangeAspect="1" noChangeArrowheads="1"/>
          </p:cNvPicPr>
          <p:nvPr/>
        </p:nvPicPr>
        <p:blipFill>
          <a:blip r:embed="rId5" cstate="print">
            <a:duotone>
              <a:schemeClr val="accent5">
                <a:shade val="45000"/>
                <a:satMod val="135000"/>
              </a:schemeClr>
              <a:prstClr val="white"/>
            </a:duoton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07205" y="1059582"/>
            <a:ext cx="1001628" cy="10016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eating Icon #293135 - Free Icons Library">
            <a:extLst>
              <a:ext uri="{FF2B5EF4-FFF2-40B4-BE49-F238E27FC236}">
                <a16:creationId xmlns:a16="http://schemas.microsoft.com/office/drawing/2014/main" id="{27841C77-64C0-6D64-3440-CD38CB3207E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84368" y="61564"/>
            <a:ext cx="871194" cy="871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755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ith the hands on the face&#10;&#10;Description automatically generated with low confidence">
            <a:extLst>
              <a:ext uri="{FF2B5EF4-FFF2-40B4-BE49-F238E27FC236}">
                <a16:creationId xmlns:a16="http://schemas.microsoft.com/office/drawing/2014/main" id="{F6FF4495-0495-D16A-AF07-C7D4CF3882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17371"/>
            <a:ext cx="6839880" cy="4273719"/>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C5405B01-C7AD-C89D-32F2-AA4CD28367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5893" y="1387463"/>
            <a:ext cx="2089374" cy="3750938"/>
          </a:xfrm>
          <a:prstGeom prst="rect">
            <a:avLst/>
          </a:prstGeom>
        </p:spPr>
      </p:pic>
      <p:cxnSp>
        <p:nvCxnSpPr>
          <p:cNvPr id="12" name="Straight Connector 11"/>
          <p:cNvCxnSpPr>
            <a:cxnSpLocks/>
          </p:cNvCxnSpPr>
          <p:nvPr/>
        </p:nvCxnSpPr>
        <p:spPr>
          <a:xfrm>
            <a:off x="35496" y="851611"/>
            <a:ext cx="4104456" cy="0"/>
          </a:xfrm>
          <a:prstGeom prst="line">
            <a:avLst/>
          </a:prstGeom>
          <a:ln w="19050">
            <a:solidFill>
              <a:srgbClr val="C0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520" y="1035618"/>
            <a:ext cx="5616624" cy="2538515"/>
          </a:xfrm>
          <a:prstGeom prst="rect">
            <a:avLst/>
          </a:prstGeom>
        </p:spPr>
        <p:txBody>
          <a:bodyPr wrap="square">
            <a:spAutoFit/>
          </a:bodyPr>
          <a:lstStyle/>
          <a:p>
            <a:pPr>
              <a:lnSpc>
                <a:spcPct val="150000"/>
              </a:lnSpc>
            </a:pPr>
            <a:r>
              <a:rPr lang="en-US" b="1" dirty="0">
                <a:latin typeface="Montserrat Black" panose="00000A00000000000000" pitchFamily="2" charset="0"/>
              </a:rPr>
              <a:t>Product Application</a:t>
            </a:r>
          </a:p>
          <a:p>
            <a:pPr marL="285750" indent="-285750" algn="l">
              <a:lnSpc>
                <a:spcPct val="150000"/>
              </a:lnSpc>
              <a:buFont typeface="Arial" panose="020B0604020202020204" pitchFamily="34" charset="0"/>
              <a:buChar char="•"/>
            </a:pPr>
            <a:r>
              <a:rPr lang="en-GB" sz="1800" b="0" i="0" u="none" strike="noStrike" baseline="0" dirty="0">
                <a:latin typeface="Montserrat" panose="00000500000000000000" pitchFamily="2" charset="0"/>
              </a:rPr>
              <a:t>Remove the cap and roll the gel directly onto the affected area, immediately after injury, to reduce inflammation</a:t>
            </a:r>
          </a:p>
          <a:p>
            <a:pPr marL="285750" indent="-285750" algn="l">
              <a:lnSpc>
                <a:spcPct val="150000"/>
              </a:lnSpc>
              <a:buFont typeface="Arial" panose="020B0604020202020204" pitchFamily="34" charset="0"/>
              <a:buChar char="•"/>
            </a:pPr>
            <a:r>
              <a:rPr lang="en-GB" sz="1800" b="0" i="0" u="none" strike="noStrike" baseline="0" dirty="0">
                <a:latin typeface="Montserrat" panose="00000500000000000000" pitchFamily="2" charset="0"/>
              </a:rPr>
              <a:t>For relief of tense </a:t>
            </a:r>
            <a:r>
              <a:rPr lang="en-ZA" sz="1800" b="0" i="0" u="none" strike="noStrike" baseline="0" dirty="0">
                <a:latin typeface="Montserrat" panose="00000500000000000000" pitchFamily="2" charset="0"/>
              </a:rPr>
              <a:t>muscles, increase pressure while rolling</a:t>
            </a:r>
            <a:endParaRPr lang="en-US" b="1" dirty="0">
              <a:latin typeface="Montserrat" panose="00000500000000000000" pitchFamily="2" charset="0"/>
            </a:endParaRPr>
          </a:p>
        </p:txBody>
      </p:sp>
      <p:sp>
        <p:nvSpPr>
          <p:cNvPr id="3" name="Rectangle 2">
            <a:extLst>
              <a:ext uri="{FF2B5EF4-FFF2-40B4-BE49-F238E27FC236}">
                <a16:creationId xmlns:a16="http://schemas.microsoft.com/office/drawing/2014/main" id="{9D9A990F-D605-906B-53B6-DEC7CB42DC8B}"/>
              </a:ext>
            </a:extLst>
          </p:cNvPr>
          <p:cNvSpPr/>
          <p:nvPr/>
        </p:nvSpPr>
        <p:spPr>
          <a:xfrm>
            <a:off x="179512" y="142377"/>
            <a:ext cx="8784976" cy="707886"/>
          </a:xfrm>
          <a:prstGeom prst="rect">
            <a:avLst/>
          </a:prstGeom>
        </p:spPr>
        <p:txBody>
          <a:bodyPr wrap="square">
            <a:spAutoFit/>
          </a:bodyPr>
          <a:lstStyle/>
          <a:p>
            <a:r>
              <a:rPr lang="en-US" sz="2000" b="1" dirty="0">
                <a:solidFill>
                  <a:srgbClr val="C00000"/>
                </a:solidFill>
                <a:latin typeface="Montserrat" panose="00000500000000000000" pitchFamily="2" charset="0"/>
              </a:rPr>
              <a:t>Resque Muscle Ice Roll-on </a:t>
            </a:r>
          </a:p>
          <a:p>
            <a:r>
              <a:rPr lang="en-US" sz="2000" b="1" dirty="0">
                <a:solidFill>
                  <a:srgbClr val="C00000"/>
                </a:solidFill>
                <a:latin typeface="Montserrat" panose="00000500000000000000" pitchFamily="2" charset="0"/>
              </a:rPr>
              <a:t>Gel </a:t>
            </a:r>
            <a:r>
              <a:rPr lang="en-US" sz="2000" dirty="0">
                <a:solidFill>
                  <a:srgbClr val="C00000"/>
                </a:solidFill>
                <a:latin typeface="Montserrat" panose="00000500000000000000" pitchFamily="2" charset="0"/>
              </a:rPr>
              <a:t>60ml</a:t>
            </a:r>
          </a:p>
        </p:txBody>
      </p:sp>
    </p:spTree>
    <p:extLst>
      <p:ext uri="{BB962C8B-B14F-4D97-AF65-F5344CB8AC3E}">
        <p14:creationId xmlns:p14="http://schemas.microsoft.com/office/powerpoint/2010/main" val="3485342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ouple glass vases with flowers&#10;&#10;Description automatically generated with low confidence">
            <a:extLst>
              <a:ext uri="{FF2B5EF4-FFF2-40B4-BE49-F238E27FC236}">
                <a16:creationId xmlns:a16="http://schemas.microsoft.com/office/drawing/2014/main" id="{557CA2C0-4479-4478-99F5-E2D99C3039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487" y="20922"/>
            <a:ext cx="5100136" cy="5099218"/>
          </a:xfrm>
          <a:prstGeom prst="rect">
            <a:avLst/>
          </a:prstGeom>
        </p:spPr>
      </p:pic>
      <p:pic>
        <p:nvPicPr>
          <p:cNvPr id="16" name="Picture 15" descr="A bunch of purple flowers&#10;&#10;Description automatically generated with low confidence">
            <a:extLst>
              <a:ext uri="{FF2B5EF4-FFF2-40B4-BE49-F238E27FC236}">
                <a16:creationId xmlns:a16="http://schemas.microsoft.com/office/drawing/2014/main" id="{F6E07085-79BE-BA98-2855-29CE8C3D4F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72000" y="2819660"/>
            <a:ext cx="3672408" cy="2448272"/>
          </a:xfrm>
          <a:prstGeom prst="rect">
            <a:avLst/>
          </a:prstGeom>
        </p:spPr>
      </p:pic>
      <p:cxnSp>
        <p:nvCxnSpPr>
          <p:cNvPr id="4" name="Straight Connector 3"/>
          <p:cNvCxnSpPr>
            <a:cxnSpLocks/>
          </p:cNvCxnSpPr>
          <p:nvPr/>
        </p:nvCxnSpPr>
        <p:spPr>
          <a:xfrm flipH="1">
            <a:off x="5436096" y="1995686"/>
            <a:ext cx="3707903" cy="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A05F417-267C-82CB-0DC8-EE0B29E200CC}"/>
              </a:ext>
            </a:extLst>
          </p:cNvPr>
          <p:cNvSpPr/>
          <p:nvPr/>
        </p:nvSpPr>
        <p:spPr>
          <a:xfrm>
            <a:off x="2370537" y="1275606"/>
            <a:ext cx="6768752" cy="1015663"/>
          </a:xfrm>
          <a:prstGeom prst="rect">
            <a:avLst/>
          </a:prstGeom>
        </p:spPr>
        <p:txBody>
          <a:bodyPr wrap="square">
            <a:spAutoFit/>
          </a:bodyPr>
          <a:lstStyle/>
          <a:p>
            <a:pPr algn="r"/>
            <a:r>
              <a:rPr lang="en-US" sz="2000" b="1" dirty="0">
                <a:latin typeface="Montserrat" panose="00000500000000000000" pitchFamily="2" charset="0"/>
              </a:rPr>
              <a:t>Resque </a:t>
            </a:r>
            <a:r>
              <a:rPr lang="en-ZA" sz="2000" b="1" dirty="0">
                <a:latin typeface="Montserrat" panose="00000500000000000000" pitchFamily="2" charset="0"/>
              </a:rPr>
              <a:t>Destress Blend </a:t>
            </a:r>
          </a:p>
          <a:p>
            <a:pPr algn="r"/>
            <a:r>
              <a:rPr lang="en-ZA" sz="2000" b="1" dirty="0">
                <a:latin typeface="Montserrat" panose="00000500000000000000" pitchFamily="2" charset="0"/>
              </a:rPr>
              <a:t>Essential Oils 5ml</a:t>
            </a:r>
          </a:p>
          <a:p>
            <a:pPr algn="r"/>
            <a:endParaRPr lang="en-US" sz="2000" dirty="0">
              <a:latin typeface="Montserrat" panose="00000500000000000000" pitchFamily="2" charset="0"/>
            </a:endParaRPr>
          </a:p>
        </p:txBody>
      </p:sp>
      <p:pic>
        <p:nvPicPr>
          <p:cNvPr id="10" name="Picture 9" descr="Text&#10;&#10;Description automatically generated">
            <a:extLst>
              <a:ext uri="{FF2B5EF4-FFF2-40B4-BE49-F238E27FC236}">
                <a16:creationId xmlns:a16="http://schemas.microsoft.com/office/drawing/2014/main" id="{5C82FE5D-31E2-A499-04E6-3BDA1F4C21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4673" y="1783437"/>
            <a:ext cx="1800200" cy="3635522"/>
          </a:xfrm>
          <a:prstGeom prst="rect">
            <a:avLst/>
          </a:prstGeom>
        </p:spPr>
      </p:pic>
    </p:spTree>
    <p:extLst>
      <p:ext uri="{BB962C8B-B14F-4D97-AF65-F5344CB8AC3E}">
        <p14:creationId xmlns:p14="http://schemas.microsoft.com/office/powerpoint/2010/main" val="795476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lant, flower, green, vegetable&#10;&#10;Description automatically generated">
            <a:extLst>
              <a:ext uri="{FF2B5EF4-FFF2-40B4-BE49-F238E27FC236}">
                <a16:creationId xmlns:a16="http://schemas.microsoft.com/office/drawing/2014/main" id="{96A35D56-94EB-6C24-5F83-BF7D1FBBAED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4996" b="80841" l="6726" r="89096">
                        <a14:foregroundMark x1="69891" y1="22999" x2="55238" y2="19766"/>
                        <a14:foregroundMark x1="53978" y1="21221" x2="61305" y2="18270"/>
                        <a14:foregroundMark x1="64024" y1="16492" x2="59416" y2="15036"/>
                        <a14:foregroundMark x1="89124" y1="49272" x2="85575" y2="40703"/>
                        <a14:foregroundMark x1="87865" y1="58124" x2="82026" y2="56346"/>
                        <a14:foregroundMark x1="31826" y1="80881" x2="50429" y2="68755"/>
                        <a14:foregroundMark x1="6726" y1="63137" x2="23240" y2="62854"/>
                      </a14:backgroundRemoval>
                    </a14:imgEffect>
                  </a14:imgLayer>
                </a14:imgProps>
              </a:ext>
              <a:ext uri="{28A0092B-C50C-407E-A947-70E740481C1C}">
                <a14:useLocalDpi xmlns:a14="http://schemas.microsoft.com/office/drawing/2010/main" val="0"/>
              </a:ext>
            </a:extLst>
          </a:blip>
          <a:srcRect l="4390" t="12201" r="6373" b="13516"/>
          <a:stretch/>
        </p:blipFill>
        <p:spPr>
          <a:xfrm>
            <a:off x="5724128" y="3448457"/>
            <a:ext cx="2205560" cy="1300308"/>
          </a:xfrm>
          <a:prstGeom prst="rect">
            <a:avLst/>
          </a:prstGeom>
        </p:spPr>
      </p:pic>
      <p:sp>
        <p:nvSpPr>
          <p:cNvPr id="8" name="Rectangle 7"/>
          <p:cNvSpPr/>
          <p:nvPr/>
        </p:nvSpPr>
        <p:spPr>
          <a:xfrm>
            <a:off x="-14943" y="0"/>
            <a:ext cx="8784976" cy="707886"/>
          </a:xfrm>
          <a:prstGeom prst="rect">
            <a:avLst/>
          </a:prstGeom>
        </p:spPr>
        <p:txBody>
          <a:bodyPr wrap="square">
            <a:spAutoFit/>
          </a:bodyPr>
          <a:lstStyle/>
          <a:p>
            <a:r>
              <a:rPr lang="en-US" sz="2000" b="1" dirty="0">
                <a:solidFill>
                  <a:srgbClr val="C00000"/>
                </a:solidFill>
                <a:latin typeface="Montserrat" panose="00000500000000000000" pitchFamily="2" charset="0"/>
              </a:rPr>
              <a:t>Resque </a:t>
            </a:r>
            <a:r>
              <a:rPr lang="en-ZA" sz="2000" b="1" dirty="0">
                <a:solidFill>
                  <a:srgbClr val="C00000"/>
                </a:solidFill>
                <a:latin typeface="Montserrat" panose="00000500000000000000" pitchFamily="2" charset="0"/>
              </a:rPr>
              <a:t>Destress Blend </a:t>
            </a:r>
          </a:p>
          <a:p>
            <a:r>
              <a:rPr lang="en-ZA" sz="2000" b="1" dirty="0">
                <a:solidFill>
                  <a:srgbClr val="C00000"/>
                </a:solidFill>
                <a:latin typeface="Montserrat" panose="00000500000000000000" pitchFamily="2" charset="0"/>
              </a:rPr>
              <a:t>Essential Oils </a:t>
            </a:r>
            <a:r>
              <a:rPr lang="en-ZA" sz="2000" dirty="0">
                <a:solidFill>
                  <a:srgbClr val="C00000"/>
                </a:solidFill>
                <a:latin typeface="Montserrat" panose="00000500000000000000" pitchFamily="2" charset="0"/>
              </a:rPr>
              <a:t>5ml</a:t>
            </a:r>
          </a:p>
        </p:txBody>
      </p:sp>
      <p:cxnSp>
        <p:nvCxnSpPr>
          <p:cNvPr id="9" name="Straight Connector 8"/>
          <p:cNvCxnSpPr/>
          <p:nvPr/>
        </p:nvCxnSpPr>
        <p:spPr>
          <a:xfrm>
            <a:off x="-36512" y="695201"/>
            <a:ext cx="4176464" cy="0"/>
          </a:xfrm>
          <a:prstGeom prst="line">
            <a:avLst/>
          </a:prstGeom>
          <a:ln w="19050">
            <a:solidFill>
              <a:srgbClr val="C0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pic>
        <p:nvPicPr>
          <p:cNvPr id="2" name="Picture 1" descr="Text&#10;&#10;Description automatically generated">
            <a:extLst>
              <a:ext uri="{FF2B5EF4-FFF2-40B4-BE49-F238E27FC236}">
                <a16:creationId xmlns:a16="http://schemas.microsoft.com/office/drawing/2014/main" id="{6F7483F2-AA8B-7BA1-6E8B-A3F44419A2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6296" y="1507978"/>
            <a:ext cx="1800200" cy="3635522"/>
          </a:xfrm>
          <a:prstGeom prst="rect">
            <a:avLst/>
          </a:prstGeom>
        </p:spPr>
      </p:pic>
      <p:sp>
        <p:nvSpPr>
          <p:cNvPr id="3" name="Rectangle 2">
            <a:extLst>
              <a:ext uri="{FF2B5EF4-FFF2-40B4-BE49-F238E27FC236}">
                <a16:creationId xmlns:a16="http://schemas.microsoft.com/office/drawing/2014/main" id="{A8D2AFE2-80F1-9F57-6410-2A885B72DD61}"/>
              </a:ext>
            </a:extLst>
          </p:cNvPr>
          <p:cNvSpPr/>
          <p:nvPr/>
        </p:nvSpPr>
        <p:spPr>
          <a:xfrm>
            <a:off x="143508" y="776378"/>
            <a:ext cx="7596843" cy="3169522"/>
          </a:xfrm>
          <a:prstGeom prst="rect">
            <a:avLst/>
          </a:prstGeom>
        </p:spPr>
        <p:txBody>
          <a:bodyPr wrap="square">
            <a:spAutoFit/>
          </a:bodyPr>
          <a:lstStyle/>
          <a:p>
            <a:pPr marL="285750" indent="-285750">
              <a:lnSpc>
                <a:spcPct val="150000"/>
              </a:lnSpc>
              <a:buFont typeface="Arial" panose="020B0604020202020204" pitchFamily="34" charset="0"/>
              <a:buChar char="•"/>
            </a:pPr>
            <a:r>
              <a:rPr lang="en-ZA" sz="1500" dirty="0">
                <a:solidFill>
                  <a:srgbClr val="000000"/>
                </a:solidFill>
                <a:effectLst/>
                <a:latin typeface="Montserrat" panose="00000500000000000000" pitchFamily="2" charset="0"/>
                <a:ea typeface="Times New Roman" panose="02020603050405020304" pitchFamily="18" charset="0"/>
              </a:rPr>
              <a:t>Leave all the stress behind and unwind with this wonderful blend of essential oils.</a:t>
            </a:r>
          </a:p>
          <a:p>
            <a:pPr marL="285750" indent="-285750">
              <a:lnSpc>
                <a:spcPct val="150000"/>
              </a:lnSpc>
              <a:buFont typeface="Arial" panose="020B0604020202020204" pitchFamily="34" charset="0"/>
              <a:buChar char="•"/>
            </a:pPr>
            <a:r>
              <a:rPr lang="en-ZA" sz="1500" dirty="0">
                <a:solidFill>
                  <a:srgbClr val="000000"/>
                </a:solidFill>
                <a:effectLst/>
                <a:latin typeface="Montserrat" panose="00000500000000000000" pitchFamily="2" charset="0"/>
                <a:ea typeface="Times New Roman" panose="02020603050405020304" pitchFamily="18" charset="0"/>
              </a:rPr>
              <a:t>Infused with cedarwood, rose geranium, lavender, peppermint, and marjoram essential oils.</a:t>
            </a:r>
          </a:p>
          <a:p>
            <a:pPr marL="285750" indent="-285750">
              <a:lnSpc>
                <a:spcPct val="150000"/>
              </a:lnSpc>
              <a:buFont typeface="Arial" panose="020B0604020202020204" pitchFamily="34" charset="0"/>
              <a:buChar char="•"/>
            </a:pPr>
            <a:r>
              <a:rPr lang="en-ZA" sz="1500" dirty="0">
                <a:solidFill>
                  <a:srgbClr val="000000"/>
                </a:solidFill>
                <a:effectLst/>
                <a:latin typeface="Montserrat" panose="00000500000000000000" pitchFamily="2" charset="0"/>
                <a:ea typeface="Times New Roman" panose="02020603050405020304" pitchFamily="18" charset="0"/>
              </a:rPr>
              <a:t>Ideal blend to use in a diffuser, making use of the hand cupping method or to make your own room spray. </a:t>
            </a:r>
          </a:p>
          <a:p>
            <a:pPr marL="285750" indent="-285750">
              <a:lnSpc>
                <a:spcPct val="150000"/>
              </a:lnSpc>
              <a:buFont typeface="Arial" panose="020B0604020202020204" pitchFamily="34" charset="0"/>
              <a:buChar char="•"/>
            </a:pPr>
            <a:r>
              <a:rPr lang="en-GB" sz="1500" b="0" i="0" dirty="0">
                <a:solidFill>
                  <a:srgbClr val="1F1F1F"/>
                </a:solidFill>
                <a:effectLst/>
                <a:latin typeface="Montserrat" panose="00000500000000000000" pitchFamily="2" charset="0"/>
              </a:rPr>
              <a:t>Safety during pregnancy has not been established.</a:t>
            </a:r>
            <a:endParaRPr lang="en-GB" sz="1500" dirty="0">
              <a:latin typeface="Montserrat" panose="00000500000000000000" pitchFamily="2" charset="0"/>
            </a:endParaRPr>
          </a:p>
          <a:p>
            <a:pPr marL="285750" indent="-285750">
              <a:lnSpc>
                <a:spcPct val="150000"/>
              </a:lnSpc>
              <a:buFont typeface="Arial" panose="020B0604020202020204" pitchFamily="34" charset="0"/>
              <a:buChar char="•"/>
            </a:pPr>
            <a:r>
              <a:rPr lang="en-GB" sz="1500" b="0" i="0" dirty="0">
                <a:solidFill>
                  <a:srgbClr val="1F1F1F"/>
                </a:solidFill>
                <a:effectLst/>
                <a:latin typeface="Montserrat" panose="00000500000000000000" pitchFamily="2" charset="0"/>
              </a:rPr>
              <a:t>Suitable for children from the age of 5 and older. When used near and or around children, make sure that the aroma is not too strong.</a:t>
            </a:r>
            <a:endParaRPr lang="en-ZA" sz="1500" dirty="0">
              <a:effectLst/>
              <a:latin typeface="Montserra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567367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sitting in the grass&#10;&#10;Description automatically generated with low confidence">
            <a:extLst>
              <a:ext uri="{FF2B5EF4-FFF2-40B4-BE49-F238E27FC236}">
                <a16:creationId xmlns:a16="http://schemas.microsoft.com/office/drawing/2014/main" id="{62FACBAA-5CA6-0598-0F1F-74B0F42A06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87395"/>
            <a:ext cx="9176342" cy="6118269"/>
          </a:xfrm>
          <a:prstGeom prst="rect">
            <a:avLst/>
          </a:prstGeom>
        </p:spPr>
      </p:pic>
      <p:cxnSp>
        <p:nvCxnSpPr>
          <p:cNvPr id="9" name="Straight Connector 8"/>
          <p:cNvCxnSpPr/>
          <p:nvPr/>
        </p:nvCxnSpPr>
        <p:spPr>
          <a:xfrm>
            <a:off x="-108520" y="695201"/>
            <a:ext cx="4176464" cy="0"/>
          </a:xfrm>
          <a:prstGeom prst="line">
            <a:avLst/>
          </a:prstGeom>
          <a:ln w="19050">
            <a:solidFill>
              <a:srgbClr val="C0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42EA85-50A0-1635-ECF4-A6E332CC222C}"/>
              </a:ext>
            </a:extLst>
          </p:cNvPr>
          <p:cNvSpPr/>
          <p:nvPr/>
        </p:nvSpPr>
        <p:spPr>
          <a:xfrm>
            <a:off x="251521" y="1059582"/>
            <a:ext cx="4320480" cy="2943755"/>
          </a:xfrm>
          <a:prstGeom prst="rect">
            <a:avLst/>
          </a:prstGeom>
        </p:spPr>
        <p:txBody>
          <a:bodyPr wrap="square">
            <a:spAutoFit/>
          </a:bodyPr>
          <a:lstStyle/>
          <a:p>
            <a:pPr>
              <a:lnSpc>
                <a:spcPct val="150000"/>
              </a:lnSpc>
            </a:pPr>
            <a:r>
              <a:rPr lang="en-US" b="1" dirty="0">
                <a:solidFill>
                  <a:schemeClr val="bg1"/>
                </a:solidFill>
                <a:latin typeface="Montserrat Black" panose="00000A00000000000000" pitchFamily="2" charset="0"/>
              </a:rPr>
              <a:t>Product Benefits</a:t>
            </a:r>
          </a:p>
          <a:p>
            <a:pPr marL="285750" indent="-285750">
              <a:lnSpc>
                <a:spcPct val="150000"/>
              </a:lnSpc>
              <a:buFont typeface="Arial" panose="020B0604020202020204" pitchFamily="34" charset="0"/>
              <a:buChar char="•"/>
            </a:pPr>
            <a:r>
              <a:rPr lang="en-GB" dirty="0">
                <a:solidFill>
                  <a:schemeClr val="bg1"/>
                </a:solidFill>
                <a:latin typeface="Montserrat" panose="00000500000000000000" pitchFamily="2" charset="0"/>
              </a:rPr>
              <a:t>100% essential oil blend</a:t>
            </a:r>
          </a:p>
          <a:p>
            <a:pPr marL="285750" indent="-285750">
              <a:lnSpc>
                <a:spcPct val="150000"/>
              </a:lnSpc>
              <a:buFont typeface="Arial" panose="020B0604020202020204" pitchFamily="34" charset="0"/>
              <a:buChar char="•"/>
            </a:pPr>
            <a:r>
              <a:rPr lang="en-GB" dirty="0">
                <a:solidFill>
                  <a:schemeClr val="bg1"/>
                </a:solidFill>
                <a:latin typeface="Montserrat" panose="00000500000000000000" pitchFamily="2" charset="0"/>
              </a:rPr>
              <a:t>Helps to uplift mood </a:t>
            </a:r>
          </a:p>
          <a:p>
            <a:pPr marL="285750" indent="-285750">
              <a:lnSpc>
                <a:spcPct val="150000"/>
              </a:lnSpc>
              <a:buFont typeface="Arial" panose="020B0604020202020204" pitchFamily="34" charset="0"/>
              <a:buChar char="•"/>
            </a:pPr>
            <a:r>
              <a:rPr lang="en-GB" dirty="0">
                <a:solidFill>
                  <a:schemeClr val="bg1"/>
                </a:solidFill>
                <a:latin typeface="Montserrat" panose="00000500000000000000" pitchFamily="2" charset="0"/>
              </a:rPr>
              <a:t>Stress and anxiety relief</a:t>
            </a:r>
          </a:p>
          <a:p>
            <a:pPr marL="285750" indent="-285750">
              <a:lnSpc>
                <a:spcPct val="150000"/>
              </a:lnSpc>
              <a:buFont typeface="Arial" panose="020B0604020202020204" pitchFamily="34" charset="0"/>
              <a:buChar char="•"/>
            </a:pPr>
            <a:r>
              <a:rPr lang="en-GB" dirty="0">
                <a:solidFill>
                  <a:schemeClr val="bg1"/>
                </a:solidFill>
                <a:latin typeface="Montserrat" panose="00000500000000000000" pitchFamily="2" charset="0"/>
              </a:rPr>
              <a:t>Better sleep</a:t>
            </a:r>
          </a:p>
          <a:p>
            <a:pPr marL="285750" indent="-285750">
              <a:lnSpc>
                <a:spcPct val="150000"/>
              </a:lnSpc>
              <a:buFont typeface="Arial" panose="020B0604020202020204" pitchFamily="34" charset="0"/>
              <a:buChar char="•"/>
            </a:pPr>
            <a:r>
              <a:rPr lang="en-GB" dirty="0">
                <a:solidFill>
                  <a:schemeClr val="bg1"/>
                </a:solidFill>
                <a:latin typeface="Montserrat" panose="00000500000000000000" pitchFamily="2" charset="0"/>
              </a:rPr>
              <a:t>Promotes relaxation </a:t>
            </a:r>
          </a:p>
          <a:p>
            <a:pPr marL="285750" indent="-285750">
              <a:lnSpc>
                <a:spcPct val="150000"/>
              </a:lnSpc>
              <a:buFont typeface="Arial" panose="020B0604020202020204" pitchFamily="34" charset="0"/>
              <a:buChar char="•"/>
            </a:pPr>
            <a:endParaRPr lang="en-GB" sz="1750" dirty="0">
              <a:solidFill>
                <a:schemeClr val="bg1"/>
              </a:solidFill>
              <a:latin typeface="Montserrat" panose="00000500000000000000" pitchFamily="2" charset="0"/>
            </a:endParaRPr>
          </a:p>
        </p:txBody>
      </p:sp>
      <p:pic>
        <p:nvPicPr>
          <p:cNvPr id="2" name="Picture 1" descr="Text&#10;&#10;Description automatically generated">
            <a:extLst>
              <a:ext uri="{FF2B5EF4-FFF2-40B4-BE49-F238E27FC236}">
                <a16:creationId xmlns:a16="http://schemas.microsoft.com/office/drawing/2014/main" id="{FAF86586-4B42-DDF2-ECB9-06D2BD4056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96" y="1507978"/>
            <a:ext cx="1800200" cy="3635522"/>
          </a:xfrm>
          <a:prstGeom prst="rect">
            <a:avLst/>
          </a:prstGeom>
        </p:spPr>
      </p:pic>
      <p:sp>
        <p:nvSpPr>
          <p:cNvPr id="4" name="Rectangle 3">
            <a:extLst>
              <a:ext uri="{FF2B5EF4-FFF2-40B4-BE49-F238E27FC236}">
                <a16:creationId xmlns:a16="http://schemas.microsoft.com/office/drawing/2014/main" id="{D35172B4-6547-19B7-D7BF-A95F85FD8330}"/>
              </a:ext>
            </a:extLst>
          </p:cNvPr>
          <p:cNvSpPr/>
          <p:nvPr/>
        </p:nvSpPr>
        <p:spPr>
          <a:xfrm>
            <a:off x="-14943" y="0"/>
            <a:ext cx="8784976" cy="707886"/>
          </a:xfrm>
          <a:prstGeom prst="rect">
            <a:avLst/>
          </a:prstGeom>
        </p:spPr>
        <p:txBody>
          <a:bodyPr wrap="square">
            <a:spAutoFit/>
          </a:bodyPr>
          <a:lstStyle/>
          <a:p>
            <a:r>
              <a:rPr lang="en-US" sz="2000" b="1" dirty="0">
                <a:solidFill>
                  <a:schemeClr val="bg1"/>
                </a:solidFill>
                <a:latin typeface="Montserrat" panose="00000500000000000000" pitchFamily="2" charset="0"/>
              </a:rPr>
              <a:t>Resque </a:t>
            </a:r>
            <a:r>
              <a:rPr lang="en-ZA" sz="2000" b="1" dirty="0">
                <a:solidFill>
                  <a:schemeClr val="bg1"/>
                </a:solidFill>
                <a:latin typeface="Montserrat" panose="00000500000000000000" pitchFamily="2" charset="0"/>
              </a:rPr>
              <a:t>Destress Blend </a:t>
            </a:r>
          </a:p>
          <a:p>
            <a:r>
              <a:rPr lang="en-ZA" sz="2000" b="1" dirty="0">
                <a:solidFill>
                  <a:schemeClr val="bg1"/>
                </a:solidFill>
                <a:latin typeface="Montserrat" panose="00000500000000000000" pitchFamily="2" charset="0"/>
              </a:rPr>
              <a:t>Essential Oils </a:t>
            </a:r>
            <a:r>
              <a:rPr lang="en-ZA" sz="2000" dirty="0">
                <a:solidFill>
                  <a:schemeClr val="bg1"/>
                </a:solidFill>
                <a:latin typeface="Montserrat" panose="00000500000000000000" pitchFamily="2" charset="0"/>
              </a:rPr>
              <a:t>5ml</a:t>
            </a:r>
          </a:p>
        </p:txBody>
      </p:sp>
    </p:spTree>
    <p:extLst>
      <p:ext uri="{BB962C8B-B14F-4D97-AF65-F5344CB8AC3E}">
        <p14:creationId xmlns:p14="http://schemas.microsoft.com/office/powerpoint/2010/main" val="1276785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8520" y="695201"/>
            <a:ext cx="4176464" cy="0"/>
          </a:xfrm>
          <a:prstGeom prst="line">
            <a:avLst/>
          </a:prstGeom>
          <a:ln w="19050">
            <a:solidFill>
              <a:srgbClr val="C0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7ED3734-A5FB-3A7E-5CDB-DDD0C0D85B72}"/>
              </a:ext>
            </a:extLst>
          </p:cNvPr>
          <p:cNvSpPr/>
          <p:nvPr/>
        </p:nvSpPr>
        <p:spPr>
          <a:xfrm>
            <a:off x="-14943" y="0"/>
            <a:ext cx="8784976" cy="707886"/>
          </a:xfrm>
          <a:prstGeom prst="rect">
            <a:avLst/>
          </a:prstGeom>
        </p:spPr>
        <p:txBody>
          <a:bodyPr wrap="square">
            <a:spAutoFit/>
          </a:bodyPr>
          <a:lstStyle/>
          <a:p>
            <a:r>
              <a:rPr lang="en-US" sz="2000" b="1" dirty="0">
                <a:solidFill>
                  <a:srgbClr val="C00000"/>
                </a:solidFill>
                <a:latin typeface="Montserrat" panose="00000500000000000000" pitchFamily="2" charset="0"/>
              </a:rPr>
              <a:t>Resque </a:t>
            </a:r>
            <a:r>
              <a:rPr lang="en-ZA" sz="2000" b="1" dirty="0">
                <a:solidFill>
                  <a:srgbClr val="C00000"/>
                </a:solidFill>
                <a:latin typeface="Montserrat" panose="00000500000000000000" pitchFamily="2" charset="0"/>
              </a:rPr>
              <a:t>Destress Blend </a:t>
            </a:r>
          </a:p>
          <a:p>
            <a:r>
              <a:rPr lang="en-ZA" sz="2000" b="1" dirty="0">
                <a:solidFill>
                  <a:srgbClr val="C00000"/>
                </a:solidFill>
                <a:latin typeface="Montserrat" panose="00000500000000000000" pitchFamily="2" charset="0"/>
              </a:rPr>
              <a:t>Essential Oils </a:t>
            </a:r>
            <a:r>
              <a:rPr lang="en-ZA" sz="2000" dirty="0">
                <a:solidFill>
                  <a:srgbClr val="C00000"/>
                </a:solidFill>
                <a:latin typeface="Montserrat" panose="00000500000000000000" pitchFamily="2" charset="0"/>
              </a:rPr>
              <a:t>5ml</a:t>
            </a:r>
          </a:p>
        </p:txBody>
      </p:sp>
      <p:sp>
        <p:nvSpPr>
          <p:cNvPr id="4" name="Rectangle 3">
            <a:extLst>
              <a:ext uri="{FF2B5EF4-FFF2-40B4-BE49-F238E27FC236}">
                <a16:creationId xmlns:a16="http://schemas.microsoft.com/office/drawing/2014/main" id="{BD0B309F-83E4-1BEC-7486-084D26333B3D}"/>
              </a:ext>
            </a:extLst>
          </p:cNvPr>
          <p:cNvSpPr/>
          <p:nvPr/>
        </p:nvSpPr>
        <p:spPr>
          <a:xfrm>
            <a:off x="93068" y="725959"/>
            <a:ext cx="9050932" cy="4078039"/>
          </a:xfrm>
          <a:prstGeom prst="rect">
            <a:avLst/>
          </a:prstGeom>
        </p:spPr>
        <p:txBody>
          <a:bodyPr wrap="square">
            <a:spAutoFit/>
          </a:bodyPr>
          <a:lstStyle/>
          <a:p>
            <a:r>
              <a:rPr lang="en-ZA" sz="1500" b="1" dirty="0">
                <a:latin typeface="Montserrat" panose="00000500000000000000" pitchFamily="2" charset="0"/>
              </a:rPr>
              <a:t>How to use :</a:t>
            </a:r>
          </a:p>
          <a:p>
            <a:r>
              <a:rPr lang="en-ZA" sz="1500" dirty="0">
                <a:latin typeface="Montserrat" panose="00000500000000000000" pitchFamily="2" charset="0"/>
              </a:rPr>
              <a:t>The Resque Destress Blend Essential Oil can not be used as part of your facial routine, but can be used in the following ways.</a:t>
            </a:r>
          </a:p>
          <a:p>
            <a:endParaRPr lang="en-ZA" sz="1500" b="1" dirty="0">
              <a:latin typeface="Montserrat" panose="00000500000000000000" pitchFamily="2" charset="0"/>
            </a:endParaRPr>
          </a:p>
          <a:p>
            <a:r>
              <a:rPr lang="en-ZA" sz="1500" b="1" dirty="0">
                <a:latin typeface="Montserrat" panose="00000500000000000000" pitchFamily="2" charset="0"/>
              </a:rPr>
              <a:t>Electronic Diffuser</a:t>
            </a:r>
            <a:endParaRPr lang="en-ZA" sz="1500" dirty="0">
              <a:latin typeface="Montserrat" panose="00000500000000000000" pitchFamily="2" charset="0"/>
            </a:endParaRPr>
          </a:p>
          <a:p>
            <a:r>
              <a:rPr lang="en-GB" sz="1500" dirty="0">
                <a:latin typeface="Montserrat" panose="00000500000000000000" pitchFamily="2" charset="0"/>
              </a:rPr>
              <a:t>Drip 3-5 drops into the diffuser water (filtered/distilled) and </a:t>
            </a:r>
            <a:r>
              <a:rPr lang="en-ZA" sz="1500" dirty="0">
                <a:latin typeface="Montserrat" panose="00000500000000000000" pitchFamily="2" charset="0"/>
              </a:rPr>
              <a:t>switch on.</a:t>
            </a:r>
          </a:p>
          <a:p>
            <a:endParaRPr lang="en-ZA" sz="1500" b="1" dirty="0">
              <a:latin typeface="Montserrat" panose="00000500000000000000" pitchFamily="2" charset="0"/>
            </a:endParaRPr>
          </a:p>
          <a:p>
            <a:r>
              <a:rPr lang="en-ZA" sz="1500" b="1" dirty="0">
                <a:latin typeface="Montserrat" panose="00000500000000000000" pitchFamily="2" charset="0"/>
              </a:rPr>
              <a:t>Hand Cupping</a:t>
            </a:r>
            <a:endParaRPr lang="en-ZA" sz="1500" dirty="0">
              <a:latin typeface="Montserrat" panose="00000500000000000000" pitchFamily="2" charset="0"/>
            </a:endParaRPr>
          </a:p>
          <a:p>
            <a:r>
              <a:rPr lang="en-GB" sz="1500" dirty="0">
                <a:latin typeface="Montserrat" panose="00000500000000000000" pitchFamily="2" charset="0"/>
              </a:rPr>
              <a:t>Drip 1-2 drops of the Essential Oil Destress Blend into one hand. Rub your hands together, bring your cupped hands over your nose and mouth and breathe in and out slowly.</a:t>
            </a:r>
          </a:p>
          <a:p>
            <a:endParaRPr lang="en-GB" sz="1500" dirty="0">
              <a:latin typeface="Montserrat" panose="00000500000000000000" pitchFamily="2" charset="0"/>
            </a:endParaRPr>
          </a:p>
          <a:p>
            <a:r>
              <a:rPr lang="en-ZA" sz="1500" b="1" dirty="0">
                <a:latin typeface="Montserrat" panose="00000500000000000000" pitchFamily="2" charset="0"/>
              </a:rPr>
              <a:t>Cotton Make-up Pads:</a:t>
            </a:r>
          </a:p>
          <a:p>
            <a:r>
              <a:rPr lang="en-GB" sz="1500" dirty="0">
                <a:latin typeface="Montserrat" panose="00000500000000000000" pitchFamily="2" charset="0"/>
              </a:rPr>
              <a:t>Drip 2-3 drops of the Essential Oil Destress Blend onto a cotton make-up pad and place this in your shoes; in your car when you are driving; or clip the cotton pad onto a clothing peg and attach it to your car's air vent or in your home.</a:t>
            </a:r>
          </a:p>
          <a:p>
            <a:endParaRPr lang="en-ZA" sz="1600" dirty="0"/>
          </a:p>
          <a:p>
            <a:endParaRPr lang="en-ZA" dirty="0"/>
          </a:p>
        </p:txBody>
      </p:sp>
    </p:spTree>
    <p:extLst>
      <p:ext uri="{BB962C8B-B14F-4D97-AF65-F5344CB8AC3E}">
        <p14:creationId xmlns:p14="http://schemas.microsoft.com/office/powerpoint/2010/main" val="67980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8520" y="695201"/>
            <a:ext cx="4176464" cy="0"/>
          </a:xfrm>
          <a:prstGeom prst="line">
            <a:avLst/>
          </a:prstGeom>
          <a:ln w="19050">
            <a:solidFill>
              <a:srgbClr val="C0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7ED3734-A5FB-3A7E-5CDB-DDD0C0D85B72}"/>
              </a:ext>
            </a:extLst>
          </p:cNvPr>
          <p:cNvSpPr/>
          <p:nvPr/>
        </p:nvSpPr>
        <p:spPr>
          <a:xfrm>
            <a:off x="-14943" y="0"/>
            <a:ext cx="8784976" cy="707886"/>
          </a:xfrm>
          <a:prstGeom prst="rect">
            <a:avLst/>
          </a:prstGeom>
        </p:spPr>
        <p:txBody>
          <a:bodyPr wrap="square">
            <a:spAutoFit/>
          </a:bodyPr>
          <a:lstStyle/>
          <a:p>
            <a:r>
              <a:rPr lang="en-US" sz="2000" b="1" dirty="0">
                <a:solidFill>
                  <a:srgbClr val="C00000"/>
                </a:solidFill>
                <a:latin typeface="Montserrat" panose="00000500000000000000" pitchFamily="2" charset="0"/>
              </a:rPr>
              <a:t>Resque </a:t>
            </a:r>
            <a:r>
              <a:rPr lang="en-ZA" sz="2000" b="1" dirty="0">
                <a:solidFill>
                  <a:srgbClr val="C00000"/>
                </a:solidFill>
                <a:latin typeface="Montserrat" panose="00000500000000000000" pitchFamily="2" charset="0"/>
              </a:rPr>
              <a:t>Destress Blend </a:t>
            </a:r>
          </a:p>
          <a:p>
            <a:r>
              <a:rPr lang="en-ZA" sz="2000" b="1" dirty="0">
                <a:solidFill>
                  <a:srgbClr val="C00000"/>
                </a:solidFill>
                <a:latin typeface="Montserrat" panose="00000500000000000000" pitchFamily="2" charset="0"/>
              </a:rPr>
              <a:t>Essential Oils </a:t>
            </a:r>
            <a:r>
              <a:rPr lang="en-ZA" sz="2000" dirty="0">
                <a:solidFill>
                  <a:srgbClr val="C00000"/>
                </a:solidFill>
                <a:latin typeface="Montserrat" panose="00000500000000000000" pitchFamily="2" charset="0"/>
              </a:rPr>
              <a:t>5ml</a:t>
            </a:r>
          </a:p>
        </p:txBody>
      </p:sp>
      <p:sp>
        <p:nvSpPr>
          <p:cNvPr id="4" name="Rectangle 3">
            <a:extLst>
              <a:ext uri="{FF2B5EF4-FFF2-40B4-BE49-F238E27FC236}">
                <a16:creationId xmlns:a16="http://schemas.microsoft.com/office/drawing/2014/main" id="{BD0B309F-83E4-1BEC-7486-084D26333B3D}"/>
              </a:ext>
            </a:extLst>
          </p:cNvPr>
          <p:cNvSpPr/>
          <p:nvPr/>
        </p:nvSpPr>
        <p:spPr>
          <a:xfrm>
            <a:off x="93068" y="771550"/>
            <a:ext cx="8943427" cy="2862322"/>
          </a:xfrm>
          <a:prstGeom prst="rect">
            <a:avLst/>
          </a:prstGeom>
        </p:spPr>
        <p:txBody>
          <a:bodyPr wrap="square">
            <a:spAutoFit/>
          </a:bodyPr>
          <a:lstStyle/>
          <a:p>
            <a:r>
              <a:rPr lang="en-ZA" sz="1500" b="1" dirty="0">
                <a:latin typeface="Montserrat" panose="00000500000000000000" pitchFamily="2" charset="0"/>
              </a:rPr>
              <a:t>Make Your Own Spray</a:t>
            </a:r>
            <a:endParaRPr lang="en-ZA" sz="1500" dirty="0">
              <a:latin typeface="Montserrat" panose="00000500000000000000" pitchFamily="2" charset="0"/>
            </a:endParaRPr>
          </a:p>
          <a:p>
            <a:r>
              <a:rPr lang="en-GB" sz="1500" dirty="0">
                <a:latin typeface="Montserrat" panose="00000500000000000000" pitchFamily="2" charset="0"/>
              </a:rPr>
              <a:t>Fill a spray bottle with filtered/distilled water and add 5-10 drops of the Essential Oil Destress Blend (depending how strong you would like the aroma). Shake it up and spray.</a:t>
            </a:r>
          </a:p>
          <a:p>
            <a:endParaRPr lang="en-GB" sz="1500" b="1" dirty="0">
              <a:latin typeface="Montserrat" panose="00000500000000000000" pitchFamily="2" charset="0"/>
            </a:endParaRPr>
          </a:p>
          <a:p>
            <a:r>
              <a:rPr lang="en-ZA" sz="1500" b="1" dirty="0">
                <a:latin typeface="Montserrat" panose="00000500000000000000" pitchFamily="2" charset="0"/>
              </a:rPr>
              <a:t>Wooden Laundry Peg</a:t>
            </a:r>
            <a:endParaRPr lang="en-ZA" sz="1500" dirty="0">
              <a:latin typeface="Montserrat" panose="00000500000000000000" pitchFamily="2" charset="0"/>
            </a:endParaRPr>
          </a:p>
          <a:p>
            <a:r>
              <a:rPr lang="en-GB" sz="1500" dirty="0">
                <a:latin typeface="Montserrat" panose="00000500000000000000" pitchFamily="2" charset="0"/>
              </a:rPr>
              <a:t>Drop 2-3 drops of the Essential Oil Destress Blend onto a wooden laundry peg. The oils will absorb into the wood and diffuse. You can place these pegs anywhere.</a:t>
            </a:r>
          </a:p>
          <a:p>
            <a:endParaRPr lang="en-GB" sz="1500" dirty="0">
              <a:latin typeface="Montserrat" panose="00000500000000000000" pitchFamily="2" charset="0"/>
            </a:endParaRPr>
          </a:p>
          <a:p>
            <a:r>
              <a:rPr lang="en-ZA" sz="1500" b="1" dirty="0">
                <a:latin typeface="Montserrat" panose="00000500000000000000" pitchFamily="2" charset="0"/>
              </a:rPr>
              <a:t>Favourite Toy or Blanket</a:t>
            </a:r>
            <a:endParaRPr lang="en-ZA" sz="1500" dirty="0">
              <a:latin typeface="Montserrat" panose="00000500000000000000" pitchFamily="2" charset="0"/>
            </a:endParaRPr>
          </a:p>
          <a:p>
            <a:r>
              <a:rPr lang="en-GB" sz="1500" dirty="0">
                <a:latin typeface="Montserrat" panose="00000500000000000000" pitchFamily="2" charset="0"/>
              </a:rPr>
              <a:t>You can add a few drops of the Essential Oil Destress Blend onto your child's favourite toy or blanket before bedtime. The aroma will help calm and relax your child. Suitable for children aged three years and older.</a:t>
            </a:r>
            <a:endParaRPr lang="en-ZA" sz="1500" dirty="0">
              <a:latin typeface="Montserrat" panose="00000500000000000000" pitchFamily="2" charset="0"/>
            </a:endParaRPr>
          </a:p>
        </p:txBody>
      </p:sp>
    </p:spTree>
    <p:extLst>
      <p:ext uri="{BB962C8B-B14F-4D97-AF65-F5344CB8AC3E}">
        <p14:creationId xmlns:p14="http://schemas.microsoft.com/office/powerpoint/2010/main" val="199789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Marula - Sclerocarya birrea [sementes] - Algarsementes">
            <a:extLst>
              <a:ext uri="{FF2B5EF4-FFF2-40B4-BE49-F238E27FC236}">
                <a16:creationId xmlns:a16="http://schemas.microsoft.com/office/drawing/2014/main" id="{7A3572D0-9BF2-D077-E308-6E959C952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124745" y="-1116767"/>
            <a:ext cx="11268743" cy="70429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0" y="1595576"/>
            <a:ext cx="5220072" cy="400110"/>
          </a:xfrm>
          <a:prstGeom prst="rect">
            <a:avLst/>
          </a:prstGeom>
        </p:spPr>
        <p:txBody>
          <a:bodyPr wrap="square">
            <a:spAutoFit/>
          </a:bodyPr>
          <a:lstStyle/>
          <a:p>
            <a:r>
              <a:rPr lang="en-ZA" sz="2000" b="1" dirty="0">
                <a:solidFill>
                  <a:schemeClr val="bg1"/>
                </a:solidFill>
                <a:latin typeface="Montserrat Black" panose="00000A00000000000000" pitchFamily="2" charset="0"/>
              </a:rPr>
              <a:t>Resque Nail and Cuticle Oil 10ml</a:t>
            </a:r>
            <a:endParaRPr lang="en-US" sz="2000" b="1" dirty="0">
              <a:solidFill>
                <a:schemeClr val="bg1"/>
              </a:solidFill>
              <a:latin typeface="Montserrat Black" panose="00000A00000000000000" pitchFamily="2" charset="0"/>
            </a:endParaRPr>
          </a:p>
        </p:txBody>
      </p:sp>
      <p:cxnSp>
        <p:nvCxnSpPr>
          <p:cNvPr id="4" name="Straight Connector 3"/>
          <p:cNvCxnSpPr>
            <a:cxnSpLocks/>
          </p:cNvCxnSpPr>
          <p:nvPr/>
        </p:nvCxnSpPr>
        <p:spPr>
          <a:xfrm flipH="1">
            <a:off x="4572000" y="1995686"/>
            <a:ext cx="4571999" cy="0"/>
          </a:xfrm>
          <a:prstGeom prst="line">
            <a:avLst/>
          </a:prstGeom>
          <a:ln w="19050">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pic>
        <p:nvPicPr>
          <p:cNvPr id="17" name="Picture 16" descr="A white tube with a green label&#10;&#10;Description automatically generated with low confidence">
            <a:extLst>
              <a:ext uri="{FF2B5EF4-FFF2-40B4-BE49-F238E27FC236}">
                <a16:creationId xmlns:a16="http://schemas.microsoft.com/office/drawing/2014/main" id="{52F62624-F9AF-2445-4C57-C4A7B577C7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331" y="-308570"/>
            <a:ext cx="3213356" cy="5866244"/>
          </a:xfrm>
          <a:prstGeom prst="rect">
            <a:avLst/>
          </a:prstGeom>
        </p:spPr>
      </p:pic>
    </p:spTree>
    <p:extLst>
      <p:ext uri="{BB962C8B-B14F-4D97-AF65-F5344CB8AC3E}">
        <p14:creationId xmlns:p14="http://schemas.microsoft.com/office/powerpoint/2010/main" val="1021745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E81642-0ABD-79C5-0B88-668BD181AFED}"/>
              </a:ext>
            </a:extLst>
          </p:cNvPr>
          <p:cNvSpPr/>
          <p:nvPr/>
        </p:nvSpPr>
        <p:spPr>
          <a:xfrm>
            <a:off x="1187624" y="2459672"/>
            <a:ext cx="6768752" cy="400110"/>
          </a:xfrm>
          <a:prstGeom prst="rect">
            <a:avLst/>
          </a:prstGeom>
        </p:spPr>
        <p:txBody>
          <a:bodyPr wrap="square">
            <a:spAutoFit/>
          </a:bodyPr>
          <a:lstStyle/>
          <a:p>
            <a:pPr algn="ctr"/>
            <a:r>
              <a:rPr lang="en-ZA" sz="2000" b="1" dirty="0">
                <a:solidFill>
                  <a:schemeClr val="bg1"/>
                </a:solidFill>
                <a:latin typeface="Montserrat Black" panose="00000A00000000000000" pitchFamily="2" charset="0"/>
              </a:rPr>
              <a:t>End</a:t>
            </a:r>
          </a:p>
        </p:txBody>
      </p:sp>
    </p:spTree>
    <p:extLst>
      <p:ext uri="{BB962C8B-B14F-4D97-AF65-F5344CB8AC3E}">
        <p14:creationId xmlns:p14="http://schemas.microsoft.com/office/powerpoint/2010/main" val="491919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music&#10;&#10;Description automatically generated">
            <a:extLst>
              <a:ext uri="{FF2B5EF4-FFF2-40B4-BE49-F238E27FC236}">
                <a16:creationId xmlns:a16="http://schemas.microsoft.com/office/drawing/2014/main" id="{C9C74B23-F0B7-9437-51E4-C66C51F159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19463"/>
          <a:stretch/>
        </p:blipFill>
        <p:spPr>
          <a:xfrm>
            <a:off x="-108520" y="-677089"/>
            <a:ext cx="9269789" cy="4977031"/>
          </a:xfrm>
          <a:prstGeom prst="rect">
            <a:avLst/>
          </a:prstGeom>
        </p:spPr>
      </p:pic>
      <p:sp>
        <p:nvSpPr>
          <p:cNvPr id="10" name="Rectangle: Rounded Corners 9">
            <a:extLst>
              <a:ext uri="{FF2B5EF4-FFF2-40B4-BE49-F238E27FC236}">
                <a16:creationId xmlns:a16="http://schemas.microsoft.com/office/drawing/2014/main" id="{3F475BC4-6372-8581-3348-9810A333343C}"/>
              </a:ext>
            </a:extLst>
          </p:cNvPr>
          <p:cNvSpPr/>
          <p:nvPr/>
        </p:nvSpPr>
        <p:spPr>
          <a:xfrm>
            <a:off x="-756592" y="-702767"/>
            <a:ext cx="6564157" cy="4498653"/>
          </a:xfrm>
          <a:prstGeom prst="roundRect">
            <a:avLst/>
          </a:prstGeom>
          <a:solidFill>
            <a:schemeClr val="bg1"/>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p:cNvSpPr/>
          <p:nvPr/>
        </p:nvSpPr>
        <p:spPr>
          <a:xfrm>
            <a:off x="251520" y="195486"/>
            <a:ext cx="8784976" cy="707886"/>
          </a:xfrm>
          <a:prstGeom prst="rect">
            <a:avLst/>
          </a:prstGeom>
        </p:spPr>
        <p:txBody>
          <a:bodyPr wrap="square">
            <a:spAutoFit/>
          </a:bodyPr>
          <a:lstStyle/>
          <a:p>
            <a:r>
              <a:rPr lang="en-US" sz="2000" b="1" dirty="0">
                <a:solidFill>
                  <a:srgbClr val="C00000"/>
                </a:solidFill>
                <a:latin typeface="Montserrat" panose="00000500000000000000" pitchFamily="2" charset="0"/>
              </a:rPr>
              <a:t>Resque Nail and Cuticle Oil </a:t>
            </a:r>
          </a:p>
          <a:p>
            <a:r>
              <a:rPr lang="en-US" sz="2000" dirty="0">
                <a:solidFill>
                  <a:srgbClr val="C00000"/>
                </a:solidFill>
                <a:latin typeface="Montserrat" panose="00000500000000000000" pitchFamily="2" charset="0"/>
              </a:rPr>
              <a:t>10ml</a:t>
            </a:r>
          </a:p>
        </p:txBody>
      </p:sp>
      <p:cxnSp>
        <p:nvCxnSpPr>
          <p:cNvPr id="12" name="Straight Connector 11"/>
          <p:cNvCxnSpPr>
            <a:cxnSpLocks/>
          </p:cNvCxnSpPr>
          <p:nvPr/>
        </p:nvCxnSpPr>
        <p:spPr>
          <a:xfrm>
            <a:off x="35496" y="851611"/>
            <a:ext cx="4104456" cy="0"/>
          </a:xfrm>
          <a:prstGeom prst="line">
            <a:avLst/>
          </a:prstGeom>
          <a:ln w="19050">
            <a:solidFill>
              <a:srgbClr val="C0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97403" y="1157268"/>
            <a:ext cx="4950662" cy="1707519"/>
          </a:xfrm>
          <a:prstGeom prst="rect">
            <a:avLst/>
          </a:prstGeom>
        </p:spPr>
        <p:txBody>
          <a:bodyPr wrap="square">
            <a:spAutoFit/>
          </a:bodyPr>
          <a:lstStyle/>
          <a:p>
            <a:pPr marL="285750" indent="-285750">
              <a:lnSpc>
                <a:spcPct val="150000"/>
              </a:lnSpc>
              <a:buFont typeface="Arial" panose="020B0604020202020204" pitchFamily="34" charset="0"/>
              <a:buChar char="•"/>
            </a:pPr>
            <a:r>
              <a:rPr lang="en-ZA" dirty="0">
                <a:effectLst/>
                <a:latin typeface="Montserrat" panose="00000500000000000000" pitchFamily="2" charset="0"/>
                <a:ea typeface="Calibri" panose="020F0502020204030204" pitchFamily="34" charset="0"/>
                <a:cs typeface="Times New Roman" panose="02020603050405020304" pitchFamily="18" charset="0"/>
              </a:rPr>
              <a:t>A blend of herbal oils that nourish and treat your nails and cuticles </a:t>
            </a:r>
          </a:p>
          <a:p>
            <a:pPr marL="285750" indent="-285750">
              <a:lnSpc>
                <a:spcPct val="150000"/>
              </a:lnSpc>
              <a:buFont typeface="Arial" panose="020B0604020202020204" pitchFamily="34" charset="0"/>
              <a:buChar char="•"/>
            </a:pPr>
            <a:r>
              <a:rPr lang="en-ZA" dirty="0">
                <a:latin typeface="Montserrat" panose="00000500000000000000" pitchFamily="2" charset="0"/>
                <a:ea typeface="Calibri" panose="020F0502020204030204" pitchFamily="34" charset="0"/>
                <a:cs typeface="Times New Roman" panose="02020603050405020304" pitchFamily="18" charset="0"/>
              </a:rPr>
              <a:t>M</a:t>
            </a:r>
            <a:r>
              <a:rPr lang="en-ZA" sz="1800" dirty="0">
                <a:effectLst/>
                <a:latin typeface="Montserrat" panose="00000500000000000000" pitchFamily="2" charset="0"/>
                <a:ea typeface="Calibri" panose="020F0502020204030204" pitchFamily="34" charset="0"/>
                <a:cs typeface="Times New Roman" panose="02020603050405020304" pitchFamily="18" charset="0"/>
              </a:rPr>
              <a:t>ay prevent and reduce fungal growth</a:t>
            </a:r>
          </a:p>
        </p:txBody>
      </p:sp>
      <p:pic>
        <p:nvPicPr>
          <p:cNvPr id="5" name="Picture 4" descr="A white tube with a green label&#10;&#10;Description automatically generated with low confidence">
            <a:extLst>
              <a:ext uri="{FF2B5EF4-FFF2-40B4-BE49-F238E27FC236}">
                <a16:creationId xmlns:a16="http://schemas.microsoft.com/office/drawing/2014/main" id="{6C59A126-8CBC-64BA-5635-5587ED8480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2338" y="520646"/>
            <a:ext cx="2661141" cy="4858131"/>
          </a:xfrm>
          <a:prstGeom prst="rect">
            <a:avLst/>
          </a:prstGeom>
        </p:spPr>
      </p:pic>
    </p:spTree>
    <p:extLst>
      <p:ext uri="{BB962C8B-B14F-4D97-AF65-F5344CB8AC3E}">
        <p14:creationId xmlns:p14="http://schemas.microsoft.com/office/powerpoint/2010/main" val="3909572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a:cxnSpLocks/>
          </p:cNvCxnSpPr>
          <p:nvPr/>
        </p:nvCxnSpPr>
        <p:spPr>
          <a:xfrm>
            <a:off x="35496" y="851611"/>
            <a:ext cx="4104456" cy="0"/>
          </a:xfrm>
          <a:prstGeom prst="line">
            <a:avLst/>
          </a:prstGeom>
          <a:ln w="19050">
            <a:solidFill>
              <a:srgbClr val="C0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2C290DC-2C17-37E7-1413-5CA1709B6780}"/>
              </a:ext>
            </a:extLst>
          </p:cNvPr>
          <p:cNvSpPr txBox="1"/>
          <p:nvPr/>
        </p:nvSpPr>
        <p:spPr>
          <a:xfrm>
            <a:off x="251520" y="1110780"/>
            <a:ext cx="6264696" cy="2815514"/>
          </a:xfrm>
          <a:prstGeom prst="rect">
            <a:avLst/>
          </a:prstGeom>
          <a:noFill/>
        </p:spPr>
        <p:txBody>
          <a:bodyPr wrap="square">
            <a:spAutoFit/>
          </a:bodyPr>
          <a:lstStyle/>
          <a:p>
            <a:r>
              <a:rPr lang="en-US" b="1" dirty="0">
                <a:latin typeface="Montserrat Black" panose="00000A00000000000000" pitchFamily="2" charset="0"/>
              </a:rPr>
              <a:t>Product Benefits</a:t>
            </a:r>
          </a:p>
          <a:p>
            <a:pPr marL="285750" indent="-285750">
              <a:lnSpc>
                <a:spcPct val="150000"/>
              </a:lnSpc>
              <a:buFont typeface="Arial" panose="020B0604020202020204" pitchFamily="34" charset="0"/>
              <a:buChar char="•"/>
            </a:pPr>
            <a:r>
              <a:rPr lang="en-ZA" sz="1800" dirty="0">
                <a:latin typeface="Montserrat" panose="00000500000000000000" pitchFamily="2" charset="0"/>
              </a:rPr>
              <a:t>Made with a combination peppermint, marula and tea tree oil</a:t>
            </a:r>
          </a:p>
          <a:p>
            <a:pPr marL="285750" indent="-285750">
              <a:lnSpc>
                <a:spcPct val="150000"/>
              </a:lnSpc>
              <a:buFont typeface="Arial" panose="020B0604020202020204" pitchFamily="34" charset="0"/>
              <a:buChar char="•"/>
            </a:pPr>
            <a:r>
              <a:rPr lang="en-ZA" dirty="0">
                <a:latin typeface="Montserrat" panose="00000500000000000000" pitchFamily="2" charset="0"/>
              </a:rPr>
              <a:t>Soothes and protects sore and torn cuticles</a:t>
            </a:r>
          </a:p>
          <a:p>
            <a:pPr marL="285750" indent="-285750">
              <a:lnSpc>
                <a:spcPct val="150000"/>
              </a:lnSpc>
              <a:buFont typeface="Arial" panose="020B0604020202020204" pitchFamily="34" charset="0"/>
              <a:buChar char="•"/>
            </a:pPr>
            <a:r>
              <a:rPr lang="en-ZA" sz="1800" dirty="0">
                <a:latin typeface="Montserrat" panose="00000500000000000000" pitchFamily="2" charset="0"/>
              </a:rPr>
              <a:t>Moisturises and hydrates cuticles and nail bed</a:t>
            </a:r>
          </a:p>
          <a:p>
            <a:pPr marL="285750" indent="-285750">
              <a:lnSpc>
                <a:spcPct val="150000"/>
              </a:lnSpc>
              <a:buFont typeface="Arial" panose="020B0604020202020204" pitchFamily="34" charset="0"/>
              <a:buChar char="•"/>
            </a:pPr>
            <a:r>
              <a:rPr lang="en-ZA" dirty="0">
                <a:latin typeface="Montserrat" panose="00000500000000000000" pitchFamily="2" charset="0"/>
              </a:rPr>
              <a:t>Prevents and protects nail from fungal growth</a:t>
            </a:r>
          </a:p>
          <a:p>
            <a:pPr marL="285750" indent="-285750">
              <a:lnSpc>
                <a:spcPct val="150000"/>
              </a:lnSpc>
              <a:buFont typeface="Arial" panose="020B0604020202020204" pitchFamily="34" charset="0"/>
              <a:buChar char="•"/>
            </a:pPr>
            <a:r>
              <a:rPr lang="en-ZA" sz="1800" dirty="0">
                <a:latin typeface="Montserrat" panose="00000500000000000000" pitchFamily="2" charset="0"/>
              </a:rPr>
              <a:t>Comes in an easy </a:t>
            </a:r>
            <a:r>
              <a:rPr lang="en-ZA" dirty="0">
                <a:latin typeface="Montserrat" panose="00000500000000000000" pitchFamily="2" charset="0"/>
              </a:rPr>
              <a:t>to apply roller ball applicator </a:t>
            </a:r>
            <a:endParaRPr lang="en-ZA" sz="1800" dirty="0">
              <a:latin typeface="Montserrat" panose="00000500000000000000" pitchFamily="2" charset="0"/>
            </a:endParaRPr>
          </a:p>
        </p:txBody>
      </p:sp>
      <p:sp>
        <p:nvSpPr>
          <p:cNvPr id="2" name="Rectangle 1">
            <a:extLst>
              <a:ext uri="{FF2B5EF4-FFF2-40B4-BE49-F238E27FC236}">
                <a16:creationId xmlns:a16="http://schemas.microsoft.com/office/drawing/2014/main" id="{7A68F9A2-3BA7-717E-3B23-4F5BC615EA24}"/>
              </a:ext>
            </a:extLst>
          </p:cNvPr>
          <p:cNvSpPr/>
          <p:nvPr/>
        </p:nvSpPr>
        <p:spPr>
          <a:xfrm>
            <a:off x="251520" y="195486"/>
            <a:ext cx="8784976" cy="707886"/>
          </a:xfrm>
          <a:prstGeom prst="rect">
            <a:avLst/>
          </a:prstGeom>
        </p:spPr>
        <p:txBody>
          <a:bodyPr wrap="square">
            <a:spAutoFit/>
          </a:bodyPr>
          <a:lstStyle/>
          <a:p>
            <a:r>
              <a:rPr lang="en-US" sz="2000" b="1" dirty="0">
                <a:solidFill>
                  <a:srgbClr val="C00000"/>
                </a:solidFill>
                <a:latin typeface="Montserrat" panose="00000500000000000000" pitchFamily="2" charset="0"/>
              </a:rPr>
              <a:t>Resque Nail and Cuticle Oil </a:t>
            </a:r>
          </a:p>
          <a:p>
            <a:r>
              <a:rPr lang="en-US" sz="2000" dirty="0">
                <a:solidFill>
                  <a:srgbClr val="C00000"/>
                </a:solidFill>
                <a:latin typeface="Montserrat" panose="00000500000000000000" pitchFamily="2" charset="0"/>
              </a:rPr>
              <a:t>10ml</a:t>
            </a:r>
          </a:p>
        </p:txBody>
      </p:sp>
      <p:pic>
        <p:nvPicPr>
          <p:cNvPr id="3" name="Picture 2" descr="A white tube with a green label&#10;&#10;Description automatically generated with low confidence">
            <a:extLst>
              <a:ext uri="{FF2B5EF4-FFF2-40B4-BE49-F238E27FC236}">
                <a16:creationId xmlns:a16="http://schemas.microsoft.com/office/drawing/2014/main" id="{F8F7E82A-83C6-AA92-3F8C-96069518BC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4935" y="285369"/>
            <a:ext cx="2661141" cy="4858131"/>
          </a:xfrm>
          <a:prstGeom prst="rect">
            <a:avLst/>
          </a:prstGeom>
        </p:spPr>
      </p:pic>
    </p:spTree>
    <p:extLst>
      <p:ext uri="{BB962C8B-B14F-4D97-AF65-F5344CB8AC3E}">
        <p14:creationId xmlns:p14="http://schemas.microsoft.com/office/powerpoint/2010/main" val="237588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0D3D0301-7DAA-F8BD-33DF-14B0C6E47F16}"/>
              </a:ext>
            </a:extLst>
          </p:cNvPr>
          <p:cNvSpPr/>
          <p:nvPr/>
        </p:nvSpPr>
        <p:spPr>
          <a:xfrm>
            <a:off x="-756592" y="-702767"/>
            <a:ext cx="6564157" cy="4498653"/>
          </a:xfrm>
          <a:prstGeom prst="roundRect">
            <a:avLst/>
          </a:prstGeom>
          <a:solidFill>
            <a:schemeClr val="bg1"/>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2" name="Straight Connector 11"/>
          <p:cNvCxnSpPr>
            <a:cxnSpLocks/>
          </p:cNvCxnSpPr>
          <p:nvPr/>
        </p:nvCxnSpPr>
        <p:spPr>
          <a:xfrm>
            <a:off x="35496" y="851611"/>
            <a:ext cx="4104456" cy="0"/>
          </a:xfrm>
          <a:prstGeom prst="line">
            <a:avLst/>
          </a:prstGeom>
          <a:ln w="19050">
            <a:solidFill>
              <a:srgbClr val="C0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2C290DC-2C17-37E7-1413-5CA1709B6780}"/>
              </a:ext>
            </a:extLst>
          </p:cNvPr>
          <p:cNvSpPr txBox="1"/>
          <p:nvPr/>
        </p:nvSpPr>
        <p:spPr>
          <a:xfrm>
            <a:off x="251520" y="1072359"/>
            <a:ext cx="6624736" cy="2538515"/>
          </a:xfrm>
          <a:prstGeom prst="rect">
            <a:avLst/>
          </a:prstGeom>
          <a:noFill/>
        </p:spPr>
        <p:txBody>
          <a:bodyPr wrap="square">
            <a:spAutoFit/>
          </a:bodyPr>
          <a:lstStyle/>
          <a:p>
            <a:pPr>
              <a:lnSpc>
                <a:spcPct val="150000"/>
              </a:lnSpc>
            </a:pPr>
            <a:r>
              <a:rPr lang="en-US" b="1" dirty="0">
                <a:latin typeface="Montserrat Black" panose="00000A00000000000000" pitchFamily="2" charset="0"/>
              </a:rPr>
              <a:t>Product Application</a:t>
            </a:r>
          </a:p>
          <a:p>
            <a:pPr marL="285750" indent="-285750" algn="l">
              <a:lnSpc>
                <a:spcPct val="150000"/>
              </a:lnSpc>
              <a:buFont typeface="Arial" panose="020B0604020202020204" pitchFamily="34" charset="0"/>
              <a:buChar char="•"/>
            </a:pPr>
            <a:r>
              <a:rPr lang="en-GB" dirty="0">
                <a:solidFill>
                  <a:srgbClr val="1F1F1F"/>
                </a:solidFill>
                <a:latin typeface="Montserrat" panose="00000500000000000000" pitchFamily="2" charset="0"/>
              </a:rPr>
              <a:t>Apply the oil to the nail and cuticle area with the roller</a:t>
            </a:r>
          </a:p>
          <a:p>
            <a:pPr marL="285750" indent="-285750" algn="l">
              <a:lnSpc>
                <a:spcPct val="150000"/>
              </a:lnSpc>
              <a:buFont typeface="Arial" panose="020B0604020202020204" pitchFamily="34" charset="0"/>
              <a:buChar char="•"/>
            </a:pPr>
            <a:r>
              <a:rPr lang="en-GB" b="0" i="0" dirty="0">
                <a:solidFill>
                  <a:srgbClr val="1F1F1F"/>
                </a:solidFill>
                <a:effectLst/>
                <a:latin typeface="Montserrat" panose="00000500000000000000" pitchFamily="2" charset="0"/>
              </a:rPr>
              <a:t>Massage until absorbed</a:t>
            </a:r>
          </a:p>
          <a:p>
            <a:pPr marL="285750" indent="-285750" algn="l">
              <a:lnSpc>
                <a:spcPct val="150000"/>
              </a:lnSpc>
              <a:buFont typeface="Arial" panose="020B0604020202020204" pitchFamily="34" charset="0"/>
              <a:buChar char="•"/>
            </a:pPr>
            <a:r>
              <a:rPr lang="en-GB" dirty="0">
                <a:solidFill>
                  <a:srgbClr val="1F1F1F"/>
                </a:solidFill>
                <a:latin typeface="Montserrat" panose="00000500000000000000" pitchFamily="2" charset="0"/>
              </a:rPr>
              <a:t>If you suspect that your nail has fungal growth, use an earbud and apply liquid to the affected area</a:t>
            </a:r>
            <a:endParaRPr lang="en-GB" b="0" i="0" dirty="0">
              <a:solidFill>
                <a:srgbClr val="1F1F1F"/>
              </a:solidFill>
              <a:effectLst/>
              <a:latin typeface="Montserrat" panose="00000500000000000000" pitchFamily="2" charset="0"/>
            </a:endParaRPr>
          </a:p>
        </p:txBody>
      </p:sp>
      <p:sp>
        <p:nvSpPr>
          <p:cNvPr id="2" name="Rectangle 1">
            <a:extLst>
              <a:ext uri="{FF2B5EF4-FFF2-40B4-BE49-F238E27FC236}">
                <a16:creationId xmlns:a16="http://schemas.microsoft.com/office/drawing/2014/main" id="{4A998C19-65E8-2B1B-C843-2F340E23110C}"/>
              </a:ext>
            </a:extLst>
          </p:cNvPr>
          <p:cNvSpPr/>
          <p:nvPr/>
        </p:nvSpPr>
        <p:spPr>
          <a:xfrm>
            <a:off x="251520" y="195486"/>
            <a:ext cx="8784976" cy="707886"/>
          </a:xfrm>
          <a:prstGeom prst="rect">
            <a:avLst/>
          </a:prstGeom>
        </p:spPr>
        <p:txBody>
          <a:bodyPr wrap="square">
            <a:spAutoFit/>
          </a:bodyPr>
          <a:lstStyle/>
          <a:p>
            <a:r>
              <a:rPr lang="en-US" sz="2000" b="1" dirty="0">
                <a:solidFill>
                  <a:srgbClr val="C00000"/>
                </a:solidFill>
                <a:latin typeface="Montserrat" panose="00000500000000000000" pitchFamily="2" charset="0"/>
              </a:rPr>
              <a:t>Resque Nail and Cuticle Oil </a:t>
            </a:r>
          </a:p>
          <a:p>
            <a:r>
              <a:rPr lang="en-US" sz="2000" dirty="0">
                <a:solidFill>
                  <a:srgbClr val="C00000"/>
                </a:solidFill>
                <a:latin typeface="Montserrat" panose="00000500000000000000" pitchFamily="2" charset="0"/>
              </a:rPr>
              <a:t>10ml</a:t>
            </a:r>
          </a:p>
        </p:txBody>
      </p:sp>
      <p:pic>
        <p:nvPicPr>
          <p:cNvPr id="9" name="Picture 8" descr="A white tube with a green label&#10;&#10;Description automatically generated with low confidence">
            <a:extLst>
              <a:ext uri="{FF2B5EF4-FFF2-40B4-BE49-F238E27FC236}">
                <a16:creationId xmlns:a16="http://schemas.microsoft.com/office/drawing/2014/main" id="{B73171D1-A997-6E95-B1F4-FA2C4258E2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4935" y="285369"/>
            <a:ext cx="2661141" cy="4858131"/>
          </a:xfrm>
          <a:prstGeom prst="rect">
            <a:avLst/>
          </a:prstGeom>
        </p:spPr>
      </p:pic>
    </p:spTree>
    <p:extLst>
      <p:ext uri="{BB962C8B-B14F-4D97-AF65-F5344CB8AC3E}">
        <p14:creationId xmlns:p14="http://schemas.microsoft.com/office/powerpoint/2010/main" val="2766649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2" name="Picture 16" descr="Amarula Cream Liqueur – MacCormaics">
            <a:extLst>
              <a:ext uri="{FF2B5EF4-FFF2-40B4-BE49-F238E27FC236}">
                <a16:creationId xmlns:a16="http://schemas.microsoft.com/office/drawing/2014/main" id="{0419192C-9A12-493B-5F71-61FBCDA773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84" y="0"/>
            <a:ext cx="9868398" cy="65816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23928" y="1595576"/>
            <a:ext cx="5220072" cy="400110"/>
          </a:xfrm>
          <a:prstGeom prst="rect">
            <a:avLst/>
          </a:prstGeom>
        </p:spPr>
        <p:txBody>
          <a:bodyPr wrap="square">
            <a:spAutoFit/>
          </a:bodyPr>
          <a:lstStyle/>
          <a:p>
            <a:pPr algn="r"/>
            <a:r>
              <a:rPr lang="en-ZA" sz="2000" b="1" dirty="0">
                <a:solidFill>
                  <a:schemeClr val="bg1"/>
                </a:solidFill>
                <a:latin typeface="Montserrat Black" panose="00000A00000000000000" pitchFamily="2" charset="0"/>
              </a:rPr>
              <a:t>Resque Restoring  Foot Soak 300g</a:t>
            </a:r>
            <a:endParaRPr lang="en-US" sz="2000" b="1" dirty="0">
              <a:solidFill>
                <a:schemeClr val="bg1"/>
              </a:solidFill>
              <a:latin typeface="Montserrat Black" panose="00000A00000000000000" pitchFamily="2" charset="0"/>
            </a:endParaRPr>
          </a:p>
        </p:txBody>
      </p:sp>
      <p:pic>
        <p:nvPicPr>
          <p:cNvPr id="12" name="Picture 11" descr="A picture containing diagram&#10;&#10;Description automatically generated">
            <a:extLst>
              <a:ext uri="{FF2B5EF4-FFF2-40B4-BE49-F238E27FC236}">
                <a16:creationId xmlns:a16="http://schemas.microsoft.com/office/drawing/2014/main" id="{B0212A2D-E567-00C9-747F-462CCF2AF9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845" y="314887"/>
            <a:ext cx="5029553" cy="5143500"/>
          </a:xfrm>
          <a:prstGeom prst="rect">
            <a:avLst/>
          </a:prstGeom>
        </p:spPr>
      </p:pic>
      <p:sp>
        <p:nvSpPr>
          <p:cNvPr id="6" name="AutoShape 4" descr="Marula fruit Stock Photos, Royalty Free Marula fruit Images | Depositphotos">
            <a:extLst>
              <a:ext uri="{FF2B5EF4-FFF2-40B4-BE49-F238E27FC236}">
                <a16:creationId xmlns:a16="http://schemas.microsoft.com/office/drawing/2014/main" id="{32F6066B-E8E9-9560-3B2A-C5734329EACE}"/>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cxnSp>
        <p:nvCxnSpPr>
          <p:cNvPr id="11" name="Straight Connector 10">
            <a:extLst>
              <a:ext uri="{FF2B5EF4-FFF2-40B4-BE49-F238E27FC236}">
                <a16:creationId xmlns:a16="http://schemas.microsoft.com/office/drawing/2014/main" id="{D8387A7B-7A3B-F462-1D7C-324B0A420F5E}"/>
              </a:ext>
            </a:extLst>
          </p:cNvPr>
          <p:cNvCxnSpPr>
            <a:cxnSpLocks/>
          </p:cNvCxnSpPr>
          <p:nvPr/>
        </p:nvCxnSpPr>
        <p:spPr>
          <a:xfrm flipH="1">
            <a:off x="4249615" y="1995686"/>
            <a:ext cx="4894384" cy="0"/>
          </a:xfrm>
          <a:prstGeom prst="line">
            <a:avLst/>
          </a:prstGeom>
          <a:ln w="19050">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051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person, outdoor&#10;&#10;Description automatically generated">
            <a:extLst>
              <a:ext uri="{FF2B5EF4-FFF2-40B4-BE49-F238E27FC236}">
                <a16:creationId xmlns:a16="http://schemas.microsoft.com/office/drawing/2014/main" id="{E38D2EC9-BF09-62F6-176A-DBAC4C4D4D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7313"/>
          <a:stretch/>
        </p:blipFill>
        <p:spPr>
          <a:xfrm>
            <a:off x="0" y="-740618"/>
            <a:ext cx="9144000" cy="5040559"/>
          </a:xfrm>
          <a:prstGeom prst="rect">
            <a:avLst/>
          </a:prstGeom>
        </p:spPr>
      </p:pic>
      <p:sp>
        <p:nvSpPr>
          <p:cNvPr id="13" name="Oval 12">
            <a:extLst>
              <a:ext uri="{FF2B5EF4-FFF2-40B4-BE49-F238E27FC236}">
                <a16:creationId xmlns:a16="http://schemas.microsoft.com/office/drawing/2014/main" id="{CCDA6CEF-C66E-926D-ABA3-97CEE319F21B}"/>
              </a:ext>
            </a:extLst>
          </p:cNvPr>
          <p:cNvSpPr/>
          <p:nvPr/>
        </p:nvSpPr>
        <p:spPr>
          <a:xfrm>
            <a:off x="-1872716" y="-884634"/>
            <a:ext cx="7704856" cy="5597599"/>
          </a:xfrm>
          <a:prstGeom prst="ellipse">
            <a:avLst/>
          </a:prstGeom>
          <a:solidFill>
            <a:schemeClr val="bg1">
              <a:alpha val="8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251520" y="295091"/>
            <a:ext cx="8784976" cy="400110"/>
          </a:xfrm>
          <a:prstGeom prst="rect">
            <a:avLst/>
          </a:prstGeom>
        </p:spPr>
        <p:txBody>
          <a:bodyPr wrap="square">
            <a:spAutoFit/>
          </a:bodyPr>
          <a:lstStyle/>
          <a:p>
            <a:r>
              <a:rPr lang="en-US" sz="2000" b="1" dirty="0">
                <a:solidFill>
                  <a:srgbClr val="C00000"/>
                </a:solidFill>
                <a:latin typeface="Montserrat" panose="00000500000000000000" pitchFamily="2" charset="0"/>
              </a:rPr>
              <a:t>Resque Restoring Foot Soak </a:t>
            </a:r>
            <a:r>
              <a:rPr lang="en-US" sz="2000" dirty="0">
                <a:solidFill>
                  <a:srgbClr val="C00000"/>
                </a:solidFill>
                <a:latin typeface="Montserrat" panose="00000500000000000000" pitchFamily="2" charset="0"/>
              </a:rPr>
              <a:t>300g</a:t>
            </a:r>
          </a:p>
        </p:txBody>
      </p:sp>
      <p:cxnSp>
        <p:nvCxnSpPr>
          <p:cNvPr id="9" name="Straight Connector 8"/>
          <p:cNvCxnSpPr>
            <a:cxnSpLocks/>
          </p:cNvCxnSpPr>
          <p:nvPr/>
        </p:nvCxnSpPr>
        <p:spPr>
          <a:xfrm>
            <a:off x="-108520" y="695201"/>
            <a:ext cx="5040560" cy="0"/>
          </a:xfrm>
          <a:prstGeom prst="line">
            <a:avLst/>
          </a:prstGeom>
          <a:ln w="19050">
            <a:solidFill>
              <a:srgbClr val="C0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3446" y="843558"/>
            <a:ext cx="4014498" cy="2123017"/>
          </a:xfrm>
          <a:prstGeom prst="rect">
            <a:avLst/>
          </a:prstGeom>
        </p:spPr>
        <p:txBody>
          <a:bodyPr wrap="square">
            <a:spAutoFit/>
          </a:bodyPr>
          <a:lstStyle/>
          <a:p>
            <a:pPr marL="285750" indent="-285750">
              <a:lnSpc>
                <a:spcPct val="150000"/>
              </a:lnSpc>
              <a:buFont typeface="Arial" panose="020B0604020202020204" pitchFamily="34" charset="0"/>
              <a:buChar char="•"/>
            </a:pPr>
            <a:r>
              <a:rPr lang="en-GB" dirty="0">
                <a:latin typeface="Montserrat" panose="00000500000000000000" pitchFamily="2" charset="0"/>
              </a:rPr>
              <a:t>Soothing and restoring foot soak</a:t>
            </a:r>
          </a:p>
          <a:p>
            <a:pPr marL="285750" indent="-285750">
              <a:lnSpc>
                <a:spcPct val="150000"/>
              </a:lnSpc>
              <a:buFont typeface="Arial" panose="020B0604020202020204" pitchFamily="34" charset="0"/>
              <a:buChar char="•"/>
            </a:pPr>
            <a:r>
              <a:rPr lang="en-GB" dirty="0">
                <a:latin typeface="Montserrat" panose="00000500000000000000" pitchFamily="2" charset="0"/>
              </a:rPr>
              <a:t>Made with a unique blend of essential oils and magnesium salts</a:t>
            </a:r>
          </a:p>
        </p:txBody>
      </p:sp>
      <p:pic>
        <p:nvPicPr>
          <p:cNvPr id="5" name="Picture 4" descr="A picture containing diagram&#10;&#10;Description automatically generated">
            <a:extLst>
              <a:ext uri="{FF2B5EF4-FFF2-40B4-BE49-F238E27FC236}">
                <a16:creationId xmlns:a16="http://schemas.microsoft.com/office/drawing/2014/main" id="{88CF63AB-08A3-EB4B-3538-AA0B89DE9B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1059582"/>
            <a:ext cx="4114187" cy="4207396"/>
          </a:xfrm>
          <a:prstGeom prst="rect">
            <a:avLst/>
          </a:prstGeom>
        </p:spPr>
      </p:pic>
    </p:spTree>
    <p:extLst>
      <p:ext uri="{BB962C8B-B14F-4D97-AF65-F5344CB8AC3E}">
        <p14:creationId xmlns:p14="http://schemas.microsoft.com/office/powerpoint/2010/main" val="1044376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person, outdoor&#10;&#10;Description automatically generated">
            <a:extLst>
              <a:ext uri="{FF2B5EF4-FFF2-40B4-BE49-F238E27FC236}">
                <a16:creationId xmlns:a16="http://schemas.microsoft.com/office/drawing/2014/main" id="{023775BF-EABA-C78F-E7F0-406614C32A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7313"/>
          <a:stretch/>
        </p:blipFill>
        <p:spPr>
          <a:xfrm>
            <a:off x="0" y="-740618"/>
            <a:ext cx="9144000" cy="5040559"/>
          </a:xfrm>
          <a:prstGeom prst="rect">
            <a:avLst/>
          </a:prstGeom>
        </p:spPr>
      </p:pic>
      <p:sp>
        <p:nvSpPr>
          <p:cNvPr id="4" name="Oval 3">
            <a:extLst>
              <a:ext uri="{FF2B5EF4-FFF2-40B4-BE49-F238E27FC236}">
                <a16:creationId xmlns:a16="http://schemas.microsoft.com/office/drawing/2014/main" id="{B001B18F-A16B-AA3A-E55F-869998327060}"/>
              </a:ext>
            </a:extLst>
          </p:cNvPr>
          <p:cNvSpPr/>
          <p:nvPr/>
        </p:nvSpPr>
        <p:spPr>
          <a:xfrm>
            <a:off x="-1872716" y="-884634"/>
            <a:ext cx="7704856" cy="5597599"/>
          </a:xfrm>
          <a:prstGeom prst="ellipse">
            <a:avLst/>
          </a:prstGeom>
          <a:solidFill>
            <a:schemeClr val="bg1">
              <a:alpha val="8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p:cNvSpPr/>
          <p:nvPr/>
        </p:nvSpPr>
        <p:spPr>
          <a:xfrm>
            <a:off x="251520" y="843558"/>
            <a:ext cx="5328592" cy="1569019"/>
          </a:xfrm>
          <a:prstGeom prst="rect">
            <a:avLst/>
          </a:prstGeom>
        </p:spPr>
        <p:txBody>
          <a:bodyPr wrap="square">
            <a:spAutoFit/>
          </a:bodyPr>
          <a:lstStyle/>
          <a:p>
            <a:r>
              <a:rPr lang="en-US" b="1" dirty="0">
                <a:latin typeface="Montserrat Black" panose="00000A00000000000000" pitchFamily="2" charset="0"/>
              </a:rPr>
              <a:t>Product Benefits</a:t>
            </a:r>
          </a:p>
          <a:p>
            <a:pPr marL="285750" indent="-285750">
              <a:lnSpc>
                <a:spcPct val="150000"/>
              </a:lnSpc>
              <a:buFont typeface="Arial" panose="020B0604020202020204" pitchFamily="34" charset="0"/>
              <a:buChar char="•"/>
            </a:pPr>
            <a:r>
              <a:rPr lang="en-ZA" dirty="0">
                <a:solidFill>
                  <a:srgbClr val="1F1F1F"/>
                </a:solidFill>
                <a:latin typeface="Montserrat" panose="00000500000000000000" pitchFamily="2" charset="0"/>
              </a:rPr>
              <a:t>Relieves aching and swollen feet</a:t>
            </a:r>
          </a:p>
          <a:p>
            <a:pPr marL="285750" indent="-285750">
              <a:lnSpc>
                <a:spcPct val="150000"/>
              </a:lnSpc>
              <a:buFont typeface="Arial" panose="020B0604020202020204" pitchFamily="34" charset="0"/>
              <a:buChar char="•"/>
            </a:pPr>
            <a:r>
              <a:rPr lang="en-ZA" dirty="0">
                <a:solidFill>
                  <a:srgbClr val="1F1F1F"/>
                </a:solidFill>
                <a:latin typeface="Montserrat" panose="00000500000000000000" pitchFamily="2" charset="0"/>
              </a:rPr>
              <a:t>Has antifungal and antiseptic properties</a:t>
            </a:r>
          </a:p>
          <a:p>
            <a:pPr marL="285750" indent="-285750">
              <a:lnSpc>
                <a:spcPct val="150000"/>
              </a:lnSpc>
              <a:buFont typeface="Arial" panose="020B0604020202020204" pitchFamily="34" charset="0"/>
              <a:buChar char="•"/>
            </a:pPr>
            <a:r>
              <a:rPr lang="en-ZA" dirty="0">
                <a:solidFill>
                  <a:srgbClr val="1F1F1F"/>
                </a:solidFill>
                <a:latin typeface="Montserrat" panose="00000500000000000000" pitchFamily="2" charset="0"/>
              </a:rPr>
              <a:t>Soothes and restores tired feet</a:t>
            </a:r>
          </a:p>
        </p:txBody>
      </p:sp>
      <p:sp>
        <p:nvSpPr>
          <p:cNvPr id="2" name="Rectangle 1">
            <a:extLst>
              <a:ext uri="{FF2B5EF4-FFF2-40B4-BE49-F238E27FC236}">
                <a16:creationId xmlns:a16="http://schemas.microsoft.com/office/drawing/2014/main" id="{8FB795F9-745B-A933-D1C3-950DCCC5E99E}"/>
              </a:ext>
            </a:extLst>
          </p:cNvPr>
          <p:cNvSpPr/>
          <p:nvPr/>
        </p:nvSpPr>
        <p:spPr>
          <a:xfrm>
            <a:off x="251520" y="295091"/>
            <a:ext cx="8784976" cy="400110"/>
          </a:xfrm>
          <a:prstGeom prst="rect">
            <a:avLst/>
          </a:prstGeom>
        </p:spPr>
        <p:txBody>
          <a:bodyPr wrap="square">
            <a:spAutoFit/>
          </a:bodyPr>
          <a:lstStyle/>
          <a:p>
            <a:r>
              <a:rPr lang="en-US" sz="2000" b="1" dirty="0">
                <a:solidFill>
                  <a:srgbClr val="C00000"/>
                </a:solidFill>
                <a:latin typeface="Montserrat" panose="00000500000000000000" pitchFamily="2" charset="0"/>
              </a:rPr>
              <a:t>Resque Restoring Foot Soak </a:t>
            </a:r>
            <a:r>
              <a:rPr lang="en-US" sz="2000" dirty="0">
                <a:solidFill>
                  <a:srgbClr val="C00000"/>
                </a:solidFill>
                <a:latin typeface="Montserrat" panose="00000500000000000000" pitchFamily="2" charset="0"/>
              </a:rPr>
              <a:t>300g</a:t>
            </a:r>
          </a:p>
        </p:txBody>
      </p:sp>
      <p:cxnSp>
        <p:nvCxnSpPr>
          <p:cNvPr id="5" name="Straight Connector 4">
            <a:extLst>
              <a:ext uri="{FF2B5EF4-FFF2-40B4-BE49-F238E27FC236}">
                <a16:creationId xmlns:a16="http://schemas.microsoft.com/office/drawing/2014/main" id="{05531591-9EBF-1F99-BC02-1EE87DC8F856}"/>
              </a:ext>
            </a:extLst>
          </p:cNvPr>
          <p:cNvCxnSpPr>
            <a:cxnSpLocks/>
          </p:cNvCxnSpPr>
          <p:nvPr/>
        </p:nvCxnSpPr>
        <p:spPr>
          <a:xfrm>
            <a:off x="-108520" y="695201"/>
            <a:ext cx="5040560" cy="0"/>
          </a:xfrm>
          <a:prstGeom prst="line">
            <a:avLst/>
          </a:prstGeom>
          <a:ln w="19050">
            <a:solidFill>
              <a:srgbClr val="C0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pic>
        <p:nvPicPr>
          <p:cNvPr id="6" name="Picture 5" descr="A picture containing diagram&#10;&#10;Description automatically generated">
            <a:extLst>
              <a:ext uri="{FF2B5EF4-FFF2-40B4-BE49-F238E27FC236}">
                <a16:creationId xmlns:a16="http://schemas.microsoft.com/office/drawing/2014/main" id="{8C918C8D-A073-16BB-2C81-638BC8D8AA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1059582"/>
            <a:ext cx="4114187" cy="4207396"/>
          </a:xfrm>
          <a:prstGeom prst="rect">
            <a:avLst/>
          </a:prstGeom>
        </p:spPr>
      </p:pic>
    </p:spTree>
    <p:extLst>
      <p:ext uri="{BB962C8B-B14F-4D97-AF65-F5344CB8AC3E}">
        <p14:creationId xmlns:p14="http://schemas.microsoft.com/office/powerpoint/2010/main" val="3853840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outdoor&#10;&#10;Description automatically generated">
            <a:extLst>
              <a:ext uri="{FF2B5EF4-FFF2-40B4-BE49-F238E27FC236}">
                <a16:creationId xmlns:a16="http://schemas.microsoft.com/office/drawing/2014/main" id="{3971A02C-8D34-63C3-4F2A-4F0A909F1D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7313"/>
          <a:stretch/>
        </p:blipFill>
        <p:spPr>
          <a:xfrm>
            <a:off x="0" y="-740618"/>
            <a:ext cx="9144000" cy="5040559"/>
          </a:xfrm>
          <a:prstGeom prst="rect">
            <a:avLst/>
          </a:prstGeom>
        </p:spPr>
      </p:pic>
      <p:sp>
        <p:nvSpPr>
          <p:cNvPr id="6" name="Oval 5">
            <a:extLst>
              <a:ext uri="{FF2B5EF4-FFF2-40B4-BE49-F238E27FC236}">
                <a16:creationId xmlns:a16="http://schemas.microsoft.com/office/drawing/2014/main" id="{66704BE8-FA1F-AEC4-2A32-06EA28654C2D}"/>
              </a:ext>
            </a:extLst>
          </p:cNvPr>
          <p:cNvSpPr/>
          <p:nvPr/>
        </p:nvSpPr>
        <p:spPr>
          <a:xfrm>
            <a:off x="-1872716" y="-884634"/>
            <a:ext cx="7704856" cy="5597599"/>
          </a:xfrm>
          <a:prstGeom prst="ellipse">
            <a:avLst/>
          </a:prstGeom>
          <a:solidFill>
            <a:schemeClr val="bg1">
              <a:alpha val="8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p:cNvSpPr/>
          <p:nvPr/>
        </p:nvSpPr>
        <p:spPr>
          <a:xfrm>
            <a:off x="251520" y="915566"/>
            <a:ext cx="5688632" cy="2123017"/>
          </a:xfrm>
          <a:prstGeom prst="rect">
            <a:avLst/>
          </a:prstGeom>
        </p:spPr>
        <p:txBody>
          <a:bodyPr wrap="square">
            <a:spAutoFit/>
          </a:bodyPr>
          <a:lstStyle/>
          <a:p>
            <a:pPr>
              <a:lnSpc>
                <a:spcPct val="150000"/>
              </a:lnSpc>
            </a:pPr>
            <a:r>
              <a:rPr lang="en-US" b="1" dirty="0">
                <a:latin typeface="Montserrat Black" panose="00000A00000000000000" pitchFamily="2" charset="0"/>
              </a:rPr>
              <a:t>Product Application</a:t>
            </a:r>
          </a:p>
          <a:p>
            <a:pPr marL="285750" indent="-285750">
              <a:lnSpc>
                <a:spcPct val="150000"/>
              </a:lnSpc>
              <a:buFont typeface="Arial" panose="020B0604020202020204" pitchFamily="34" charset="0"/>
              <a:buChar char="•"/>
            </a:pPr>
            <a:r>
              <a:rPr lang="en-GB" dirty="0">
                <a:solidFill>
                  <a:srgbClr val="1F1F1F"/>
                </a:solidFill>
                <a:latin typeface="Montserrat" panose="00000500000000000000" pitchFamily="2" charset="0"/>
              </a:rPr>
              <a:t>Sprinkle 2 tablespoons in warm Rooibos- infused water</a:t>
            </a:r>
          </a:p>
          <a:p>
            <a:pPr marL="285750" indent="-285750">
              <a:lnSpc>
                <a:spcPct val="150000"/>
              </a:lnSpc>
              <a:buFont typeface="Arial" panose="020B0604020202020204" pitchFamily="34" charset="0"/>
              <a:buChar char="•"/>
            </a:pPr>
            <a:r>
              <a:rPr lang="en-GB" dirty="0">
                <a:solidFill>
                  <a:srgbClr val="1F1F1F"/>
                </a:solidFill>
                <a:latin typeface="Montserrat" panose="00000500000000000000" pitchFamily="2" charset="0"/>
              </a:rPr>
              <a:t>Leave feet to soak for 5-10 minutes</a:t>
            </a:r>
          </a:p>
          <a:p>
            <a:pPr>
              <a:lnSpc>
                <a:spcPct val="150000"/>
              </a:lnSpc>
            </a:pPr>
            <a:endParaRPr lang="en-GB" dirty="0">
              <a:solidFill>
                <a:srgbClr val="1F1F1F"/>
              </a:solidFill>
              <a:latin typeface="Montserrat" panose="00000500000000000000" pitchFamily="2" charset="0"/>
            </a:endParaRPr>
          </a:p>
        </p:txBody>
      </p:sp>
      <p:sp>
        <p:nvSpPr>
          <p:cNvPr id="2" name="Rectangle 1">
            <a:extLst>
              <a:ext uri="{FF2B5EF4-FFF2-40B4-BE49-F238E27FC236}">
                <a16:creationId xmlns:a16="http://schemas.microsoft.com/office/drawing/2014/main" id="{55ABB769-E5C2-1F50-64DC-CBF3D4BAD723}"/>
              </a:ext>
            </a:extLst>
          </p:cNvPr>
          <p:cNvSpPr/>
          <p:nvPr/>
        </p:nvSpPr>
        <p:spPr>
          <a:xfrm>
            <a:off x="251520" y="295091"/>
            <a:ext cx="8784976" cy="400110"/>
          </a:xfrm>
          <a:prstGeom prst="rect">
            <a:avLst/>
          </a:prstGeom>
        </p:spPr>
        <p:txBody>
          <a:bodyPr wrap="square">
            <a:spAutoFit/>
          </a:bodyPr>
          <a:lstStyle/>
          <a:p>
            <a:r>
              <a:rPr lang="en-US" sz="2000" b="1" dirty="0">
                <a:solidFill>
                  <a:srgbClr val="C00000"/>
                </a:solidFill>
                <a:latin typeface="Montserrat" panose="00000500000000000000" pitchFamily="2" charset="0"/>
              </a:rPr>
              <a:t>Resque Restoring Foot Soak </a:t>
            </a:r>
            <a:r>
              <a:rPr lang="en-US" sz="2000" dirty="0">
                <a:solidFill>
                  <a:srgbClr val="C00000"/>
                </a:solidFill>
                <a:latin typeface="Montserrat" panose="00000500000000000000" pitchFamily="2" charset="0"/>
              </a:rPr>
              <a:t>300g</a:t>
            </a:r>
          </a:p>
        </p:txBody>
      </p:sp>
      <p:cxnSp>
        <p:nvCxnSpPr>
          <p:cNvPr id="3" name="Straight Connector 2">
            <a:extLst>
              <a:ext uri="{FF2B5EF4-FFF2-40B4-BE49-F238E27FC236}">
                <a16:creationId xmlns:a16="http://schemas.microsoft.com/office/drawing/2014/main" id="{208C1EDA-4C67-FE78-9CB7-A92E0298809B}"/>
              </a:ext>
            </a:extLst>
          </p:cNvPr>
          <p:cNvCxnSpPr>
            <a:cxnSpLocks/>
          </p:cNvCxnSpPr>
          <p:nvPr/>
        </p:nvCxnSpPr>
        <p:spPr>
          <a:xfrm>
            <a:off x="-108520" y="695201"/>
            <a:ext cx="5040560" cy="0"/>
          </a:xfrm>
          <a:prstGeom prst="line">
            <a:avLst/>
          </a:prstGeom>
          <a:ln w="19050">
            <a:solidFill>
              <a:srgbClr val="C0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pic>
        <p:nvPicPr>
          <p:cNvPr id="4" name="Picture 3" descr="A picture containing diagram&#10;&#10;Description automatically generated">
            <a:extLst>
              <a:ext uri="{FF2B5EF4-FFF2-40B4-BE49-F238E27FC236}">
                <a16:creationId xmlns:a16="http://schemas.microsoft.com/office/drawing/2014/main" id="{FDDA1121-EBAE-7552-B768-A8A2C71D94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1059582"/>
            <a:ext cx="4114187" cy="4207396"/>
          </a:xfrm>
          <a:prstGeom prst="rect">
            <a:avLst/>
          </a:prstGeom>
        </p:spPr>
      </p:pic>
    </p:spTree>
    <p:extLst>
      <p:ext uri="{BB962C8B-B14F-4D97-AF65-F5344CB8AC3E}">
        <p14:creationId xmlns:p14="http://schemas.microsoft.com/office/powerpoint/2010/main" val="699345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4464</TotalTime>
  <Words>870</Words>
  <Application>Microsoft Office PowerPoint</Application>
  <PresentationFormat>On-screen Show (16:9)</PresentationFormat>
  <Paragraphs>121</Paragraphs>
  <Slides>20</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Montserrat</vt:lpstr>
      <vt:lpstr>Montserrat Black</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Eliska Swanepoel</dc:creator>
  <cp:lastModifiedBy>Ninon Pieterse</cp:lastModifiedBy>
  <cp:revision>92</cp:revision>
  <dcterms:created xsi:type="dcterms:W3CDTF">2021-04-12T08:08:31Z</dcterms:created>
  <dcterms:modified xsi:type="dcterms:W3CDTF">2022-09-15T06:24:44Z</dcterms:modified>
</cp:coreProperties>
</file>