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71" r:id="rId3"/>
    <p:sldId id="292" r:id="rId4"/>
    <p:sldId id="311" r:id="rId5"/>
    <p:sldId id="314" r:id="rId6"/>
    <p:sldId id="330" r:id="rId7"/>
    <p:sldId id="328" r:id="rId8"/>
    <p:sldId id="329" r:id="rId9"/>
    <p:sldId id="315" r:id="rId10"/>
    <p:sldId id="275" r:id="rId11"/>
    <p:sldId id="323" r:id="rId12"/>
    <p:sldId id="299" r:id="rId13"/>
    <p:sldId id="300" r:id="rId14"/>
    <p:sldId id="301" r:id="rId15"/>
    <p:sldId id="341" r:id="rId16"/>
    <p:sldId id="342" r:id="rId17"/>
    <p:sldId id="343" r:id="rId18"/>
    <p:sldId id="344" r:id="rId19"/>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97" autoAdjust="0"/>
    <p:restoredTop sz="79592" autoAdjust="0"/>
  </p:normalViewPr>
  <p:slideViewPr>
    <p:cSldViewPr snapToGrid="0">
      <p:cViewPr varScale="1">
        <p:scale>
          <a:sx n="53" d="100"/>
          <a:sy n="53" d="100"/>
        </p:scale>
        <p:origin x="102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C8967D6-F171-4A8F-9973-E724895E3EDA}" type="datetimeFigureOut">
              <a:rPr lang="en-ZA" smtClean="0"/>
              <a:t>2022/08/12</a:t>
            </a:fld>
            <a:endParaRPr lang="en-ZA"/>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E667E1C-35CE-454A-A6C2-5ED9DF6AB266}" type="slidenum">
              <a:rPr lang="en-ZA" smtClean="0"/>
              <a:t>‹#›</a:t>
            </a:fld>
            <a:endParaRPr lang="en-ZA"/>
          </a:p>
        </p:txBody>
      </p:sp>
    </p:spTree>
    <p:extLst>
      <p:ext uri="{BB962C8B-B14F-4D97-AF65-F5344CB8AC3E}">
        <p14:creationId xmlns:p14="http://schemas.microsoft.com/office/powerpoint/2010/main" val="351074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E667E1C-35CE-454A-A6C2-5ED9DF6AB266}" type="slidenum">
              <a:rPr lang="en-ZA" smtClean="0"/>
              <a:t>1</a:t>
            </a:fld>
            <a:endParaRPr lang="en-ZA"/>
          </a:p>
        </p:txBody>
      </p:sp>
    </p:spTree>
    <p:extLst>
      <p:ext uri="{BB962C8B-B14F-4D97-AF65-F5344CB8AC3E}">
        <p14:creationId xmlns:p14="http://schemas.microsoft.com/office/powerpoint/2010/main" val="2961404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49A83-6F7E-4332-B69B-F297C964D2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723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49A83-6F7E-4332-B69B-F297C964D2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6396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49A83-6F7E-4332-B69B-F297C964D2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7477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67E1C-35CE-454A-A6C2-5ED9DF6AB26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3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67E1C-35CE-454A-A6C2-5ED9DF6AB26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980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67E1C-35CE-454A-A6C2-5ED9DF6AB26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611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67E1C-35CE-454A-A6C2-5ED9DF6AB26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33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E667E1C-35CE-454A-A6C2-5ED9DF6AB266}" type="slidenum">
              <a:rPr lang="en-ZA" smtClean="0"/>
              <a:t>3</a:t>
            </a:fld>
            <a:endParaRPr lang="en-ZA"/>
          </a:p>
        </p:txBody>
      </p:sp>
    </p:spTree>
    <p:extLst>
      <p:ext uri="{BB962C8B-B14F-4D97-AF65-F5344CB8AC3E}">
        <p14:creationId xmlns:p14="http://schemas.microsoft.com/office/powerpoint/2010/main" val="39778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E667E1C-35CE-454A-A6C2-5ED9DF6AB266}" type="slidenum">
              <a:rPr lang="en-ZA" smtClean="0"/>
              <a:t>4</a:t>
            </a:fld>
            <a:endParaRPr lang="en-ZA"/>
          </a:p>
        </p:txBody>
      </p:sp>
    </p:spTree>
    <p:extLst>
      <p:ext uri="{BB962C8B-B14F-4D97-AF65-F5344CB8AC3E}">
        <p14:creationId xmlns:p14="http://schemas.microsoft.com/office/powerpoint/2010/main" val="84804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Sensitive vs Sensitised</a:t>
            </a:r>
          </a:p>
          <a:p>
            <a:r>
              <a:rPr lang="en-GB" b="0" dirty="0"/>
              <a:t>Sensitised skin is the wolf in sheep's clothing in the skin care world; it pretends to be something it is not. The hard part of distinguishing between the sensitive and sensitised skin is that they have similar symptoms and appearances. </a:t>
            </a:r>
          </a:p>
          <a:p>
            <a:endParaRPr lang="en-GB" b="0" dirty="0"/>
          </a:p>
          <a:p>
            <a:r>
              <a:rPr lang="en-GB" b="0" dirty="0"/>
              <a:t>Both conditions can cause the client to experience dehydration, burning, itching, swelling, uneven texture, facial redness, rashes, breakouts, and discomfort. Knowing that a client is merely temporarily sensitised allows you as the consultant to stop, slow down, and repair the broken-down barrier in order to return the client's skin to its normal, functioning state. </a:t>
            </a:r>
          </a:p>
          <a:p>
            <a:endParaRPr lang="en-GB" b="0" dirty="0"/>
          </a:p>
          <a:p>
            <a:r>
              <a:rPr lang="en-GB" b="0" dirty="0"/>
              <a:t>Once this reversal occurs and this condition resolves, the professional can determine their client's true skin type and create a customised treatment plan.</a:t>
            </a:r>
          </a:p>
          <a:p>
            <a:r>
              <a:rPr lang="en-GB" b="0" dirty="0"/>
              <a:t>Sensitive skin runs much deeper than that of skin that simply reacts to products and treatments. This skin type has a true genetic makeup and those that have sensitive skin tend to come from a long line of family members that also have sensitive skin. </a:t>
            </a:r>
          </a:p>
          <a:p>
            <a:endParaRPr lang="en-GB" b="0" dirty="0"/>
          </a:p>
          <a:p>
            <a:r>
              <a:rPr lang="en-GB" b="0" dirty="0"/>
              <a:t>Clients with this skin type also tend to suffer from non-related skin sensitivities such as allergies, asthma, and flushing or blushing of the skin. They are typically also accustomed to experiencing other forms of skin rashes on the body such as eczema, rosacea, and other forms of dermatitis. </a:t>
            </a:r>
          </a:p>
          <a:p>
            <a:endParaRPr lang="en-GB" b="0" dirty="0"/>
          </a:p>
          <a:p>
            <a:r>
              <a:rPr lang="en-GB" b="0" dirty="0"/>
              <a:t>Sensitive skin types tend to have less pigment in their skin and a thinner epidermis, thus causing them to have less of a protective barrier for the skin, which opens it up to factors that lead to impaired barrier function.</a:t>
            </a:r>
          </a:p>
          <a:p>
            <a:endParaRPr lang="en-GB" b="0" dirty="0"/>
          </a:p>
          <a:p>
            <a:r>
              <a:rPr lang="en-GB" b="0" dirty="0"/>
              <a:t>Sensitive skin is not something that can ever truly be fixed as it is genetic. Fortunately, it can be helped. </a:t>
            </a:r>
          </a:p>
          <a:p>
            <a:r>
              <a:rPr lang="en-GB" b="0" dirty="0"/>
              <a:t>Sensitised skin, on the other hand, has a weakened barrier because of internal and external factors from one's immediate environment and habits that have caused the barrier to become temporarily impaired over time. </a:t>
            </a:r>
          </a:p>
          <a:p>
            <a:endParaRPr lang="en-GB" b="0" dirty="0"/>
          </a:p>
          <a:p>
            <a:r>
              <a:rPr lang="en-GB" b="0" dirty="0"/>
              <a:t>Sensitised skin tends to look lustreless, blotchy, dry, and visibly irritated. It also typically suffers from either an overproduction of oil or a lack of thereof. This skin also develops an assortment of dermatitis reactions that can be managed once the trigger(s) are determined. </a:t>
            </a:r>
          </a:p>
          <a:p>
            <a:endParaRPr lang="en-GB" b="0" dirty="0"/>
          </a:p>
          <a:p>
            <a:r>
              <a:rPr lang="en-GB" b="0" dirty="0"/>
              <a:t>Typically, sensitised skin can be contributed to one or more of the following internal and external factors: internal and external pro-inflammatory aggressors, overuse of chemical and manual exfoliants, changes in medication use, alcohol consumption, dehydration, poor diet, inadequate water intake, overexposure to the sun and extreme weather conditions, stress and use of the improper products for the skin. </a:t>
            </a:r>
          </a:p>
          <a:p>
            <a:endParaRPr lang="en-GB" b="0" dirty="0"/>
          </a:p>
          <a:p>
            <a:r>
              <a:rPr lang="en-GB" b="0" dirty="0"/>
              <a:t>It is the consultant’s responsibility to ask both lifestyle- and beauty-related questions to determine what might be causing changes in the client's skin that is leading to sensitisation.</a:t>
            </a:r>
          </a:p>
          <a:p>
            <a:endParaRPr lang="en-GB" b="0" dirty="0"/>
          </a:p>
          <a:p>
            <a:r>
              <a:rPr lang="en-GB" b="0" dirty="0"/>
              <a:t>Fifty percent of the population believes they have sensitive skin, yet the majority of them are really experiencing sensitised skin due the increase of pollution, lifestyle, diet, medications, over-exfoliation, incorrect product use, and excess sun exposure.</a:t>
            </a:r>
          </a:p>
          <a:p>
            <a:r>
              <a:rPr lang="en-GB" b="0" dirty="0"/>
              <a:t>The easiest way to conclude whether a client has sensitised or sensitive skin is to ask numerous questions during the consultation.</a:t>
            </a:r>
          </a:p>
          <a:p>
            <a:endParaRPr lang="en-GB" b="1" dirty="0"/>
          </a:p>
          <a:p>
            <a:r>
              <a:rPr lang="en-GB" b="1" dirty="0"/>
              <a:t>Symptoms of sensitive skin:</a:t>
            </a:r>
          </a:p>
          <a:p>
            <a:r>
              <a:rPr lang="en-GB" dirty="0"/>
              <a:t>Red and/ or dry patches, a dry skin type or chapped skin</a:t>
            </a:r>
          </a:p>
          <a:p>
            <a:r>
              <a:rPr lang="en-GB" dirty="0"/>
              <a:t>Certain foods make you flush - alcohol, coffee or spicy foods</a:t>
            </a:r>
          </a:p>
          <a:p>
            <a:r>
              <a:rPr lang="en-GB" dirty="0"/>
              <a:t>Tight, itchy or burning skin</a:t>
            </a:r>
          </a:p>
          <a:p>
            <a:r>
              <a:rPr lang="en-GB" dirty="0"/>
              <a:t>Tendency to sunburn easily</a:t>
            </a:r>
          </a:p>
          <a:p>
            <a:r>
              <a:rPr lang="en-GB" dirty="0"/>
              <a:t>Easily irritated by soaps, laundry detergent, perfume etc.</a:t>
            </a:r>
          </a:p>
          <a:p>
            <a:endParaRPr lang="en-GB" dirty="0"/>
          </a:p>
          <a:p>
            <a:r>
              <a:rPr lang="en-GB" b="1" dirty="0"/>
              <a:t>Symptoms of sensitised skin:</a:t>
            </a:r>
          </a:p>
          <a:p>
            <a:r>
              <a:rPr lang="en-GB" dirty="0"/>
              <a:t>Dehydration</a:t>
            </a:r>
          </a:p>
          <a:p>
            <a:r>
              <a:rPr lang="en-GB" dirty="0"/>
              <a:t>Acne</a:t>
            </a:r>
          </a:p>
          <a:p>
            <a:r>
              <a:rPr lang="en-GB" dirty="0" err="1"/>
              <a:t>Rashy</a:t>
            </a:r>
            <a:r>
              <a:rPr lang="en-GB" dirty="0"/>
              <a:t> appearance to skin, small bumps that aren't quite acne</a:t>
            </a:r>
          </a:p>
          <a:p>
            <a:r>
              <a:rPr lang="en-GB" dirty="0"/>
              <a:t>Redness and broken capillaries</a:t>
            </a:r>
          </a:p>
          <a:p>
            <a:r>
              <a:rPr lang="en-GB" dirty="0"/>
              <a:t>A "sunburn" sensation</a:t>
            </a:r>
          </a:p>
          <a:p>
            <a:r>
              <a:rPr lang="en-GB" dirty="0"/>
              <a:t>Tightness after washing face</a:t>
            </a:r>
          </a:p>
          <a:p>
            <a:r>
              <a:rPr lang="en-GB" dirty="0"/>
              <a:t>Weather or traveling can trigger sensitised skin</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67E1C-35CE-454A-A6C2-5ED9DF6AB26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63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E667E1C-35CE-454A-A6C2-5ED9DF6AB266}" type="slidenum">
              <a:rPr lang="en-ZA" smtClean="0"/>
              <a:t>6</a:t>
            </a:fld>
            <a:endParaRPr lang="en-ZA"/>
          </a:p>
        </p:txBody>
      </p:sp>
    </p:spTree>
    <p:extLst>
      <p:ext uri="{BB962C8B-B14F-4D97-AF65-F5344CB8AC3E}">
        <p14:creationId xmlns:p14="http://schemas.microsoft.com/office/powerpoint/2010/main" val="3532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 perceived less severe reactions on their face.</a:t>
            </a:r>
          </a:p>
          <a:p>
            <a:r>
              <a:rPr lang="en-GB" dirty="0"/>
              <a:t>Men and women noted different causes for their condition:</a:t>
            </a:r>
          </a:p>
          <a:p>
            <a:r>
              <a:rPr lang="en-GB" dirty="0"/>
              <a:t>15% women &amp; 11% men link condition to irritation due to cosmetic products</a:t>
            </a:r>
          </a:p>
          <a:p>
            <a:r>
              <a:rPr lang="en-GB" dirty="0"/>
              <a:t>9% men and 4% women link condition to friction or rubbing</a:t>
            </a:r>
          </a:p>
          <a:p>
            <a:endParaRPr lang="en-ZA" dirty="0"/>
          </a:p>
        </p:txBody>
      </p:sp>
      <p:sp>
        <p:nvSpPr>
          <p:cNvPr id="4" name="Slide Number Placeholder 3"/>
          <p:cNvSpPr>
            <a:spLocks noGrp="1"/>
          </p:cNvSpPr>
          <p:nvPr>
            <p:ph type="sldNum" sz="quarter" idx="5"/>
          </p:nvPr>
        </p:nvSpPr>
        <p:spPr/>
        <p:txBody>
          <a:bodyPr/>
          <a:lstStyle/>
          <a:p>
            <a:fld id="{5E667E1C-35CE-454A-A6C2-5ED9DF6AB266}" type="slidenum">
              <a:rPr lang="en-ZA" smtClean="0"/>
              <a:t>7</a:t>
            </a:fld>
            <a:endParaRPr lang="en-ZA"/>
          </a:p>
        </p:txBody>
      </p:sp>
    </p:spTree>
    <p:extLst>
      <p:ext uri="{BB962C8B-B14F-4D97-AF65-F5344CB8AC3E}">
        <p14:creationId xmlns:p14="http://schemas.microsoft.com/office/powerpoint/2010/main" val="313661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Aligned with two of our missions, to do our bit to save the environment and sustainability, the material for the </a:t>
            </a:r>
            <a:r>
              <a:rPr lang="en-ZA" sz="1200" dirty="0" err="1">
                <a:ln w="0"/>
                <a:solidFill>
                  <a:schemeClr val="bg1"/>
                </a:solidFill>
                <a:effectLst>
                  <a:outerShdw blurRad="38100" dist="19050" dir="2700000" algn="tl" rotWithShape="0">
                    <a:schemeClr val="dk1">
                      <a:alpha val="40000"/>
                    </a:schemeClr>
                  </a:outerShdw>
                </a:effectLst>
                <a:latin typeface="Montserrat" panose="00000500000000000000" pitchFamily="2" charset="0"/>
              </a:rPr>
              <a:t>Sensitìv</a:t>
            </a:r>
            <a:r>
              <a:rPr lang="en-US" sz="1200" kern="1200" dirty="0">
                <a:ln w="0"/>
                <a:solidFill>
                  <a:schemeClr val="bg1"/>
                </a:solidFill>
                <a:effectLst>
                  <a:outerShdw blurRad="38100" dist="19050" dir="2700000" algn="tl" rotWithShape="0">
                    <a:schemeClr val="dk1">
                      <a:alpha val="40000"/>
                    </a:schemeClr>
                  </a:outerShdw>
                </a:effectLst>
                <a:latin typeface="Montserrat" panose="00000500000000000000" pitchFamily="2" charset="0"/>
                <a:ea typeface="+mn-ea"/>
                <a:cs typeface="+mn-cs"/>
              </a:rPr>
              <a:t> </a:t>
            </a:r>
            <a:r>
              <a:rPr lang="en-ZA" sz="1200" kern="1200" dirty="0">
                <a:solidFill>
                  <a:schemeClr val="tx1"/>
                </a:solidFill>
                <a:effectLst/>
                <a:latin typeface="+mn-lt"/>
                <a:ea typeface="+mn-ea"/>
                <a:cs typeface="+mn-cs"/>
              </a:rPr>
              <a:t>unit cartons are also responsibly sourced. </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will see a logo on the bottom of the cartons from the Forest Stewardship Council (FSC). As the original pioneers of forest certification, FSC has 25 years of experience in sustainable forest management. </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They use their expertise to promote the responsible management of the world’s forests, bringing together experts from the environmental, economic and social spheres.</a:t>
            </a:r>
          </a:p>
          <a:p>
            <a:endParaRPr lang="en-US"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Simply put: by choosing products with the FSC logo, you are helping to take care of the world’s forests. Our new unit cartons are made using materials from FSC certified forests.  </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This ensures that the materials that are used for making the paper are sourced from responsibly managed forests that do not practice illegal logging, or deforestation and don’t violate human and traditional rights.</a:t>
            </a:r>
            <a:endParaRPr lang="en-US"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ADD FSC logo here</a:t>
            </a:r>
            <a:endParaRPr lang="en-US" sz="1200" kern="1200" dirty="0">
              <a:solidFill>
                <a:schemeClr val="tx1"/>
              </a:solidFill>
              <a:effectLst/>
              <a:latin typeface="+mn-lt"/>
              <a:ea typeface="+mn-ea"/>
              <a:cs typeface="+mn-cs"/>
            </a:endParaRPr>
          </a:p>
          <a:p>
            <a:endParaRPr lang="en-ZA"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Our stunning </a:t>
            </a:r>
            <a:r>
              <a:rPr lang="en-ZA" sz="1200" dirty="0" err="1">
                <a:ln w="0"/>
                <a:solidFill>
                  <a:schemeClr val="bg1"/>
                </a:solidFill>
                <a:effectLst>
                  <a:outerShdw blurRad="38100" dist="19050" dir="2700000" algn="tl" rotWithShape="0">
                    <a:schemeClr val="dk1">
                      <a:alpha val="40000"/>
                    </a:schemeClr>
                  </a:outerShdw>
                </a:effectLst>
                <a:latin typeface="Montserrat" panose="00000500000000000000" pitchFamily="2" charset="0"/>
              </a:rPr>
              <a:t>Sensitìv</a:t>
            </a:r>
            <a:r>
              <a:rPr lang="en-ZA" sz="1200" dirty="0">
                <a:ln w="0"/>
                <a:solidFill>
                  <a:schemeClr val="bg1"/>
                </a:solidFill>
                <a:effectLst>
                  <a:outerShdw blurRad="38100" dist="19050" dir="2700000" algn="tl" rotWithShape="0">
                    <a:schemeClr val="dk1">
                      <a:alpha val="40000"/>
                    </a:schemeClr>
                  </a:outerShdw>
                </a:effectLst>
                <a:latin typeface="Montserrat" panose="00000500000000000000" pitchFamily="2" charset="0"/>
              </a:rPr>
              <a:t> </a:t>
            </a:r>
            <a:r>
              <a:rPr lang="en-GB" sz="1200" b="0" kern="1200" dirty="0">
                <a:solidFill>
                  <a:schemeClr val="tx1"/>
                </a:solidFill>
                <a:effectLst/>
                <a:latin typeface="+mn-lt"/>
                <a:ea typeface="+mn-ea"/>
                <a:cs typeface="+mn-cs"/>
              </a:rPr>
              <a:t>jar is also more environmentally friendly! This jar contain 33% less plastic and use 60% less energy to manufacture than the previous  jar.</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49A83-6F7E-4332-B69B-F297C964D2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2365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49A83-6F7E-4332-B69B-F297C964D2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386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49A83-6F7E-4332-B69B-F297C964D2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4966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14A0-C332-458E-9E65-2F05AE1712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C8AF5111-1D3B-4D7B-9D97-600DBC45D6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9C9D8AAD-5B31-491C-BC7B-7A2BA6DBB02E}"/>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5" name="Footer Placeholder 4">
            <a:extLst>
              <a:ext uri="{FF2B5EF4-FFF2-40B4-BE49-F238E27FC236}">
                <a16:creationId xmlns:a16="http://schemas.microsoft.com/office/drawing/2014/main" id="{46F3F9E6-C747-4B6A-A01B-27BBCB17F9A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F3954B0-1AF5-4AE8-A934-FD3AAB3160AC}"/>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3509725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5B3A1-45D6-4E24-8767-0A30F552061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8D21564-2421-4904-A883-5065C1F14A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38C19A7-9B47-4E80-A24D-CD48C59CF076}"/>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5" name="Footer Placeholder 4">
            <a:extLst>
              <a:ext uri="{FF2B5EF4-FFF2-40B4-BE49-F238E27FC236}">
                <a16:creationId xmlns:a16="http://schemas.microsoft.com/office/drawing/2014/main" id="{0A2AD854-2CB0-4E9B-AFA5-29DB150460D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EAF163B-91AC-43B0-8B80-03FD8991C513}"/>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277406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53BCC0-1BDD-47E9-8FCF-F99A2FDA1A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955C1FD-2936-4462-9BE9-A552B6CE7A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F0E8701-6BDB-4A37-9657-FC3B7120429C}"/>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5" name="Footer Placeholder 4">
            <a:extLst>
              <a:ext uri="{FF2B5EF4-FFF2-40B4-BE49-F238E27FC236}">
                <a16:creationId xmlns:a16="http://schemas.microsoft.com/office/drawing/2014/main" id="{B4EDD7D7-5183-49CD-BC3A-00037425E45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D14DF19-772B-4995-9247-A07B7CC0DF83}"/>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3637306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C00000"/>
        </a:solidFill>
        <a:effectLst/>
      </p:bgPr>
    </p:bg>
    <p:spTree>
      <p:nvGrpSpPr>
        <p:cNvPr id="1" name=""/>
        <p:cNvGrpSpPr/>
        <p:nvPr/>
      </p:nvGrpSpPr>
      <p:grpSpPr>
        <a:xfrm>
          <a:off x="0" y="0"/>
          <a:ext cx="0" cy="0"/>
          <a:chOff x="0" y="0"/>
          <a:chExt cx="0" cy="0"/>
        </a:xfrm>
      </p:grpSpPr>
      <p:pic>
        <p:nvPicPr>
          <p:cNvPr id="3075" name="Picture 3" descr="F:\Logos\Annique\Annique Logo 2021_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60064" y="847461"/>
            <a:ext cx="6671872" cy="20907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Logos\Annique\Annique A Logo.png"/>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835157" y="3984523"/>
            <a:ext cx="2521689" cy="232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03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C00000"/>
        </a:solidFill>
        <a:effectLst/>
      </p:bgPr>
    </p:bg>
    <p:spTree>
      <p:nvGrpSpPr>
        <p:cNvPr id="1" name=""/>
        <p:cNvGrpSpPr/>
        <p:nvPr/>
      </p:nvGrpSpPr>
      <p:grpSpPr>
        <a:xfrm>
          <a:off x="0" y="0"/>
          <a:ext cx="0" cy="0"/>
          <a:chOff x="0" y="0"/>
          <a:chExt cx="0" cy="0"/>
        </a:xfrm>
      </p:grpSpPr>
      <p:pic>
        <p:nvPicPr>
          <p:cNvPr id="3075" name="Picture 3" descr="F:\Logos\Annique\Annique Logo 2021_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60064" y="847461"/>
            <a:ext cx="6671872" cy="20907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Logos\Annique\Annique A Logo.png"/>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835157" y="3984523"/>
            <a:ext cx="2521689" cy="232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831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24688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00">
              <a:solidFill>
                <a:prstClr val="white"/>
              </a:solidFill>
            </a:endParaRPr>
          </a:p>
        </p:txBody>
      </p:sp>
      <p:pic>
        <p:nvPicPr>
          <p:cNvPr id="5" name="Picture 3" descr="F:\Logos\Annique\Annique Logo 2021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92865" y="450049"/>
            <a:ext cx="5006271" cy="156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27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5715357"/>
            <a:ext cx="12192000" cy="11426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00">
              <a:solidFill>
                <a:prstClr val="white"/>
              </a:solidFill>
            </a:endParaRPr>
          </a:p>
        </p:txBody>
      </p:sp>
      <p:pic>
        <p:nvPicPr>
          <p:cNvPr id="5" name="Picture 3" descr="F:\Logos\Annique\Annique Logo 2021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03846" y="5829267"/>
            <a:ext cx="2784309" cy="87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4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5715357"/>
            <a:ext cx="12192000" cy="11426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00">
              <a:solidFill>
                <a:prstClr val="white"/>
              </a:solidFill>
            </a:endParaRPr>
          </a:p>
        </p:txBody>
      </p:sp>
      <p:pic>
        <p:nvPicPr>
          <p:cNvPr id="5" name="Picture 3" descr="F:\Logos\Annique\Annique Logo 2021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03846" y="5829267"/>
            <a:ext cx="2784309" cy="87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688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5445224"/>
            <a:ext cx="12192000" cy="14127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00">
              <a:solidFill>
                <a:prstClr val="white"/>
              </a:solidFill>
            </a:endParaRPr>
          </a:p>
        </p:txBody>
      </p:sp>
      <p:pic>
        <p:nvPicPr>
          <p:cNvPr id="5" name="Picture 3" descr="F:\Logos\Annique\Annique Logo 2021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03846" y="5715358"/>
            <a:ext cx="2784309" cy="87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759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5445224"/>
            <a:ext cx="12192000" cy="14127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00">
              <a:solidFill>
                <a:prstClr val="white"/>
              </a:solidFill>
            </a:endParaRPr>
          </a:p>
        </p:txBody>
      </p:sp>
      <p:pic>
        <p:nvPicPr>
          <p:cNvPr id="5" name="Picture 3" descr="F:\Logos\Annique\Annique Logo 2021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03846" y="5715358"/>
            <a:ext cx="2784309" cy="87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11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281B-AB66-4086-B948-3E8CA783959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AF21BCA-A981-4963-A5FA-922B762320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29D9318-0E72-455F-A669-DE24D5F23B2C}"/>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5" name="Footer Placeholder 4">
            <a:extLst>
              <a:ext uri="{FF2B5EF4-FFF2-40B4-BE49-F238E27FC236}">
                <a16:creationId xmlns:a16="http://schemas.microsoft.com/office/drawing/2014/main" id="{2809F8B6-4B51-49A3-B94B-1648D3FF5F3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5C326A2-A13C-41A4-A265-515478896552}"/>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66023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147F7-9C38-4707-ADB8-AB733DF35A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E31B576C-AC1A-40BB-8DC5-04F7EE01B4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80985-9F0A-4EAD-87DA-46E48E33C42D}"/>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5" name="Footer Placeholder 4">
            <a:extLst>
              <a:ext uri="{FF2B5EF4-FFF2-40B4-BE49-F238E27FC236}">
                <a16:creationId xmlns:a16="http://schemas.microsoft.com/office/drawing/2014/main" id="{9E343085-647C-4BB2-8EE3-A101409B89B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7161B26-D19B-41F1-AE39-668340040267}"/>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314133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DAD5-EE4B-40BE-B27A-C22C047604A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A43ECEC-0A52-4C39-A1E6-F1F488E16F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04C766B6-1B04-466A-B8B3-68ED87B5BF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8122A0D-5A87-4274-AF8E-697321356391}"/>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6" name="Footer Placeholder 5">
            <a:extLst>
              <a:ext uri="{FF2B5EF4-FFF2-40B4-BE49-F238E27FC236}">
                <a16:creationId xmlns:a16="http://schemas.microsoft.com/office/drawing/2014/main" id="{340E0D58-C677-4229-B91A-EAE1CAF0774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54121FE-6FFE-4E3D-B40F-9D81DFD01138}"/>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389255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E2F5-E4B0-453E-8900-B9CF6045C4B3}"/>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D1F0661-B2A9-49B8-BF13-0CE7E2C807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6F9DFC-2AEA-4FE6-AE9B-76E4C41CAF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54E8A06A-CB76-4058-8DC7-022891797A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B9CE76-7683-4EC5-99CF-B93F3EA2AD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A65A156-70B2-4A3A-95E3-9E54973ED7B8}"/>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8" name="Footer Placeholder 7">
            <a:extLst>
              <a:ext uri="{FF2B5EF4-FFF2-40B4-BE49-F238E27FC236}">
                <a16:creationId xmlns:a16="http://schemas.microsoft.com/office/drawing/2014/main" id="{98EC69E4-19B0-4F50-BC42-90DA5605617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846DF4B-34B4-49E9-AC87-138E1986C05B}"/>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2841716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C093-CCD8-4D25-B6D9-5D58B556392D}"/>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F299807-F48C-4867-BBA5-718C043FE6F2}"/>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4" name="Footer Placeholder 3">
            <a:extLst>
              <a:ext uri="{FF2B5EF4-FFF2-40B4-BE49-F238E27FC236}">
                <a16:creationId xmlns:a16="http://schemas.microsoft.com/office/drawing/2014/main" id="{DE6AF4AE-C969-4930-A7FA-6D2F1E8663D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21391C3-F141-483D-A5FA-C061DF180A80}"/>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3446089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73203-FF1E-4BA1-9F51-85EBC7E1A88B}"/>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3" name="Footer Placeholder 2">
            <a:extLst>
              <a:ext uri="{FF2B5EF4-FFF2-40B4-BE49-F238E27FC236}">
                <a16:creationId xmlns:a16="http://schemas.microsoft.com/office/drawing/2014/main" id="{1137D93E-F3D7-4864-9018-52A757A175B2}"/>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65A50C4-8A5D-4381-9EC9-F4FE601B6238}"/>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387484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1021D-A2EA-4284-8602-D0CACDE9C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CF615883-6D18-4991-A099-C16AAD0997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B53E367-3C08-41DA-A91C-EC7A828B2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3F30B-4EED-4532-AB1F-BDB6A2684EDE}"/>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6" name="Footer Placeholder 5">
            <a:extLst>
              <a:ext uri="{FF2B5EF4-FFF2-40B4-BE49-F238E27FC236}">
                <a16:creationId xmlns:a16="http://schemas.microsoft.com/office/drawing/2014/main" id="{727420AE-1E5C-4D33-81DC-4177037752D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420077A-C362-4C44-A5F0-0A45B63948AF}"/>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384617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D323-A832-4F7A-9E21-E3D25BDB4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6860423-B152-48A0-B330-C6E99DF02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86E4D862-7847-49F4-AB84-F81454E94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FCE70-AE6B-43B9-B892-FA7588E20C97}"/>
              </a:ext>
            </a:extLst>
          </p:cNvPr>
          <p:cNvSpPr>
            <a:spLocks noGrp="1"/>
          </p:cNvSpPr>
          <p:nvPr>
            <p:ph type="dt" sz="half" idx="10"/>
          </p:nvPr>
        </p:nvSpPr>
        <p:spPr/>
        <p:txBody>
          <a:bodyPr/>
          <a:lstStyle/>
          <a:p>
            <a:fld id="{9299A61F-DC03-4CDC-8B40-5E334D871B95}" type="datetimeFigureOut">
              <a:rPr lang="en-ZA" smtClean="0"/>
              <a:t>2022/08/12</a:t>
            </a:fld>
            <a:endParaRPr lang="en-ZA"/>
          </a:p>
        </p:txBody>
      </p:sp>
      <p:sp>
        <p:nvSpPr>
          <p:cNvPr id="6" name="Footer Placeholder 5">
            <a:extLst>
              <a:ext uri="{FF2B5EF4-FFF2-40B4-BE49-F238E27FC236}">
                <a16:creationId xmlns:a16="http://schemas.microsoft.com/office/drawing/2014/main" id="{7D1F0093-7FBA-4B88-8B24-504C675031E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97CB779-0240-4B92-9642-020ECA85EE65}"/>
              </a:ext>
            </a:extLst>
          </p:cNvPr>
          <p:cNvSpPr>
            <a:spLocks noGrp="1"/>
          </p:cNvSpPr>
          <p:nvPr>
            <p:ph type="sldNum" sz="quarter" idx="12"/>
          </p:nvPr>
        </p:nvSpPr>
        <p:spPr/>
        <p:txBody>
          <a:bodyPr/>
          <a:lstStyle/>
          <a:p>
            <a:fld id="{817E2595-F882-4885-BBEE-A11A9BBE8BA1}" type="slidenum">
              <a:rPr lang="en-ZA" smtClean="0"/>
              <a:t>‹#›</a:t>
            </a:fld>
            <a:endParaRPr lang="en-ZA"/>
          </a:p>
        </p:txBody>
      </p:sp>
    </p:spTree>
    <p:extLst>
      <p:ext uri="{BB962C8B-B14F-4D97-AF65-F5344CB8AC3E}">
        <p14:creationId xmlns:p14="http://schemas.microsoft.com/office/powerpoint/2010/main" val="104018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2F473E-8E27-4294-B438-02F165BC84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BC70142-75B3-4EB3-9B6E-A204B90B90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F95DC3C-9A62-41F2-B545-6673FAC92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9A61F-DC03-4CDC-8B40-5E334D871B95}" type="datetimeFigureOut">
              <a:rPr lang="en-ZA" smtClean="0"/>
              <a:t>2022/08/12</a:t>
            </a:fld>
            <a:endParaRPr lang="en-ZA"/>
          </a:p>
        </p:txBody>
      </p:sp>
      <p:sp>
        <p:nvSpPr>
          <p:cNvPr id="5" name="Footer Placeholder 4">
            <a:extLst>
              <a:ext uri="{FF2B5EF4-FFF2-40B4-BE49-F238E27FC236}">
                <a16:creationId xmlns:a16="http://schemas.microsoft.com/office/drawing/2014/main" id="{0BE12623-5A70-47D9-AD20-8E6D3498BB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C6BA8333-E7D5-431D-B0F2-6AA00B939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E2595-F882-4885-BBEE-A11A9BBE8BA1}" type="slidenum">
              <a:rPr lang="en-ZA" smtClean="0"/>
              <a:t>‹#›</a:t>
            </a:fld>
            <a:endParaRPr lang="en-ZA"/>
          </a:p>
        </p:txBody>
      </p:sp>
    </p:spTree>
    <p:extLst>
      <p:ext uri="{BB962C8B-B14F-4D97-AF65-F5344CB8AC3E}">
        <p14:creationId xmlns:p14="http://schemas.microsoft.com/office/powerpoint/2010/main" val="868897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373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0E8FE9-D68F-423A-9DB5-5F8D105498ED}"/>
              </a:ext>
            </a:extLst>
          </p:cNvPr>
          <p:cNvSpPr txBox="1"/>
          <p:nvPr/>
        </p:nvSpPr>
        <p:spPr>
          <a:xfrm>
            <a:off x="571500" y="3344469"/>
            <a:ext cx="11341100" cy="584775"/>
          </a:xfrm>
          <a:prstGeom prst="rect">
            <a:avLst/>
          </a:prstGeom>
          <a:noFill/>
        </p:spPr>
        <p:txBody>
          <a:bodyPr wrap="square">
            <a:spAutoFit/>
          </a:bodyPr>
          <a:lstStyle/>
          <a:p>
            <a:pPr algn="ctr" defTabSz="1219170"/>
            <a:r>
              <a:rPr lang="en-US" sz="3200" dirty="0">
                <a:solidFill>
                  <a:schemeClr val="bg1"/>
                </a:solidFill>
                <a:latin typeface="Montserrat" panose="00000500000000000000" pitchFamily="2" charset="0"/>
              </a:rPr>
              <a:t>Daily Skin Care for Sensitive skin: </a:t>
            </a:r>
            <a:r>
              <a:rPr lang="en-US" sz="3200" b="1" dirty="0" err="1">
                <a:solidFill>
                  <a:schemeClr val="bg1"/>
                </a:solidFill>
                <a:latin typeface="Montserrat" panose="00000500000000000000" pitchFamily="2" charset="0"/>
              </a:rPr>
              <a:t>Sensitìv</a:t>
            </a:r>
            <a:r>
              <a:rPr lang="en-US" sz="3200" dirty="0">
                <a:solidFill>
                  <a:schemeClr val="bg1"/>
                </a:solidFill>
                <a:latin typeface="Montserrat" panose="00000500000000000000" pitchFamily="2" charset="0"/>
              </a:rPr>
              <a:t> 2022 </a:t>
            </a:r>
            <a:r>
              <a:rPr lang="en-US" sz="1800" b="1" dirty="0">
                <a:solidFill>
                  <a:prstClr val="black"/>
                </a:solidFill>
                <a:latin typeface="Montserrat" panose="00000500000000000000" pitchFamily="2" charset="0"/>
              </a:rPr>
              <a:t> </a:t>
            </a:r>
            <a:endParaRPr lang="en-US" sz="18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2877273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the hands on the face&#10;&#10;Description automatically generated with medium confidence">
            <a:extLst>
              <a:ext uri="{FF2B5EF4-FFF2-40B4-BE49-F238E27FC236}">
                <a16:creationId xmlns:a16="http://schemas.microsoft.com/office/drawing/2014/main" id="{64196345-5DC8-0EDB-23A1-8B3F4E3F29BC}"/>
              </a:ext>
            </a:extLst>
          </p:cNvPr>
          <p:cNvPicPr>
            <a:picLocks noChangeAspect="1"/>
          </p:cNvPicPr>
          <p:nvPr/>
        </p:nvPicPr>
        <p:blipFill rotWithShape="1">
          <a:blip r:embed="rId3">
            <a:extLst>
              <a:ext uri="{28A0092B-C50C-407E-A947-70E740481C1C}">
                <a14:useLocalDpi xmlns:a14="http://schemas.microsoft.com/office/drawing/2010/main" val="0"/>
              </a:ext>
            </a:extLst>
          </a:blip>
          <a:srcRect b="16206"/>
          <a:stretch/>
        </p:blipFill>
        <p:spPr>
          <a:xfrm>
            <a:off x="4893319" y="-16933"/>
            <a:ext cx="7424459" cy="5746662"/>
          </a:xfrm>
          <a:prstGeom prst="rect">
            <a:avLst/>
          </a:prstGeom>
        </p:spPr>
      </p:pic>
      <p:sp>
        <p:nvSpPr>
          <p:cNvPr id="4" name="Rectangle 3"/>
          <p:cNvSpPr/>
          <p:nvPr/>
        </p:nvSpPr>
        <p:spPr>
          <a:xfrm>
            <a:off x="431371" y="353975"/>
            <a:ext cx="10135029" cy="584775"/>
          </a:xfrm>
          <a:prstGeom prst="rect">
            <a:avLst/>
          </a:prstGeom>
        </p:spPr>
        <p:txBody>
          <a:bodyPr wrap="square">
            <a:spAutoFit/>
          </a:bodyPr>
          <a:lstStyle/>
          <a:p>
            <a:pPr defTabSz="1219170"/>
            <a:r>
              <a:rPr lang="en-ZA" sz="3200" b="1" dirty="0" err="1">
                <a:solidFill>
                  <a:prstClr val="black"/>
                </a:solidFill>
                <a:latin typeface="Montserrat" panose="00000500000000000000" pitchFamily="2" charset="0"/>
              </a:rPr>
              <a:t>Sensitìv</a:t>
            </a:r>
            <a:r>
              <a:rPr lang="en-ZA" sz="3200" b="1" dirty="0">
                <a:solidFill>
                  <a:prstClr val="black"/>
                </a:solidFill>
                <a:latin typeface="Montserrat" panose="00000500000000000000" pitchFamily="2" charset="0"/>
              </a:rPr>
              <a:t> Moisturiser </a:t>
            </a:r>
            <a:r>
              <a:rPr lang="en-ZA" sz="3200" dirty="0">
                <a:solidFill>
                  <a:prstClr val="black"/>
                </a:solidFill>
                <a:latin typeface="Montserrat" panose="00000500000000000000" pitchFamily="2" charset="0"/>
              </a:rPr>
              <a:t>50ml</a:t>
            </a:r>
            <a:endParaRPr lang="en-US" sz="3200" dirty="0">
              <a:solidFill>
                <a:prstClr val="black"/>
              </a:solidFill>
              <a:latin typeface="Montserrat" panose="00000500000000000000" pitchFamily="2" charset="0"/>
            </a:endParaRPr>
          </a:p>
        </p:txBody>
      </p:sp>
      <p:sp>
        <p:nvSpPr>
          <p:cNvPr id="6" name="Rectangle 5"/>
          <p:cNvSpPr/>
          <p:nvPr/>
        </p:nvSpPr>
        <p:spPr>
          <a:xfrm>
            <a:off x="431371" y="1019272"/>
            <a:ext cx="6274229" cy="2738314"/>
          </a:xfrm>
          <a:prstGeom prst="rect">
            <a:avLst/>
          </a:prstGeom>
        </p:spPr>
        <p:txBody>
          <a:bodyPr wrap="square">
            <a:spAutoFit/>
          </a:bodyPr>
          <a:lstStyle/>
          <a:p>
            <a:pPr marL="380990" indent="-380990" defTabSz="1219170">
              <a:lnSpc>
                <a:spcPct val="150000"/>
              </a:lnSpc>
              <a:buFont typeface="Arial" panose="020B0604020202020204" pitchFamily="34" charset="0"/>
              <a:buChar char="•"/>
            </a:pPr>
            <a:r>
              <a:rPr lang="en-GB" sz="2400" dirty="0">
                <a:solidFill>
                  <a:prstClr val="black"/>
                </a:solidFill>
                <a:latin typeface="Montserrat" panose="00000500000000000000" pitchFamily="2" charset="0"/>
              </a:rPr>
              <a:t>A rich, caring formula </a:t>
            </a:r>
          </a:p>
          <a:p>
            <a:pPr marL="380990" indent="-380990" defTabSz="1219170">
              <a:buFont typeface="Arial" panose="020B0604020202020204" pitchFamily="34" charset="0"/>
              <a:buChar char="•"/>
            </a:pPr>
            <a:r>
              <a:rPr lang="en-GB" sz="2400" dirty="0">
                <a:solidFill>
                  <a:prstClr val="black"/>
                </a:solidFill>
                <a:latin typeface="Montserrat" panose="00000500000000000000" pitchFamily="2" charset="0"/>
              </a:rPr>
              <a:t>Developed specifically for sensitive skin</a:t>
            </a:r>
          </a:p>
          <a:p>
            <a:pPr marL="380990" indent="-380990" defTabSz="1219170">
              <a:buFont typeface="Arial" panose="020B0604020202020204" pitchFamily="34" charset="0"/>
              <a:buChar char="•"/>
            </a:pPr>
            <a:endParaRPr lang="en-GB" sz="800" dirty="0">
              <a:solidFill>
                <a:prstClr val="black"/>
              </a:solidFill>
              <a:latin typeface="Montserrat" panose="00000500000000000000" pitchFamily="2" charset="0"/>
            </a:endParaRPr>
          </a:p>
          <a:p>
            <a:pPr marL="342900" indent="-342900" defTabSz="1219170">
              <a:buFont typeface="Arial" panose="020B0604020202020204" pitchFamily="34" charset="0"/>
              <a:buChar char="•"/>
            </a:pPr>
            <a:r>
              <a:rPr lang="en-GB" sz="2400" dirty="0">
                <a:solidFill>
                  <a:prstClr val="black"/>
                </a:solidFill>
                <a:latin typeface="Montserrat" panose="00000500000000000000" pitchFamily="2" charset="0"/>
              </a:rPr>
              <a:t>Reduce itchiness, tightness and inflammation</a:t>
            </a:r>
          </a:p>
          <a:p>
            <a:pPr marL="380990" indent="-380990" defTabSz="1219170">
              <a:lnSpc>
                <a:spcPct val="150000"/>
              </a:lnSpc>
              <a:buFont typeface="Arial" panose="020B0604020202020204" pitchFamily="34" charset="0"/>
              <a:buChar char="•"/>
            </a:pPr>
            <a:endParaRPr lang="en-GB" sz="2400" dirty="0">
              <a:solidFill>
                <a:prstClr val="black"/>
              </a:solidFill>
              <a:latin typeface="Montserrat" panose="00000500000000000000" pitchFamily="2" charset="0"/>
            </a:endParaRPr>
          </a:p>
        </p:txBody>
      </p:sp>
      <p:pic>
        <p:nvPicPr>
          <p:cNvPr id="7" name="Picture 6" descr="A picture containing ceramic ware, cup, porcelain&#10;&#10;Description automatically generated">
            <a:extLst>
              <a:ext uri="{FF2B5EF4-FFF2-40B4-BE49-F238E27FC236}">
                <a16:creationId xmlns:a16="http://schemas.microsoft.com/office/drawing/2014/main" id="{D636D1F9-710F-260E-56D2-F3C7FE593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743" y="2936056"/>
            <a:ext cx="3403259" cy="3169202"/>
          </a:xfrm>
          <a:prstGeom prst="rect">
            <a:avLst/>
          </a:prstGeom>
        </p:spPr>
      </p:pic>
    </p:spTree>
    <p:extLst>
      <p:ext uri="{BB962C8B-B14F-4D97-AF65-F5344CB8AC3E}">
        <p14:creationId xmlns:p14="http://schemas.microsoft.com/office/powerpoint/2010/main" val="231846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the hands on the face&#10;&#10;Description automatically generated with medium confidence">
            <a:extLst>
              <a:ext uri="{FF2B5EF4-FFF2-40B4-BE49-F238E27FC236}">
                <a16:creationId xmlns:a16="http://schemas.microsoft.com/office/drawing/2014/main" id="{9F338571-EF76-92EC-7ABA-A6652A8C4495}"/>
              </a:ext>
            </a:extLst>
          </p:cNvPr>
          <p:cNvPicPr>
            <a:picLocks noChangeAspect="1"/>
          </p:cNvPicPr>
          <p:nvPr/>
        </p:nvPicPr>
        <p:blipFill rotWithShape="1">
          <a:blip r:embed="rId3">
            <a:extLst>
              <a:ext uri="{28A0092B-C50C-407E-A947-70E740481C1C}">
                <a14:useLocalDpi xmlns:a14="http://schemas.microsoft.com/office/drawing/2010/main" val="0"/>
              </a:ext>
            </a:extLst>
          </a:blip>
          <a:srcRect b="16206"/>
          <a:stretch/>
        </p:blipFill>
        <p:spPr>
          <a:xfrm>
            <a:off x="4893319" y="-16933"/>
            <a:ext cx="7424459" cy="5746662"/>
          </a:xfrm>
          <a:prstGeom prst="rect">
            <a:avLst/>
          </a:prstGeom>
        </p:spPr>
      </p:pic>
      <p:sp>
        <p:nvSpPr>
          <p:cNvPr id="6" name="Rectangle 5"/>
          <p:cNvSpPr/>
          <p:nvPr/>
        </p:nvSpPr>
        <p:spPr>
          <a:xfrm>
            <a:off x="431371" y="1019272"/>
            <a:ext cx="8544949" cy="1507207"/>
          </a:xfrm>
          <a:prstGeom prst="rect">
            <a:avLst/>
          </a:prstGeom>
        </p:spPr>
        <p:txBody>
          <a:bodyPr wrap="square">
            <a:spAutoFit/>
          </a:bodyPr>
          <a:lstStyle/>
          <a:p>
            <a:pPr marR="0" lvl="0" algn="l" defTabSz="121917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Key active ingredients:</a:t>
            </a:r>
          </a:p>
          <a:p>
            <a:pPr marL="380990" marR="0" lvl="0" indent="-380990" algn="l"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Rooibos Extract</a:t>
            </a:r>
          </a:p>
          <a:p>
            <a:pPr marL="380990" marR="0" lvl="0" indent="-380990" algn="l"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Macadamia Nut Oil</a:t>
            </a:r>
          </a:p>
        </p:txBody>
      </p:sp>
      <p:pic>
        <p:nvPicPr>
          <p:cNvPr id="9" name="Picture 8" descr="A picture containing ceramic ware, cup, porcelain&#10;&#10;Description automatically generated">
            <a:extLst>
              <a:ext uri="{FF2B5EF4-FFF2-40B4-BE49-F238E27FC236}">
                <a16:creationId xmlns:a16="http://schemas.microsoft.com/office/drawing/2014/main" id="{B5C76132-B26E-B33A-ABF0-D809ABE8E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743" y="2936056"/>
            <a:ext cx="3403259" cy="3169202"/>
          </a:xfrm>
          <a:prstGeom prst="rect">
            <a:avLst/>
          </a:prstGeom>
        </p:spPr>
      </p:pic>
      <p:sp>
        <p:nvSpPr>
          <p:cNvPr id="10" name="Rectangle 9">
            <a:extLst>
              <a:ext uri="{FF2B5EF4-FFF2-40B4-BE49-F238E27FC236}">
                <a16:creationId xmlns:a16="http://schemas.microsoft.com/office/drawing/2014/main" id="{478435CF-FD70-FC8D-D15C-63B424664823}"/>
              </a:ext>
            </a:extLst>
          </p:cNvPr>
          <p:cNvSpPr/>
          <p:nvPr/>
        </p:nvSpPr>
        <p:spPr>
          <a:xfrm>
            <a:off x="431371" y="353975"/>
            <a:ext cx="10135029" cy="584775"/>
          </a:xfrm>
          <a:prstGeom prst="rect">
            <a:avLst/>
          </a:prstGeom>
        </p:spPr>
        <p:txBody>
          <a:bodyPr wrap="square">
            <a:spAutoFit/>
          </a:bodyPr>
          <a:lstStyle/>
          <a:p>
            <a:pPr defTabSz="1219170"/>
            <a:r>
              <a:rPr lang="en-ZA" sz="3200" b="1" dirty="0" err="1">
                <a:solidFill>
                  <a:prstClr val="black"/>
                </a:solidFill>
                <a:latin typeface="Montserrat" panose="00000500000000000000" pitchFamily="2" charset="0"/>
              </a:rPr>
              <a:t>Sensitìv</a:t>
            </a:r>
            <a:r>
              <a:rPr lang="en-ZA" sz="3200" b="1" dirty="0">
                <a:solidFill>
                  <a:prstClr val="black"/>
                </a:solidFill>
                <a:latin typeface="Montserrat" panose="00000500000000000000" pitchFamily="2" charset="0"/>
              </a:rPr>
              <a:t> Moisturiser </a:t>
            </a:r>
            <a:r>
              <a:rPr lang="en-ZA" sz="3200" dirty="0">
                <a:solidFill>
                  <a:prstClr val="black"/>
                </a:solidFill>
                <a:latin typeface="Montserrat" panose="00000500000000000000" pitchFamily="2" charset="0"/>
              </a:rPr>
              <a:t>50ml</a:t>
            </a:r>
            <a:endParaRPr lang="en-US" sz="32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3511965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the hands on the face&#10;&#10;Description automatically generated with medium confidence">
            <a:extLst>
              <a:ext uri="{FF2B5EF4-FFF2-40B4-BE49-F238E27FC236}">
                <a16:creationId xmlns:a16="http://schemas.microsoft.com/office/drawing/2014/main" id="{44444140-EDB4-5E6F-F01C-27C7B2092F9F}"/>
              </a:ext>
            </a:extLst>
          </p:cNvPr>
          <p:cNvPicPr>
            <a:picLocks noChangeAspect="1"/>
          </p:cNvPicPr>
          <p:nvPr/>
        </p:nvPicPr>
        <p:blipFill rotWithShape="1">
          <a:blip r:embed="rId3">
            <a:extLst>
              <a:ext uri="{28A0092B-C50C-407E-A947-70E740481C1C}">
                <a14:useLocalDpi xmlns:a14="http://schemas.microsoft.com/office/drawing/2010/main" val="0"/>
              </a:ext>
            </a:extLst>
          </a:blip>
          <a:srcRect b="16206"/>
          <a:stretch/>
        </p:blipFill>
        <p:spPr>
          <a:xfrm>
            <a:off x="4893319" y="-16933"/>
            <a:ext cx="7424459" cy="5746662"/>
          </a:xfrm>
          <a:prstGeom prst="rect">
            <a:avLst/>
          </a:prstGeom>
        </p:spPr>
      </p:pic>
      <p:sp>
        <p:nvSpPr>
          <p:cNvPr id="6" name="Rectangle 5"/>
          <p:cNvSpPr/>
          <p:nvPr/>
        </p:nvSpPr>
        <p:spPr>
          <a:xfrm>
            <a:off x="431371" y="1019272"/>
            <a:ext cx="6528229" cy="2799869"/>
          </a:xfrm>
          <a:prstGeom prst="rect">
            <a:avLst/>
          </a:prstGeom>
        </p:spPr>
        <p:txBody>
          <a:bodyPr wrap="square">
            <a:spAutoFit/>
          </a:bodyPr>
          <a:lstStyle/>
          <a:p>
            <a:pPr marR="0" lvl="0" algn="l" defTabSz="121917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Benefits:</a:t>
            </a:r>
          </a:p>
          <a:p>
            <a:pPr marL="342900" marR="0" lvl="0" indent="-342900" algn="l" defTabSz="1219170" rtl="0" eaLnBrk="1" fontAlgn="auto" latinLnBrk="0" hangingPunct="1">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Helps to repair skin’s outer protective layer</a:t>
            </a:r>
          </a:p>
          <a:p>
            <a:pPr marL="342900" marR="0" lvl="0" indent="-342900" algn="l"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Water in oil emulsion</a:t>
            </a:r>
          </a:p>
          <a:p>
            <a:pPr marL="342900" marR="0" lvl="0" indent="-342900" algn="l"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Fragrance free</a:t>
            </a:r>
          </a:p>
          <a:p>
            <a:pPr marL="342900" marR="0" lvl="0" indent="-342900" algn="l"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Dermatologically tested</a:t>
            </a:r>
          </a:p>
        </p:txBody>
      </p:sp>
      <p:pic>
        <p:nvPicPr>
          <p:cNvPr id="3" name="Picture 2" descr="A picture containing ceramic ware, cup, porcelain&#10;&#10;Description automatically generated">
            <a:extLst>
              <a:ext uri="{FF2B5EF4-FFF2-40B4-BE49-F238E27FC236}">
                <a16:creationId xmlns:a16="http://schemas.microsoft.com/office/drawing/2014/main" id="{7E5C5CC8-4EE3-6DD2-4A67-2603E4D0E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743" y="2936056"/>
            <a:ext cx="3403259" cy="3169202"/>
          </a:xfrm>
          <a:prstGeom prst="rect">
            <a:avLst/>
          </a:prstGeom>
        </p:spPr>
      </p:pic>
      <p:sp>
        <p:nvSpPr>
          <p:cNvPr id="8" name="Rectangle 7">
            <a:extLst>
              <a:ext uri="{FF2B5EF4-FFF2-40B4-BE49-F238E27FC236}">
                <a16:creationId xmlns:a16="http://schemas.microsoft.com/office/drawing/2014/main" id="{7FC96C3C-037A-57CB-DFFC-A526E0E8D6B5}"/>
              </a:ext>
            </a:extLst>
          </p:cNvPr>
          <p:cNvSpPr/>
          <p:nvPr/>
        </p:nvSpPr>
        <p:spPr>
          <a:xfrm>
            <a:off x="431371" y="353975"/>
            <a:ext cx="10135029" cy="584775"/>
          </a:xfrm>
          <a:prstGeom prst="rect">
            <a:avLst/>
          </a:prstGeom>
        </p:spPr>
        <p:txBody>
          <a:bodyPr wrap="square">
            <a:spAutoFit/>
          </a:bodyPr>
          <a:lstStyle/>
          <a:p>
            <a:pPr defTabSz="1219170"/>
            <a:r>
              <a:rPr lang="en-ZA" sz="3200" b="1" dirty="0" err="1">
                <a:solidFill>
                  <a:prstClr val="black"/>
                </a:solidFill>
                <a:latin typeface="Montserrat" panose="00000500000000000000" pitchFamily="2" charset="0"/>
              </a:rPr>
              <a:t>Sensitìv</a:t>
            </a:r>
            <a:r>
              <a:rPr lang="en-ZA" sz="3200" b="1" dirty="0">
                <a:solidFill>
                  <a:prstClr val="black"/>
                </a:solidFill>
                <a:latin typeface="Montserrat" panose="00000500000000000000" pitchFamily="2" charset="0"/>
              </a:rPr>
              <a:t> Moisturiser </a:t>
            </a:r>
            <a:r>
              <a:rPr lang="en-ZA" sz="3200" dirty="0">
                <a:solidFill>
                  <a:prstClr val="black"/>
                </a:solidFill>
                <a:latin typeface="Montserrat" panose="00000500000000000000" pitchFamily="2" charset="0"/>
              </a:rPr>
              <a:t>50ml</a:t>
            </a:r>
            <a:endParaRPr lang="en-US" sz="32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313290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1372" y="1019272"/>
            <a:ext cx="7205561" cy="4216539"/>
          </a:xfrm>
          <a:prstGeom prst="rect">
            <a:avLst/>
          </a:prstGeom>
        </p:spPr>
        <p:txBody>
          <a:bodyPr wrap="square">
            <a:spAutoFit/>
          </a:bodyPr>
          <a:lstStyle/>
          <a:p>
            <a:pPr marR="0" lvl="0" algn="l" defTabSz="121917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Product application:</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Press gently onto skin regularly throughout the day.</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During the day, the moisturiser may be applied over your foundation.</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For best results, use in conjunction with the serums best suited to your skin type followed by Skin Detox and Revitalising Cream for a higher degree of intense moisture and suppleness.</a:t>
            </a:r>
          </a:p>
        </p:txBody>
      </p:sp>
      <p:pic>
        <p:nvPicPr>
          <p:cNvPr id="4" name="Picture 3">
            <a:extLst>
              <a:ext uri="{FF2B5EF4-FFF2-40B4-BE49-F238E27FC236}">
                <a16:creationId xmlns:a16="http://schemas.microsoft.com/office/drawing/2014/main" id="{7D50F060-F7D8-0A89-C110-4D0AD5610BFF}"/>
              </a:ext>
            </a:extLst>
          </p:cNvPr>
          <p:cNvPicPr>
            <a:picLocks noChangeAspect="1"/>
          </p:cNvPicPr>
          <p:nvPr/>
        </p:nvPicPr>
        <p:blipFill rotWithShape="1">
          <a:blip r:embed="rId3">
            <a:extLst>
              <a:ext uri="{28A0092B-C50C-407E-A947-70E740481C1C}">
                <a14:useLocalDpi xmlns:a14="http://schemas.microsoft.com/office/drawing/2010/main" val="0"/>
              </a:ext>
            </a:extLst>
          </a:blip>
          <a:srcRect l="17695" t="44191" r="8174" b="6365"/>
          <a:stretch/>
        </p:blipFill>
        <p:spPr>
          <a:xfrm>
            <a:off x="8041969" y="1019272"/>
            <a:ext cx="3718659" cy="3718659"/>
          </a:xfrm>
          <a:prstGeom prst="ellipse">
            <a:avLst/>
          </a:prstGeom>
        </p:spPr>
      </p:pic>
      <p:sp>
        <p:nvSpPr>
          <p:cNvPr id="8" name="Rectangle 7">
            <a:extLst>
              <a:ext uri="{FF2B5EF4-FFF2-40B4-BE49-F238E27FC236}">
                <a16:creationId xmlns:a16="http://schemas.microsoft.com/office/drawing/2014/main" id="{849A0C79-D87B-A834-5FF4-1CEA841E90A8}"/>
              </a:ext>
            </a:extLst>
          </p:cNvPr>
          <p:cNvSpPr/>
          <p:nvPr/>
        </p:nvSpPr>
        <p:spPr>
          <a:xfrm>
            <a:off x="431371" y="353975"/>
            <a:ext cx="10135029" cy="584775"/>
          </a:xfrm>
          <a:prstGeom prst="rect">
            <a:avLst/>
          </a:prstGeom>
        </p:spPr>
        <p:txBody>
          <a:bodyPr wrap="square">
            <a:spAutoFit/>
          </a:bodyPr>
          <a:lstStyle/>
          <a:p>
            <a:pPr defTabSz="1219170"/>
            <a:r>
              <a:rPr lang="en-ZA" sz="3200" b="1" dirty="0" err="1">
                <a:solidFill>
                  <a:prstClr val="black"/>
                </a:solidFill>
                <a:latin typeface="Montserrat" panose="00000500000000000000" pitchFamily="2" charset="0"/>
              </a:rPr>
              <a:t>Sensitìv</a:t>
            </a:r>
            <a:r>
              <a:rPr lang="en-ZA" sz="3200" b="1" dirty="0">
                <a:solidFill>
                  <a:prstClr val="black"/>
                </a:solidFill>
                <a:latin typeface="Montserrat" panose="00000500000000000000" pitchFamily="2" charset="0"/>
              </a:rPr>
              <a:t> Moisturiser </a:t>
            </a:r>
            <a:r>
              <a:rPr lang="en-ZA" sz="3200" dirty="0">
                <a:solidFill>
                  <a:prstClr val="black"/>
                </a:solidFill>
                <a:latin typeface="Montserrat" panose="00000500000000000000" pitchFamily="2" charset="0"/>
              </a:rPr>
              <a:t>50ml</a:t>
            </a:r>
            <a:endParaRPr lang="en-US" sz="32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157771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10;&#10;Description automatically generated">
            <a:extLst>
              <a:ext uri="{FF2B5EF4-FFF2-40B4-BE49-F238E27FC236}">
                <a16:creationId xmlns:a16="http://schemas.microsoft.com/office/drawing/2014/main" id="{1EB8B33F-C805-7605-B8B5-8F42E2263203}"/>
              </a:ext>
            </a:extLst>
          </p:cNvPr>
          <p:cNvPicPr>
            <a:picLocks noChangeAspect="1"/>
          </p:cNvPicPr>
          <p:nvPr/>
        </p:nvPicPr>
        <p:blipFill rotWithShape="1">
          <a:blip r:embed="rId3">
            <a:extLst>
              <a:ext uri="{28A0092B-C50C-407E-A947-70E740481C1C}">
                <a14:useLocalDpi xmlns:a14="http://schemas.microsoft.com/office/drawing/2010/main" val="0"/>
              </a:ext>
            </a:extLst>
          </a:blip>
          <a:srcRect t="7110" b="26223"/>
          <a:stretch/>
        </p:blipFill>
        <p:spPr>
          <a:xfrm flipH="1">
            <a:off x="7620000" y="841541"/>
            <a:ext cx="4572000" cy="4572000"/>
          </a:xfrm>
          <a:prstGeom prst="ellipse">
            <a:avLst/>
          </a:prstGeom>
        </p:spPr>
      </p:pic>
      <p:sp>
        <p:nvSpPr>
          <p:cNvPr id="10" name="Rectangle 9">
            <a:extLst>
              <a:ext uri="{FF2B5EF4-FFF2-40B4-BE49-F238E27FC236}">
                <a16:creationId xmlns:a16="http://schemas.microsoft.com/office/drawing/2014/main" id="{E9146E8F-1A74-C293-3DFF-1BBE66ABB904}"/>
              </a:ext>
            </a:extLst>
          </p:cNvPr>
          <p:cNvSpPr/>
          <p:nvPr/>
        </p:nvSpPr>
        <p:spPr>
          <a:xfrm>
            <a:off x="431372" y="1019272"/>
            <a:ext cx="7357962" cy="421653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 have a dry, sensitive skin and have been using </a:t>
            </a:r>
            <a:r>
              <a:rPr kumimoji="0" lang="en-GB"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Sensitìv</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for the past five years as this moisturiser gives my dry skin amazing relief.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 live in the Free State and due to this area’s climate, it is necessary to apply moisturiser more than once a day.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 even apply </a:t>
            </a:r>
            <a:r>
              <a:rPr kumimoji="0" lang="en-GB"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Sensitìv</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over my make-up and it makes a huge difference.”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en-GB" sz="24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Annemarie Cronje</a:t>
            </a:r>
            <a:endParaRPr kumimoji="0" lang="en-US" sz="24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7" name="Rectangle 6">
            <a:extLst>
              <a:ext uri="{FF2B5EF4-FFF2-40B4-BE49-F238E27FC236}">
                <a16:creationId xmlns:a16="http://schemas.microsoft.com/office/drawing/2014/main" id="{09AECBB9-0DF5-91CF-5D0C-A0BF70204B0E}"/>
              </a:ext>
            </a:extLst>
          </p:cNvPr>
          <p:cNvSpPr/>
          <p:nvPr/>
        </p:nvSpPr>
        <p:spPr>
          <a:xfrm>
            <a:off x="431371" y="353975"/>
            <a:ext cx="7926566" cy="584775"/>
          </a:xfrm>
          <a:prstGeom prst="rect">
            <a:avLst/>
          </a:prstGeom>
        </p:spPr>
        <p:txBody>
          <a:bodyPr wrap="square">
            <a:spAutoFit/>
          </a:bodyPr>
          <a:lstStyle/>
          <a:p>
            <a:pPr defTabSz="1219170">
              <a:defRPr/>
            </a:pPr>
            <a:r>
              <a:rPr kumimoji="0" lang="en-ZA" sz="32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TESTIMONIAL: </a:t>
            </a:r>
            <a:r>
              <a:rPr lang="en-ZA" sz="3200" b="1" dirty="0" err="1">
                <a:solidFill>
                  <a:prstClr val="black"/>
                </a:solidFill>
                <a:latin typeface="Montserrat" panose="00000500000000000000" pitchFamily="2" charset="0"/>
              </a:rPr>
              <a:t>Sensitìv</a:t>
            </a:r>
            <a:r>
              <a:rPr lang="en-ZA" sz="3200" b="1" dirty="0">
                <a:solidFill>
                  <a:prstClr val="black"/>
                </a:solidFill>
                <a:latin typeface="Montserrat" panose="00000500000000000000" pitchFamily="2" charset="0"/>
              </a:rPr>
              <a:t> Moisturiser</a:t>
            </a:r>
            <a:endParaRPr kumimoji="0" lang="en-US"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890372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smiling, posing&#10;&#10;Description automatically generated">
            <a:extLst>
              <a:ext uri="{FF2B5EF4-FFF2-40B4-BE49-F238E27FC236}">
                <a16:creationId xmlns:a16="http://schemas.microsoft.com/office/drawing/2014/main" id="{60D689E5-3FA4-68FE-8426-5B6262545C78}"/>
              </a:ext>
            </a:extLst>
          </p:cNvPr>
          <p:cNvPicPr>
            <a:picLocks noChangeAspect="1"/>
          </p:cNvPicPr>
          <p:nvPr/>
        </p:nvPicPr>
        <p:blipFill rotWithShape="1">
          <a:blip r:embed="rId3">
            <a:extLst>
              <a:ext uri="{28A0092B-C50C-407E-A947-70E740481C1C}">
                <a14:useLocalDpi xmlns:a14="http://schemas.microsoft.com/office/drawing/2010/main" val="0"/>
              </a:ext>
            </a:extLst>
          </a:blip>
          <a:srcRect l="-1481" t="1876" r="1481" b="31457"/>
          <a:stretch/>
        </p:blipFill>
        <p:spPr>
          <a:xfrm flipH="1">
            <a:off x="7432431" y="646362"/>
            <a:ext cx="4572000" cy="4572000"/>
          </a:xfrm>
          <a:prstGeom prst="ellipse">
            <a:avLst/>
          </a:prstGeom>
        </p:spPr>
      </p:pic>
      <p:sp>
        <p:nvSpPr>
          <p:cNvPr id="10" name="Rectangle 9">
            <a:extLst>
              <a:ext uri="{FF2B5EF4-FFF2-40B4-BE49-F238E27FC236}">
                <a16:creationId xmlns:a16="http://schemas.microsoft.com/office/drawing/2014/main" id="{E9146E8F-1A74-C293-3DFF-1BBE66ABB904}"/>
              </a:ext>
            </a:extLst>
          </p:cNvPr>
          <p:cNvSpPr/>
          <p:nvPr/>
        </p:nvSpPr>
        <p:spPr>
          <a:xfrm>
            <a:off x="431372" y="1019272"/>
            <a:ext cx="7357962" cy="332398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 just love </a:t>
            </a:r>
            <a:r>
              <a:rPr kumimoji="0" lang="en-GB"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Sensitìv</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feeding my skin with richness and moisture.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It feels as if the moisture creeps into every dehydrated spot and just gives it new life.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For me moisturiser is the key to a healthy skin. </a:t>
            </a:r>
            <a:r>
              <a:rPr kumimoji="0" lang="en-GB"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Sensitìv</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gives me that and more.”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en-GB" sz="2400" b="0" i="1"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Annalize</a:t>
            </a:r>
            <a:r>
              <a:rPr kumimoji="0" lang="en-GB" sz="24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du Plessis </a:t>
            </a:r>
            <a:endParaRPr kumimoji="0" lang="en-US" sz="24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7" name="Rectangle 6">
            <a:extLst>
              <a:ext uri="{FF2B5EF4-FFF2-40B4-BE49-F238E27FC236}">
                <a16:creationId xmlns:a16="http://schemas.microsoft.com/office/drawing/2014/main" id="{09AECBB9-0DF5-91CF-5D0C-A0BF70204B0E}"/>
              </a:ext>
            </a:extLst>
          </p:cNvPr>
          <p:cNvSpPr/>
          <p:nvPr/>
        </p:nvSpPr>
        <p:spPr>
          <a:xfrm>
            <a:off x="431371" y="353975"/>
            <a:ext cx="7926566" cy="584775"/>
          </a:xfrm>
          <a:prstGeom prst="rect">
            <a:avLst/>
          </a:prstGeom>
        </p:spPr>
        <p:txBody>
          <a:bodyPr wrap="square">
            <a:spAutoFit/>
          </a:bodyPr>
          <a:lstStyle/>
          <a:p>
            <a:pPr defTabSz="1219170">
              <a:defRPr/>
            </a:pPr>
            <a:r>
              <a:rPr kumimoji="0" lang="en-ZA" sz="32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TESTIMONIAL: </a:t>
            </a:r>
            <a:r>
              <a:rPr lang="en-ZA" sz="3200" b="1" dirty="0" err="1">
                <a:solidFill>
                  <a:prstClr val="black"/>
                </a:solidFill>
                <a:latin typeface="Montserrat" panose="00000500000000000000" pitchFamily="2" charset="0"/>
              </a:rPr>
              <a:t>Sensitìv</a:t>
            </a:r>
            <a:r>
              <a:rPr lang="en-ZA" sz="3200" b="1" dirty="0">
                <a:solidFill>
                  <a:prstClr val="black"/>
                </a:solidFill>
                <a:latin typeface="Montserrat" panose="00000500000000000000" pitchFamily="2" charset="0"/>
              </a:rPr>
              <a:t> Moisturiser</a:t>
            </a:r>
            <a:endParaRPr kumimoji="0" lang="en-US"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678058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photo description available.">
            <a:extLst>
              <a:ext uri="{FF2B5EF4-FFF2-40B4-BE49-F238E27FC236}">
                <a16:creationId xmlns:a16="http://schemas.microsoft.com/office/drawing/2014/main" id="{5E110BB6-AE9A-985B-387D-8105195FA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35" t="1111" b="12963"/>
          <a:stretch/>
        </p:blipFill>
        <p:spPr bwMode="auto">
          <a:xfrm>
            <a:off x="6886210" y="709348"/>
            <a:ext cx="4874418" cy="4874418"/>
          </a:xfrm>
          <a:prstGeom prst="ellipse">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9146E8F-1A74-C293-3DFF-1BBE66ABB904}"/>
              </a:ext>
            </a:extLst>
          </p:cNvPr>
          <p:cNvSpPr/>
          <p:nvPr/>
        </p:nvSpPr>
        <p:spPr>
          <a:xfrm>
            <a:off x="431372" y="1019272"/>
            <a:ext cx="6223428" cy="406265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 am never further than one meter away from my </a:t>
            </a:r>
            <a:r>
              <a:rPr kumimoji="0" lang="en-GB"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Sensitìv</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moisturiser. </a:t>
            </a:r>
            <a:endParaRPr lang="en-GB" sz="2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Having a sensitive skin can be quite problematic in the sun, air-conditioned buildings, wind, cold, etc.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Sensitìv</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calms my skin immediately and gives enough moisture to take the tightness away.”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en-GB" sz="24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Lizette Labuschagne</a:t>
            </a:r>
            <a:endParaRPr kumimoji="0" lang="en-US" sz="24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7" name="Rectangle 6">
            <a:extLst>
              <a:ext uri="{FF2B5EF4-FFF2-40B4-BE49-F238E27FC236}">
                <a16:creationId xmlns:a16="http://schemas.microsoft.com/office/drawing/2014/main" id="{09AECBB9-0DF5-91CF-5D0C-A0BF70204B0E}"/>
              </a:ext>
            </a:extLst>
          </p:cNvPr>
          <p:cNvSpPr/>
          <p:nvPr/>
        </p:nvSpPr>
        <p:spPr>
          <a:xfrm>
            <a:off x="431371" y="353975"/>
            <a:ext cx="7926566" cy="584775"/>
          </a:xfrm>
          <a:prstGeom prst="rect">
            <a:avLst/>
          </a:prstGeom>
        </p:spPr>
        <p:txBody>
          <a:bodyPr wrap="square">
            <a:spAutoFit/>
          </a:bodyPr>
          <a:lstStyle/>
          <a:p>
            <a:pPr defTabSz="1219170">
              <a:defRPr/>
            </a:pPr>
            <a:r>
              <a:rPr kumimoji="0" lang="en-ZA" sz="32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TESTIMONIAL: </a:t>
            </a:r>
            <a:r>
              <a:rPr lang="en-ZA" sz="3200" b="1" dirty="0" err="1">
                <a:solidFill>
                  <a:prstClr val="black"/>
                </a:solidFill>
                <a:latin typeface="Montserrat" panose="00000500000000000000" pitchFamily="2" charset="0"/>
              </a:rPr>
              <a:t>Sensitìv</a:t>
            </a:r>
            <a:r>
              <a:rPr lang="en-ZA" sz="3200" b="1" dirty="0">
                <a:solidFill>
                  <a:prstClr val="black"/>
                </a:solidFill>
                <a:latin typeface="Montserrat" panose="00000500000000000000" pitchFamily="2" charset="0"/>
              </a:rPr>
              <a:t> Moisturiser</a:t>
            </a:r>
            <a:endParaRPr kumimoji="0" lang="en-US"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960620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146E8F-1A74-C293-3DFF-1BBE66ABB904}"/>
              </a:ext>
            </a:extLst>
          </p:cNvPr>
          <p:cNvSpPr/>
          <p:nvPr/>
        </p:nvSpPr>
        <p:spPr>
          <a:xfrm>
            <a:off x="431371" y="938750"/>
            <a:ext cx="7137829" cy="517064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 have always suffered from a very sensitive skin that is easily irritated, prone to getting inflamed, very dry and with redness on my cheeks.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Sensitìv</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Moisturiser makes it so easy to calm my skin.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Since I started using </a:t>
            </a:r>
            <a:r>
              <a:rPr kumimoji="0" lang="en-GB"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Sensitìv</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I rarely suffer from an irritated skin and when I do, </a:t>
            </a:r>
            <a:r>
              <a:rPr kumimoji="0" lang="en-GB"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Sensitìv</a:t>
            </a: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gives me instant relief and takes away the discomfort.”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Montserrat" panose="000005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Adele </a:t>
            </a:r>
            <a:r>
              <a:rPr kumimoji="0" lang="en-GB"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Dercksen</a:t>
            </a: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7" name="Rectangle 6">
            <a:extLst>
              <a:ext uri="{FF2B5EF4-FFF2-40B4-BE49-F238E27FC236}">
                <a16:creationId xmlns:a16="http://schemas.microsoft.com/office/drawing/2014/main" id="{09AECBB9-0DF5-91CF-5D0C-A0BF70204B0E}"/>
              </a:ext>
            </a:extLst>
          </p:cNvPr>
          <p:cNvSpPr/>
          <p:nvPr/>
        </p:nvSpPr>
        <p:spPr>
          <a:xfrm>
            <a:off x="431371" y="353975"/>
            <a:ext cx="7926566" cy="584775"/>
          </a:xfrm>
          <a:prstGeom prst="rect">
            <a:avLst/>
          </a:prstGeom>
        </p:spPr>
        <p:txBody>
          <a:bodyPr wrap="square">
            <a:spAutoFit/>
          </a:bodyPr>
          <a:lstStyle/>
          <a:p>
            <a:pPr defTabSz="1219170">
              <a:defRPr/>
            </a:pPr>
            <a:r>
              <a:rPr kumimoji="0" lang="en-ZA" sz="32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TESTIMONIAL: </a:t>
            </a:r>
            <a:r>
              <a:rPr lang="en-ZA" sz="3200" b="1" dirty="0" err="1">
                <a:solidFill>
                  <a:prstClr val="black"/>
                </a:solidFill>
                <a:latin typeface="Montserrat" panose="00000500000000000000" pitchFamily="2" charset="0"/>
              </a:rPr>
              <a:t>Sensitìv</a:t>
            </a:r>
            <a:r>
              <a:rPr lang="en-ZA" sz="3200" b="1" dirty="0">
                <a:solidFill>
                  <a:prstClr val="black"/>
                </a:solidFill>
                <a:latin typeface="Montserrat" panose="00000500000000000000" pitchFamily="2" charset="0"/>
              </a:rPr>
              <a:t> Moisturiser</a:t>
            </a:r>
            <a:endParaRPr kumimoji="0" lang="en-US"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pic>
        <p:nvPicPr>
          <p:cNvPr id="5" name="Picture 4" descr="A picture containing person, wall, person, posing&#10;&#10;Description automatically generated">
            <a:extLst>
              <a:ext uri="{FF2B5EF4-FFF2-40B4-BE49-F238E27FC236}">
                <a16:creationId xmlns:a16="http://schemas.microsoft.com/office/drawing/2014/main" id="{AF958EE0-C636-79E8-DF1B-4A6D4217099F}"/>
              </a:ext>
            </a:extLst>
          </p:cNvPr>
          <p:cNvPicPr>
            <a:picLocks noChangeAspect="1"/>
          </p:cNvPicPr>
          <p:nvPr/>
        </p:nvPicPr>
        <p:blipFill rotWithShape="1">
          <a:blip r:embed="rId3">
            <a:extLst>
              <a:ext uri="{28A0092B-C50C-407E-A947-70E740481C1C}">
                <a14:useLocalDpi xmlns:a14="http://schemas.microsoft.com/office/drawing/2010/main" val="0"/>
              </a:ext>
            </a:extLst>
          </a:blip>
          <a:srcRect t="1596" b="31749"/>
          <a:stretch/>
        </p:blipFill>
        <p:spPr>
          <a:xfrm>
            <a:off x="7569200" y="748604"/>
            <a:ext cx="4270860" cy="4270860"/>
          </a:xfrm>
          <a:prstGeom prst="ellipse">
            <a:avLst/>
          </a:prstGeom>
        </p:spPr>
      </p:pic>
    </p:spTree>
    <p:extLst>
      <p:ext uri="{BB962C8B-B14F-4D97-AF65-F5344CB8AC3E}">
        <p14:creationId xmlns:p14="http://schemas.microsoft.com/office/powerpoint/2010/main" val="217187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FF53EE-82AF-939E-51A5-1CB0E54FEF58}"/>
              </a:ext>
            </a:extLst>
          </p:cNvPr>
          <p:cNvPicPr>
            <a:picLocks noChangeAspect="1"/>
          </p:cNvPicPr>
          <p:nvPr/>
        </p:nvPicPr>
        <p:blipFill rotWithShape="1">
          <a:blip r:embed="rId2">
            <a:extLst>
              <a:ext uri="{28A0092B-C50C-407E-A947-70E740481C1C}">
                <a14:useLocalDpi xmlns:a14="http://schemas.microsoft.com/office/drawing/2010/main" val="0"/>
              </a:ext>
            </a:extLst>
          </a:blip>
          <a:srcRect t="57437" b="10241"/>
          <a:stretch/>
        </p:blipFill>
        <p:spPr>
          <a:xfrm>
            <a:off x="-1377622" y="-1241946"/>
            <a:ext cx="14391861" cy="6974005"/>
          </a:xfrm>
          <a:prstGeom prst="rect">
            <a:avLst/>
          </a:prstGeom>
        </p:spPr>
      </p:pic>
      <p:cxnSp>
        <p:nvCxnSpPr>
          <p:cNvPr id="3" name="Straight Connector 2">
            <a:extLst>
              <a:ext uri="{FF2B5EF4-FFF2-40B4-BE49-F238E27FC236}">
                <a16:creationId xmlns:a16="http://schemas.microsoft.com/office/drawing/2014/main" id="{F21D5A1E-406C-B2C1-2ADE-B1A714D69DD1}"/>
              </a:ext>
            </a:extLst>
          </p:cNvPr>
          <p:cNvCxnSpPr/>
          <p:nvPr/>
        </p:nvCxnSpPr>
        <p:spPr>
          <a:xfrm flipH="1">
            <a:off x="9288400" y="1401262"/>
            <a:ext cx="4950547" cy="0"/>
          </a:xfrm>
          <a:prstGeom prst="line">
            <a:avLst/>
          </a:prstGeom>
          <a:ln>
            <a:solidFill>
              <a:schemeClr val="bg1"/>
            </a:solidFill>
            <a:headEnd type="none" w="med" len="med"/>
            <a:tailEnd type="oval" w="med" len="med"/>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11582DE-EEA4-DAD7-1336-6205CE130BCE}"/>
              </a:ext>
            </a:extLst>
          </p:cNvPr>
          <p:cNvSpPr/>
          <p:nvPr/>
        </p:nvSpPr>
        <p:spPr>
          <a:xfrm>
            <a:off x="9662610" y="741220"/>
            <a:ext cx="3351629" cy="769441"/>
          </a:xfrm>
          <a:prstGeom prst="rect">
            <a:avLst/>
          </a:prstGeom>
        </p:spPr>
        <p:txBody>
          <a:bodyPr wrap="square">
            <a:spAutoFit/>
          </a:bodyPr>
          <a:lstStyle/>
          <a:p>
            <a:pPr defTabSz="1219170"/>
            <a:r>
              <a:rPr lang="en-ZA" sz="4400" dirty="0" err="1">
                <a:ln w="0"/>
                <a:solidFill>
                  <a:schemeClr val="bg1"/>
                </a:solidFill>
                <a:effectLst>
                  <a:outerShdw blurRad="38100" dist="19050" dir="2700000" algn="tl" rotWithShape="0">
                    <a:schemeClr val="dk1">
                      <a:alpha val="40000"/>
                    </a:schemeClr>
                  </a:outerShdw>
                </a:effectLst>
                <a:latin typeface="Montserrat" panose="00000500000000000000" pitchFamily="2" charset="0"/>
              </a:rPr>
              <a:t>Sensitìv</a:t>
            </a:r>
            <a:endParaRPr lang="en-US" sz="4400" dirty="0">
              <a:ln w="0"/>
              <a:solidFill>
                <a:schemeClr val="bg1"/>
              </a:solidFill>
              <a:effectLst>
                <a:outerShdw blurRad="38100" dist="19050" dir="2700000" algn="tl" rotWithShape="0">
                  <a:schemeClr val="dk1">
                    <a:alpha val="40000"/>
                  </a:schemeClr>
                </a:outerShdw>
              </a:effectLst>
              <a:latin typeface="Montserrat" panose="00000500000000000000" pitchFamily="2" charset="0"/>
            </a:endParaRPr>
          </a:p>
        </p:txBody>
      </p:sp>
    </p:spTree>
    <p:extLst>
      <p:ext uri="{BB962C8B-B14F-4D97-AF65-F5344CB8AC3E}">
        <p14:creationId xmlns:p14="http://schemas.microsoft.com/office/powerpoint/2010/main" val="2091144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DFDCADC-ABC5-37E4-5C0C-F7BDFB196DAA}"/>
              </a:ext>
            </a:extLst>
          </p:cNvPr>
          <p:cNvSpPr txBox="1"/>
          <p:nvPr/>
        </p:nvSpPr>
        <p:spPr>
          <a:xfrm>
            <a:off x="267285" y="893862"/>
            <a:ext cx="11662117" cy="4524315"/>
          </a:xfrm>
          <a:prstGeom prst="rect">
            <a:avLst/>
          </a:prstGeom>
          <a:noFill/>
        </p:spPr>
        <p:txBody>
          <a:bodyPr wrap="square">
            <a:spAutoFit/>
          </a:bodyPr>
          <a:lstStyle/>
          <a:p>
            <a:pPr algn="l"/>
            <a:r>
              <a:rPr lang="en-GB" sz="2400" b="0" i="0" dirty="0">
                <a:solidFill>
                  <a:srgbClr val="000000"/>
                </a:solidFill>
                <a:effectLst/>
                <a:latin typeface="Montserrat" panose="00000500000000000000" pitchFamily="2" charset="0"/>
              </a:rPr>
              <a:t>Your skin is the largest organ your body has, and it works hard every day to protect our bodies from harmful elements. </a:t>
            </a:r>
          </a:p>
          <a:p>
            <a:pPr algn="l"/>
            <a:endParaRPr lang="en-GB" sz="2400" dirty="0">
              <a:solidFill>
                <a:srgbClr val="000000"/>
              </a:solidFill>
              <a:latin typeface="Montserrat" panose="00000500000000000000" pitchFamily="2" charset="0"/>
            </a:endParaRPr>
          </a:p>
          <a:p>
            <a:pPr algn="l"/>
            <a:r>
              <a:rPr lang="en-GB" sz="2400" b="0" i="0" dirty="0">
                <a:solidFill>
                  <a:srgbClr val="000000"/>
                </a:solidFill>
                <a:effectLst/>
                <a:latin typeface="Montserrat" panose="00000500000000000000" pitchFamily="2" charset="0"/>
              </a:rPr>
              <a:t>Taking care of your skin and developing a skin care routine is important, because it can help this organ do its job better and longer.</a:t>
            </a:r>
          </a:p>
          <a:p>
            <a:pPr algn="l"/>
            <a:endParaRPr lang="en-GB" sz="2400" b="0" i="0" dirty="0">
              <a:solidFill>
                <a:srgbClr val="000000"/>
              </a:solidFill>
              <a:effectLst/>
              <a:latin typeface="Montserrat" panose="00000500000000000000" pitchFamily="2" charset="0"/>
            </a:endParaRPr>
          </a:p>
          <a:p>
            <a:pPr algn="l"/>
            <a:r>
              <a:rPr lang="en-GB" sz="2400" b="0" i="0" dirty="0">
                <a:solidFill>
                  <a:srgbClr val="000000"/>
                </a:solidFill>
                <a:effectLst/>
                <a:latin typeface="Montserrat" panose="00000500000000000000" pitchFamily="2" charset="0"/>
              </a:rPr>
              <a:t>A proper skin care routine helps to keep our outermost surface layer of skin intact. </a:t>
            </a:r>
          </a:p>
          <a:p>
            <a:pPr algn="l"/>
            <a:endParaRPr lang="en-GB" sz="2400" dirty="0">
              <a:solidFill>
                <a:srgbClr val="000000"/>
              </a:solidFill>
              <a:latin typeface="Montserrat" panose="00000500000000000000" pitchFamily="2" charset="0"/>
            </a:endParaRPr>
          </a:p>
          <a:p>
            <a:pPr algn="l"/>
            <a:r>
              <a:rPr lang="en-GB" sz="2400" b="0" i="0" dirty="0">
                <a:solidFill>
                  <a:srgbClr val="000000"/>
                </a:solidFill>
                <a:effectLst/>
                <a:latin typeface="Montserrat" panose="00000500000000000000" pitchFamily="2" charset="0"/>
              </a:rPr>
              <a:t>This layer maintains skin’s overall hydration and serves as our primary defence against the environment, so keeping it strong and healthy is critical.</a:t>
            </a:r>
          </a:p>
        </p:txBody>
      </p:sp>
      <p:sp>
        <p:nvSpPr>
          <p:cNvPr id="15" name="TextBox 14">
            <a:extLst>
              <a:ext uri="{FF2B5EF4-FFF2-40B4-BE49-F238E27FC236}">
                <a16:creationId xmlns:a16="http://schemas.microsoft.com/office/drawing/2014/main" id="{A9A0B89E-C770-61BA-B807-642561D92C50}"/>
              </a:ext>
            </a:extLst>
          </p:cNvPr>
          <p:cNvSpPr txBox="1"/>
          <p:nvPr/>
        </p:nvSpPr>
        <p:spPr>
          <a:xfrm>
            <a:off x="267285" y="159992"/>
            <a:ext cx="11146300" cy="584775"/>
          </a:xfrm>
          <a:prstGeom prst="rect">
            <a:avLst/>
          </a:prstGeom>
          <a:noFill/>
        </p:spPr>
        <p:txBody>
          <a:bodyPr wrap="square">
            <a:spAutoFit/>
          </a:bodyPr>
          <a:lstStyle/>
          <a:p>
            <a:r>
              <a:rPr lang="en-GB" sz="3200" b="1" dirty="0">
                <a:latin typeface="Montserrat" panose="00000500000000000000" pitchFamily="2" charset="0"/>
              </a:rPr>
              <a:t>Why is a Skin Care Routine Important?</a:t>
            </a:r>
          </a:p>
        </p:txBody>
      </p:sp>
    </p:spTree>
    <p:extLst>
      <p:ext uri="{BB962C8B-B14F-4D97-AF65-F5344CB8AC3E}">
        <p14:creationId xmlns:p14="http://schemas.microsoft.com/office/powerpoint/2010/main" val="288270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9A0B89E-C770-61BA-B807-642561D92C50}"/>
              </a:ext>
            </a:extLst>
          </p:cNvPr>
          <p:cNvSpPr txBox="1"/>
          <p:nvPr/>
        </p:nvSpPr>
        <p:spPr>
          <a:xfrm>
            <a:off x="267285" y="159992"/>
            <a:ext cx="11146300" cy="584775"/>
          </a:xfrm>
          <a:prstGeom prst="rect">
            <a:avLst/>
          </a:prstGeom>
          <a:noFill/>
        </p:spPr>
        <p:txBody>
          <a:bodyPr wrap="square">
            <a:spAutoFit/>
          </a:bodyPr>
          <a:lstStyle/>
          <a:p>
            <a:r>
              <a:rPr lang="fr-FR" sz="3200" b="1" dirty="0">
                <a:latin typeface="Montserrat" panose="00000500000000000000" pitchFamily="2" charset="0"/>
              </a:rPr>
              <a:t>The 6 Unique </a:t>
            </a:r>
            <a:r>
              <a:rPr lang="fr-FR" sz="3200" b="1" dirty="0" err="1">
                <a:latin typeface="Montserrat" panose="00000500000000000000" pitchFamily="2" charset="0"/>
              </a:rPr>
              <a:t>Annique</a:t>
            </a:r>
            <a:r>
              <a:rPr lang="fr-FR" sz="3200" b="1" dirty="0">
                <a:latin typeface="Montserrat" panose="00000500000000000000" pitchFamily="2" charset="0"/>
              </a:rPr>
              <a:t> </a:t>
            </a:r>
            <a:r>
              <a:rPr lang="fr-FR" sz="3200" b="1" dirty="0" err="1">
                <a:latin typeface="Montserrat" panose="00000500000000000000" pitchFamily="2" charset="0"/>
              </a:rPr>
              <a:t>Differences</a:t>
            </a:r>
            <a:endParaRPr lang="fr-FR" sz="3200" b="1" dirty="0">
              <a:latin typeface="Montserrat" panose="00000500000000000000" pitchFamily="2" charset="0"/>
            </a:endParaRPr>
          </a:p>
        </p:txBody>
      </p:sp>
      <p:pic>
        <p:nvPicPr>
          <p:cNvPr id="3" name="Picture 2" descr="A person with the hand on the face&#10;&#10;Description automatically generated with low confidence">
            <a:extLst>
              <a:ext uri="{FF2B5EF4-FFF2-40B4-BE49-F238E27FC236}">
                <a16:creationId xmlns:a16="http://schemas.microsoft.com/office/drawing/2014/main" id="{F0BEA778-ACFE-91EB-1341-A75EB9C55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54865" y="-787353"/>
            <a:ext cx="4337135" cy="6498040"/>
          </a:xfrm>
          <a:prstGeom prst="rect">
            <a:avLst/>
          </a:prstGeom>
        </p:spPr>
      </p:pic>
      <p:sp>
        <p:nvSpPr>
          <p:cNvPr id="14" name="TextBox 13">
            <a:extLst>
              <a:ext uri="{FF2B5EF4-FFF2-40B4-BE49-F238E27FC236}">
                <a16:creationId xmlns:a16="http://schemas.microsoft.com/office/drawing/2014/main" id="{3DFDCADC-ABC5-37E4-5C0C-F7BDFB196DAA}"/>
              </a:ext>
            </a:extLst>
          </p:cNvPr>
          <p:cNvSpPr txBox="1"/>
          <p:nvPr/>
        </p:nvSpPr>
        <p:spPr>
          <a:xfrm>
            <a:off x="267285" y="893862"/>
            <a:ext cx="8229015" cy="3716402"/>
          </a:xfrm>
          <a:prstGeom prst="rect">
            <a:avLst/>
          </a:prstGeom>
          <a:noFill/>
        </p:spPr>
        <p:txBody>
          <a:bodyPr wrap="square">
            <a:spAutoFit/>
          </a:bodyPr>
          <a:lstStyle/>
          <a:p>
            <a:pPr algn="l">
              <a:lnSpc>
                <a:spcPct val="150000"/>
              </a:lnSpc>
            </a:pPr>
            <a:r>
              <a:rPr lang="en-GB" sz="2400" b="1" i="0" dirty="0">
                <a:solidFill>
                  <a:srgbClr val="000000"/>
                </a:solidFill>
                <a:effectLst/>
                <a:latin typeface="Montserrat" panose="00000500000000000000" pitchFamily="2" charset="0"/>
              </a:rPr>
              <a:t>1</a:t>
            </a:r>
            <a:r>
              <a:rPr lang="en-GB" sz="2400" b="0" i="0" dirty="0">
                <a:solidFill>
                  <a:srgbClr val="000000"/>
                </a:solidFill>
                <a:effectLst/>
                <a:latin typeface="Montserrat" panose="00000500000000000000" pitchFamily="2" charset="0"/>
              </a:rPr>
              <a:t>: Cleanse only once a day - in the evenings</a:t>
            </a:r>
          </a:p>
          <a:p>
            <a:pPr algn="l">
              <a:lnSpc>
                <a:spcPct val="150000"/>
              </a:lnSpc>
            </a:pPr>
            <a:r>
              <a:rPr lang="en-GB" sz="2400" b="1" i="0" dirty="0">
                <a:solidFill>
                  <a:srgbClr val="000000"/>
                </a:solidFill>
                <a:effectLst/>
                <a:latin typeface="Montserrat" panose="00000500000000000000" pitchFamily="2" charset="0"/>
              </a:rPr>
              <a:t>2</a:t>
            </a:r>
            <a:r>
              <a:rPr lang="en-GB" sz="2400" b="0" i="0" dirty="0">
                <a:solidFill>
                  <a:srgbClr val="000000"/>
                </a:solidFill>
                <a:effectLst/>
                <a:latin typeface="Montserrat" panose="00000500000000000000" pitchFamily="2" charset="0"/>
              </a:rPr>
              <a:t>: Press cream onto face – don’t rub</a:t>
            </a:r>
          </a:p>
          <a:p>
            <a:pPr algn="l">
              <a:lnSpc>
                <a:spcPct val="150000"/>
              </a:lnSpc>
            </a:pPr>
            <a:r>
              <a:rPr lang="en-GB" sz="2400" b="1" i="0" dirty="0">
                <a:solidFill>
                  <a:srgbClr val="000000"/>
                </a:solidFill>
                <a:effectLst/>
                <a:latin typeface="Montserrat" panose="00000500000000000000" pitchFamily="2" charset="0"/>
              </a:rPr>
              <a:t>3</a:t>
            </a:r>
            <a:r>
              <a:rPr lang="en-GB" sz="2400" b="0" i="0" dirty="0">
                <a:solidFill>
                  <a:srgbClr val="000000"/>
                </a:solidFill>
                <a:effectLst/>
                <a:latin typeface="Montserrat" panose="00000500000000000000" pitchFamily="2" charset="0"/>
              </a:rPr>
              <a:t>: Moisturising several times throughout the day</a:t>
            </a:r>
          </a:p>
          <a:p>
            <a:pPr algn="l">
              <a:lnSpc>
                <a:spcPct val="150000"/>
              </a:lnSpc>
            </a:pPr>
            <a:r>
              <a:rPr lang="en-GB" sz="2400" b="1" i="0" dirty="0">
                <a:solidFill>
                  <a:srgbClr val="000000"/>
                </a:solidFill>
                <a:effectLst/>
                <a:latin typeface="Montserrat" panose="00000500000000000000" pitchFamily="2" charset="0"/>
              </a:rPr>
              <a:t>4</a:t>
            </a:r>
            <a:r>
              <a:rPr lang="en-GB" sz="2400" b="0" i="0" dirty="0">
                <a:solidFill>
                  <a:srgbClr val="000000"/>
                </a:solidFill>
                <a:effectLst/>
                <a:latin typeface="Montserrat" panose="00000500000000000000" pitchFamily="2" charset="0"/>
              </a:rPr>
              <a:t>: Apply Sun protection everyday</a:t>
            </a:r>
          </a:p>
          <a:p>
            <a:pPr algn="l">
              <a:lnSpc>
                <a:spcPct val="150000"/>
              </a:lnSpc>
            </a:pPr>
            <a:r>
              <a:rPr lang="en-GB" sz="2400" b="1" i="0" dirty="0">
                <a:solidFill>
                  <a:srgbClr val="000000"/>
                </a:solidFill>
                <a:effectLst/>
                <a:latin typeface="Montserrat" panose="00000500000000000000" pitchFamily="2" charset="0"/>
              </a:rPr>
              <a:t>5</a:t>
            </a:r>
            <a:r>
              <a:rPr lang="en-GB" sz="2400" b="0" i="0" dirty="0">
                <a:solidFill>
                  <a:srgbClr val="000000"/>
                </a:solidFill>
                <a:effectLst/>
                <a:latin typeface="Montserrat" panose="00000500000000000000" pitchFamily="2" charset="0"/>
              </a:rPr>
              <a:t>: Use </a:t>
            </a:r>
            <a:r>
              <a:rPr lang="en-GB" sz="2400" b="0" i="0" dirty="0" err="1">
                <a:solidFill>
                  <a:srgbClr val="000000"/>
                </a:solidFill>
                <a:effectLst/>
                <a:latin typeface="Montserrat" panose="00000500000000000000" pitchFamily="2" charset="0"/>
              </a:rPr>
              <a:t>Annique</a:t>
            </a:r>
            <a:r>
              <a:rPr lang="en-GB" sz="2400" b="0" i="0" dirty="0">
                <a:solidFill>
                  <a:srgbClr val="000000"/>
                </a:solidFill>
                <a:effectLst/>
                <a:latin typeface="Montserrat" panose="00000500000000000000" pitchFamily="2" charset="0"/>
              </a:rPr>
              <a:t> Freshener throughout the day</a:t>
            </a:r>
          </a:p>
          <a:p>
            <a:pPr algn="l">
              <a:lnSpc>
                <a:spcPct val="150000"/>
              </a:lnSpc>
            </a:pPr>
            <a:endParaRPr lang="en-GB" sz="500" b="0" i="0" dirty="0">
              <a:solidFill>
                <a:srgbClr val="000000"/>
              </a:solidFill>
              <a:effectLst/>
              <a:latin typeface="Montserrat" panose="00000500000000000000" pitchFamily="2" charset="0"/>
            </a:endParaRPr>
          </a:p>
          <a:p>
            <a:pPr algn="l"/>
            <a:r>
              <a:rPr lang="en-GB" sz="2400" b="1" i="0" dirty="0">
                <a:solidFill>
                  <a:srgbClr val="000000"/>
                </a:solidFill>
                <a:effectLst/>
                <a:latin typeface="Montserrat" panose="00000500000000000000" pitchFamily="2" charset="0"/>
              </a:rPr>
              <a:t>6</a:t>
            </a:r>
            <a:r>
              <a:rPr lang="en-GB" sz="2400" b="0" i="0" dirty="0">
                <a:solidFill>
                  <a:srgbClr val="000000"/>
                </a:solidFill>
                <a:effectLst/>
                <a:latin typeface="Montserrat" panose="00000500000000000000" pitchFamily="2" charset="0"/>
              </a:rPr>
              <a:t>: </a:t>
            </a:r>
            <a:r>
              <a:rPr lang="en-GB" sz="2400" b="0" i="0" dirty="0" err="1">
                <a:solidFill>
                  <a:srgbClr val="000000"/>
                </a:solidFill>
                <a:effectLst/>
                <a:latin typeface="Montserrat" panose="00000500000000000000" pitchFamily="2" charset="0"/>
              </a:rPr>
              <a:t>Annique’s</a:t>
            </a:r>
            <a:r>
              <a:rPr lang="en-GB" sz="2400" b="0" i="0" dirty="0">
                <a:solidFill>
                  <a:srgbClr val="000000"/>
                </a:solidFill>
                <a:effectLst/>
                <a:latin typeface="Montserrat" panose="00000500000000000000" pitchFamily="2" charset="0"/>
              </a:rPr>
              <a:t> Foundation has skin care benefits that </a:t>
            </a:r>
          </a:p>
          <a:p>
            <a:pPr algn="l"/>
            <a:r>
              <a:rPr lang="en-GB" sz="2400" dirty="0">
                <a:solidFill>
                  <a:srgbClr val="000000"/>
                </a:solidFill>
                <a:latin typeface="Montserrat" panose="00000500000000000000" pitchFamily="2" charset="0"/>
              </a:rPr>
              <a:t>    </a:t>
            </a:r>
            <a:r>
              <a:rPr lang="en-GB" sz="2400" b="0" i="0" dirty="0">
                <a:solidFill>
                  <a:srgbClr val="000000"/>
                </a:solidFill>
                <a:effectLst/>
                <a:latin typeface="Montserrat" panose="00000500000000000000" pitchFamily="2" charset="0"/>
              </a:rPr>
              <a:t>cares for your skin</a:t>
            </a:r>
          </a:p>
        </p:txBody>
      </p:sp>
    </p:spTree>
    <p:extLst>
      <p:ext uri="{BB962C8B-B14F-4D97-AF65-F5344CB8AC3E}">
        <p14:creationId xmlns:p14="http://schemas.microsoft.com/office/powerpoint/2010/main" val="3443251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DFDCADC-ABC5-37E4-5C0C-F7BDFB196DAA}"/>
              </a:ext>
            </a:extLst>
          </p:cNvPr>
          <p:cNvSpPr txBox="1"/>
          <p:nvPr/>
        </p:nvSpPr>
        <p:spPr>
          <a:xfrm>
            <a:off x="264941" y="1063247"/>
            <a:ext cx="11662117" cy="33538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Symptoms of sensitive skin: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Red and/ or dry patches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Certain foods make you flush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Tight, itchy or burning skin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Tendency to sunburn easily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Easily irritated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p:txBody>
      </p:sp>
      <p:sp>
        <p:nvSpPr>
          <p:cNvPr id="15" name="TextBox 14">
            <a:extLst>
              <a:ext uri="{FF2B5EF4-FFF2-40B4-BE49-F238E27FC236}">
                <a16:creationId xmlns:a16="http://schemas.microsoft.com/office/drawing/2014/main" id="{A9A0B89E-C770-61BA-B807-642561D92C50}"/>
              </a:ext>
            </a:extLst>
          </p:cNvPr>
          <p:cNvSpPr txBox="1"/>
          <p:nvPr/>
        </p:nvSpPr>
        <p:spPr>
          <a:xfrm>
            <a:off x="267284" y="159992"/>
            <a:ext cx="119247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How do I know if I have sensitive or sensitised skin?</a:t>
            </a:r>
            <a:endParaRPr kumimoji="0" lang="fr-FR" sz="32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7" name="TextBox 6">
            <a:extLst>
              <a:ext uri="{FF2B5EF4-FFF2-40B4-BE49-F238E27FC236}">
                <a16:creationId xmlns:a16="http://schemas.microsoft.com/office/drawing/2014/main" id="{946D0E4F-29EB-8D23-853E-1DA7FDE75985}"/>
              </a:ext>
            </a:extLst>
          </p:cNvPr>
          <p:cNvSpPr txBox="1"/>
          <p:nvPr/>
        </p:nvSpPr>
        <p:spPr>
          <a:xfrm>
            <a:off x="6229640" y="1196228"/>
            <a:ext cx="609600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Symptoms of sensitised skin: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Dehydration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Acne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Rashy</a:t>
            </a: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appearance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Redness and broken capillaries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A "sunburn" sensation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Tightness after washing face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Weather or traveling can trigger sensitised skin</a:t>
            </a:r>
          </a:p>
        </p:txBody>
      </p:sp>
    </p:spTree>
    <p:extLst>
      <p:ext uri="{BB962C8B-B14F-4D97-AF65-F5344CB8AC3E}">
        <p14:creationId xmlns:p14="http://schemas.microsoft.com/office/powerpoint/2010/main" val="2535887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69EAC-F32A-6E6C-B8F3-267946AE8C72}"/>
              </a:ext>
            </a:extLst>
          </p:cNvPr>
          <p:cNvPicPr>
            <a:picLocks noChangeAspect="1"/>
          </p:cNvPicPr>
          <p:nvPr/>
        </p:nvPicPr>
        <p:blipFill rotWithShape="1">
          <a:blip r:embed="rId3"/>
          <a:srcRect b="19943"/>
          <a:stretch/>
        </p:blipFill>
        <p:spPr>
          <a:xfrm>
            <a:off x="7992270" y="133488"/>
            <a:ext cx="5114130" cy="5579861"/>
          </a:xfrm>
          <a:prstGeom prst="rect">
            <a:avLst/>
          </a:prstGeom>
        </p:spPr>
      </p:pic>
      <p:sp>
        <p:nvSpPr>
          <p:cNvPr id="14" name="TextBox 13">
            <a:extLst>
              <a:ext uri="{FF2B5EF4-FFF2-40B4-BE49-F238E27FC236}">
                <a16:creationId xmlns:a16="http://schemas.microsoft.com/office/drawing/2014/main" id="{3DFDCADC-ABC5-37E4-5C0C-F7BDFB196DAA}"/>
              </a:ext>
            </a:extLst>
          </p:cNvPr>
          <p:cNvSpPr txBox="1"/>
          <p:nvPr/>
        </p:nvSpPr>
        <p:spPr>
          <a:xfrm>
            <a:off x="267285" y="744767"/>
            <a:ext cx="8813215" cy="3600986"/>
          </a:xfrm>
          <a:prstGeom prst="rect">
            <a:avLst/>
          </a:prstGeom>
          <a:noFill/>
        </p:spPr>
        <p:txBody>
          <a:bodyPr wrap="square">
            <a:spAutoFit/>
          </a:bodyPr>
          <a:lstStyle/>
          <a:p>
            <a:pPr algn="l">
              <a:lnSpc>
                <a:spcPct val="150000"/>
              </a:lnSpc>
            </a:pPr>
            <a:r>
              <a:rPr lang="en-GB" sz="2400" b="1" i="0" dirty="0">
                <a:solidFill>
                  <a:srgbClr val="000000"/>
                </a:solidFill>
                <a:effectLst/>
                <a:latin typeface="Montserrat" panose="00000500000000000000" pitchFamily="2" charset="0"/>
              </a:rPr>
              <a:t>Definition: </a:t>
            </a:r>
          </a:p>
          <a:p>
            <a:pPr marL="342900" indent="-342900" algn="l">
              <a:lnSpc>
                <a:spcPct val="150000"/>
              </a:lnSpc>
              <a:buFont typeface="Arial" panose="020B0604020202020204" pitchFamily="34" charset="0"/>
              <a:buChar char="•"/>
            </a:pPr>
            <a:r>
              <a:rPr lang="en-GB" sz="2400" i="0" dirty="0">
                <a:solidFill>
                  <a:srgbClr val="000000"/>
                </a:solidFill>
                <a:effectLst/>
                <a:latin typeface="Montserrat" panose="00000500000000000000" pitchFamily="2" charset="0"/>
              </a:rPr>
              <a:t>A complex condition that:</a:t>
            </a:r>
          </a:p>
          <a:p>
            <a:pPr marL="800100" lvl="1" indent="-342900">
              <a:lnSpc>
                <a:spcPct val="150000"/>
              </a:lnSpc>
              <a:buFont typeface="Arial" panose="020B0604020202020204" pitchFamily="34" charset="0"/>
              <a:buChar char="•"/>
            </a:pPr>
            <a:r>
              <a:rPr lang="en-GB" sz="2400" i="0" dirty="0">
                <a:solidFill>
                  <a:srgbClr val="000000"/>
                </a:solidFill>
                <a:effectLst/>
                <a:latin typeface="Montserrat" panose="00000500000000000000" pitchFamily="2" charset="0"/>
              </a:rPr>
              <a:t>Is characterised by subject sensitivity</a:t>
            </a:r>
          </a:p>
          <a:p>
            <a:pPr marL="800100" lvl="1" indent="-342900">
              <a:lnSpc>
                <a:spcPct val="150000"/>
              </a:lnSpc>
              <a:buFont typeface="Arial" panose="020B0604020202020204" pitchFamily="34" charset="0"/>
              <a:buChar char="•"/>
            </a:pPr>
            <a:r>
              <a:rPr lang="en-GB" sz="2400" i="0" dirty="0">
                <a:solidFill>
                  <a:srgbClr val="000000"/>
                </a:solidFill>
                <a:effectLst/>
                <a:latin typeface="Montserrat" panose="00000500000000000000" pitchFamily="2" charset="0"/>
              </a:rPr>
              <a:t>Can present with or without clinical symptoms</a:t>
            </a:r>
          </a:p>
          <a:p>
            <a:pPr marL="800100" lvl="1" indent="-342900">
              <a:lnSpc>
                <a:spcPct val="150000"/>
              </a:lnSpc>
              <a:buFont typeface="Arial" panose="020B0604020202020204" pitchFamily="34" charset="0"/>
              <a:buChar char="•"/>
            </a:pPr>
            <a:r>
              <a:rPr lang="en-GB" sz="2400" i="0" dirty="0">
                <a:solidFill>
                  <a:srgbClr val="000000"/>
                </a:solidFill>
                <a:effectLst/>
                <a:latin typeface="Montserrat" panose="00000500000000000000" pitchFamily="2" charset="0"/>
              </a:rPr>
              <a:t>Can appear alone or with other skin conditions</a:t>
            </a:r>
          </a:p>
          <a:p>
            <a:pPr marL="800100" lvl="1" indent="-342900">
              <a:buFont typeface="Arial" panose="020B0604020202020204" pitchFamily="34" charset="0"/>
              <a:buChar char="•"/>
            </a:pPr>
            <a:r>
              <a:rPr lang="en-GB" sz="2400" i="0" dirty="0">
                <a:solidFill>
                  <a:srgbClr val="000000"/>
                </a:solidFill>
                <a:effectLst/>
                <a:latin typeface="Montserrat" panose="00000500000000000000" pitchFamily="2" charset="0"/>
              </a:rPr>
              <a:t>Has considerable impact on health-related quality of life</a:t>
            </a:r>
          </a:p>
        </p:txBody>
      </p:sp>
      <p:sp>
        <p:nvSpPr>
          <p:cNvPr id="15" name="TextBox 14">
            <a:extLst>
              <a:ext uri="{FF2B5EF4-FFF2-40B4-BE49-F238E27FC236}">
                <a16:creationId xmlns:a16="http://schemas.microsoft.com/office/drawing/2014/main" id="{A9A0B89E-C770-61BA-B807-642561D92C50}"/>
              </a:ext>
            </a:extLst>
          </p:cNvPr>
          <p:cNvSpPr txBox="1"/>
          <p:nvPr/>
        </p:nvSpPr>
        <p:spPr>
          <a:xfrm>
            <a:off x="267285" y="159992"/>
            <a:ext cx="11146300" cy="584775"/>
          </a:xfrm>
          <a:prstGeom prst="rect">
            <a:avLst/>
          </a:prstGeom>
          <a:noFill/>
        </p:spPr>
        <p:txBody>
          <a:bodyPr wrap="square">
            <a:spAutoFit/>
          </a:bodyPr>
          <a:lstStyle/>
          <a:p>
            <a:r>
              <a:rPr lang="en-GB" sz="3200" b="1" dirty="0">
                <a:latin typeface="Montserrat" panose="00000500000000000000" pitchFamily="2" charset="0"/>
              </a:rPr>
              <a:t>Sensitive skin</a:t>
            </a:r>
          </a:p>
        </p:txBody>
      </p:sp>
    </p:spTree>
    <p:extLst>
      <p:ext uri="{BB962C8B-B14F-4D97-AF65-F5344CB8AC3E}">
        <p14:creationId xmlns:p14="http://schemas.microsoft.com/office/powerpoint/2010/main" val="183229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DFDCADC-ABC5-37E4-5C0C-F7BDFB196DAA}"/>
              </a:ext>
            </a:extLst>
          </p:cNvPr>
          <p:cNvSpPr txBox="1"/>
          <p:nvPr/>
        </p:nvSpPr>
        <p:spPr>
          <a:xfrm>
            <a:off x="267285" y="744767"/>
            <a:ext cx="11662117" cy="4461862"/>
          </a:xfrm>
          <a:prstGeom prst="rect">
            <a:avLst/>
          </a:prstGeom>
          <a:noFill/>
        </p:spPr>
        <p:txBody>
          <a:bodyPr wrap="square">
            <a:spAutoFit/>
          </a:bodyPr>
          <a:lstStyle/>
          <a:p>
            <a:pPr algn="l">
              <a:lnSpc>
                <a:spcPct val="150000"/>
              </a:lnSpc>
            </a:pPr>
            <a:r>
              <a:rPr lang="en-GB" sz="2400" b="1" i="0" dirty="0">
                <a:solidFill>
                  <a:srgbClr val="000000"/>
                </a:solidFill>
                <a:effectLst/>
                <a:latin typeface="Montserrat" panose="00000500000000000000" pitchFamily="2" charset="0"/>
              </a:rPr>
              <a:t>Symptoms:</a:t>
            </a:r>
          </a:p>
          <a:p>
            <a:pPr marL="342900" indent="-342900" algn="l">
              <a:lnSpc>
                <a:spcPct val="150000"/>
              </a:lnSpc>
              <a:buFont typeface="Arial" panose="020B0604020202020204" pitchFamily="34" charset="0"/>
              <a:buChar char="•"/>
            </a:pPr>
            <a:r>
              <a:rPr lang="en-GB" sz="2400" i="0" dirty="0">
                <a:solidFill>
                  <a:srgbClr val="000000"/>
                </a:solidFill>
                <a:effectLst/>
                <a:latin typeface="Montserrat" panose="00000500000000000000" pitchFamily="2" charset="0"/>
              </a:rPr>
              <a:t>Tightness</a:t>
            </a:r>
          </a:p>
          <a:p>
            <a:pPr marL="342900" indent="-342900" algn="l">
              <a:lnSpc>
                <a:spcPct val="150000"/>
              </a:lnSpc>
              <a:buFont typeface="Arial" panose="020B0604020202020204" pitchFamily="34" charset="0"/>
              <a:buChar char="•"/>
            </a:pPr>
            <a:r>
              <a:rPr lang="en-GB" sz="2400" i="0" dirty="0">
                <a:solidFill>
                  <a:srgbClr val="000000"/>
                </a:solidFill>
                <a:effectLst/>
                <a:latin typeface="Montserrat" panose="00000500000000000000" pitchFamily="2" charset="0"/>
              </a:rPr>
              <a:t>Redness</a:t>
            </a:r>
          </a:p>
          <a:p>
            <a:pPr marL="342900" indent="-342900" algn="l">
              <a:lnSpc>
                <a:spcPct val="150000"/>
              </a:lnSpc>
              <a:buFont typeface="Arial" panose="020B0604020202020204" pitchFamily="34" charset="0"/>
              <a:buChar char="•"/>
            </a:pPr>
            <a:r>
              <a:rPr lang="en-GB" sz="2400" i="0" dirty="0">
                <a:solidFill>
                  <a:srgbClr val="000000"/>
                </a:solidFill>
                <a:effectLst/>
                <a:latin typeface="Montserrat" panose="00000500000000000000" pitchFamily="2" charset="0"/>
              </a:rPr>
              <a:t>Stinging</a:t>
            </a:r>
          </a:p>
          <a:p>
            <a:pPr marL="342900" indent="-342900" algn="l">
              <a:lnSpc>
                <a:spcPct val="150000"/>
              </a:lnSpc>
              <a:buFont typeface="Arial" panose="020B0604020202020204" pitchFamily="34" charset="0"/>
              <a:buChar char="•"/>
            </a:pPr>
            <a:r>
              <a:rPr lang="en-GB" sz="2400" i="0" dirty="0">
                <a:solidFill>
                  <a:srgbClr val="000000"/>
                </a:solidFill>
                <a:effectLst/>
                <a:latin typeface="Montserrat" panose="00000500000000000000" pitchFamily="2" charset="0"/>
              </a:rPr>
              <a:t>Itchiness</a:t>
            </a:r>
          </a:p>
          <a:p>
            <a:pPr marL="342900" indent="-342900" algn="l">
              <a:lnSpc>
                <a:spcPct val="150000"/>
              </a:lnSpc>
              <a:buFont typeface="Arial" panose="020B0604020202020204" pitchFamily="34" charset="0"/>
              <a:buChar char="•"/>
            </a:pPr>
            <a:r>
              <a:rPr lang="en-GB" sz="2400" i="0" dirty="0">
                <a:solidFill>
                  <a:srgbClr val="000000"/>
                </a:solidFill>
                <a:effectLst/>
                <a:latin typeface="Montserrat" panose="00000500000000000000" pitchFamily="2" charset="0"/>
              </a:rPr>
              <a:t>Burning</a:t>
            </a:r>
          </a:p>
          <a:p>
            <a:pPr marL="342900" indent="-342900" algn="l">
              <a:lnSpc>
                <a:spcPct val="150000"/>
              </a:lnSpc>
              <a:buFont typeface="Arial" panose="020B0604020202020204" pitchFamily="34" charset="0"/>
              <a:buChar char="•"/>
            </a:pPr>
            <a:r>
              <a:rPr lang="en-GB" sz="2400" i="0" dirty="0">
                <a:solidFill>
                  <a:srgbClr val="000000"/>
                </a:solidFill>
                <a:effectLst/>
                <a:latin typeface="Montserrat" panose="00000500000000000000" pitchFamily="2" charset="0"/>
              </a:rPr>
              <a:t>Dehydration </a:t>
            </a:r>
          </a:p>
          <a:p>
            <a:pPr marL="342900" indent="-342900" algn="l">
              <a:lnSpc>
                <a:spcPct val="150000"/>
              </a:lnSpc>
              <a:buFont typeface="Arial" panose="020B0604020202020204" pitchFamily="34" charset="0"/>
              <a:buChar char="•"/>
            </a:pPr>
            <a:endParaRPr lang="en-GB" sz="2400" i="0" dirty="0">
              <a:solidFill>
                <a:srgbClr val="000000"/>
              </a:solidFill>
              <a:effectLst/>
              <a:latin typeface="Montserrat" panose="00000500000000000000" pitchFamily="2" charset="0"/>
            </a:endParaRPr>
          </a:p>
        </p:txBody>
      </p:sp>
      <p:sp>
        <p:nvSpPr>
          <p:cNvPr id="15" name="TextBox 14">
            <a:extLst>
              <a:ext uri="{FF2B5EF4-FFF2-40B4-BE49-F238E27FC236}">
                <a16:creationId xmlns:a16="http://schemas.microsoft.com/office/drawing/2014/main" id="{A9A0B89E-C770-61BA-B807-642561D92C50}"/>
              </a:ext>
            </a:extLst>
          </p:cNvPr>
          <p:cNvSpPr txBox="1"/>
          <p:nvPr/>
        </p:nvSpPr>
        <p:spPr>
          <a:xfrm>
            <a:off x="267285" y="159992"/>
            <a:ext cx="11146300" cy="584775"/>
          </a:xfrm>
          <a:prstGeom prst="rect">
            <a:avLst/>
          </a:prstGeom>
          <a:noFill/>
        </p:spPr>
        <p:txBody>
          <a:bodyPr wrap="square">
            <a:spAutoFit/>
          </a:bodyPr>
          <a:lstStyle/>
          <a:p>
            <a:r>
              <a:rPr lang="en-GB" sz="3200" b="1" dirty="0">
                <a:latin typeface="Montserrat" panose="00000500000000000000" pitchFamily="2" charset="0"/>
              </a:rPr>
              <a:t>Sensitive skin</a:t>
            </a:r>
          </a:p>
        </p:txBody>
      </p:sp>
      <p:pic>
        <p:nvPicPr>
          <p:cNvPr id="6" name="Picture 5">
            <a:extLst>
              <a:ext uri="{FF2B5EF4-FFF2-40B4-BE49-F238E27FC236}">
                <a16:creationId xmlns:a16="http://schemas.microsoft.com/office/drawing/2014/main" id="{AA4CAA48-ABE6-517A-3007-6126FB374F53}"/>
              </a:ext>
            </a:extLst>
          </p:cNvPr>
          <p:cNvPicPr>
            <a:picLocks noChangeAspect="1"/>
          </p:cNvPicPr>
          <p:nvPr/>
        </p:nvPicPr>
        <p:blipFill rotWithShape="1">
          <a:blip r:embed="rId3"/>
          <a:srcRect b="10428"/>
          <a:stretch/>
        </p:blipFill>
        <p:spPr>
          <a:xfrm flipH="1">
            <a:off x="5914941" y="-453302"/>
            <a:ext cx="6858000" cy="6142902"/>
          </a:xfrm>
          <a:prstGeom prst="rect">
            <a:avLst/>
          </a:prstGeom>
        </p:spPr>
      </p:pic>
    </p:spTree>
    <p:extLst>
      <p:ext uri="{BB962C8B-B14F-4D97-AF65-F5344CB8AC3E}">
        <p14:creationId xmlns:p14="http://schemas.microsoft.com/office/powerpoint/2010/main" val="353677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recise Continental FSC logo - Precise Continent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655"/>
          <a:stretch/>
        </p:blipFill>
        <p:spPr bwMode="auto">
          <a:xfrm>
            <a:off x="1809552" y="65904"/>
            <a:ext cx="8256917" cy="56567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90409" y="117309"/>
            <a:ext cx="5836854" cy="584775"/>
          </a:xfrm>
          <a:prstGeom prst="rect">
            <a:avLst/>
          </a:prstGeom>
        </p:spPr>
        <p:txBody>
          <a:bodyPr wrap="none">
            <a:spAutoFit/>
          </a:bodyPr>
          <a:lstStyle/>
          <a:p>
            <a:pPr defTabSz="1219170"/>
            <a:r>
              <a:rPr lang="en-ZA" sz="3200" dirty="0">
                <a:solidFill>
                  <a:prstClr val="black"/>
                </a:solidFill>
                <a:latin typeface="Montserrat" panose="00000500000000000000" pitchFamily="2" charset="0"/>
              </a:rPr>
              <a:t>Forest Stewardship Council</a:t>
            </a:r>
            <a:endParaRPr lang="en-US" sz="32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3740280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1EC71CD6-8D45-919B-C79D-B68273EFEB59}"/>
              </a:ext>
            </a:extLst>
          </p:cNvPr>
          <p:cNvPicPr>
            <a:picLocks noChangeAspect="1"/>
          </p:cNvPicPr>
          <p:nvPr/>
        </p:nvPicPr>
        <p:blipFill rotWithShape="1">
          <a:blip r:embed="rId3">
            <a:extLst>
              <a:ext uri="{28A0092B-C50C-407E-A947-70E740481C1C}">
                <a14:useLocalDpi xmlns:a14="http://schemas.microsoft.com/office/drawing/2010/main" val="0"/>
              </a:ext>
            </a:extLst>
          </a:blip>
          <a:srcRect b="8264"/>
          <a:stretch/>
        </p:blipFill>
        <p:spPr>
          <a:xfrm>
            <a:off x="0" y="-1667528"/>
            <a:ext cx="12192000" cy="7460457"/>
          </a:xfrm>
          <a:prstGeom prst="rect">
            <a:avLst/>
          </a:prstGeom>
        </p:spPr>
      </p:pic>
      <p:cxnSp>
        <p:nvCxnSpPr>
          <p:cNvPr id="11" name="Straight Connector 10">
            <a:extLst>
              <a:ext uri="{FF2B5EF4-FFF2-40B4-BE49-F238E27FC236}">
                <a16:creationId xmlns:a16="http://schemas.microsoft.com/office/drawing/2014/main" id="{8C2E2792-043F-9E2B-1039-24CBF4900340}"/>
              </a:ext>
            </a:extLst>
          </p:cNvPr>
          <p:cNvCxnSpPr/>
          <p:nvPr/>
        </p:nvCxnSpPr>
        <p:spPr>
          <a:xfrm flipH="1">
            <a:off x="8565068" y="1524092"/>
            <a:ext cx="4950547" cy="0"/>
          </a:xfrm>
          <a:prstGeom prst="line">
            <a:avLst/>
          </a:prstGeom>
          <a:ln>
            <a:solidFill>
              <a:schemeClr val="bg1"/>
            </a:solidFill>
            <a:headEnd type="none" w="med" len="med"/>
            <a:tailEnd type="oval" w="med" len="med"/>
          </a:ln>
        </p:spPr>
        <p:style>
          <a:lnRef idx="1">
            <a:schemeClr val="dk1"/>
          </a:lnRef>
          <a:fillRef idx="0">
            <a:schemeClr val="dk1"/>
          </a:fillRef>
          <a:effectRef idx="0">
            <a:schemeClr val="dk1"/>
          </a:effectRef>
          <a:fontRef idx="minor">
            <a:schemeClr val="tx1"/>
          </a:fontRef>
        </p:style>
      </p:cxnSp>
      <p:sp>
        <p:nvSpPr>
          <p:cNvPr id="4" name="Rectangle 3"/>
          <p:cNvSpPr/>
          <p:nvPr/>
        </p:nvSpPr>
        <p:spPr>
          <a:xfrm>
            <a:off x="8781874" y="923927"/>
            <a:ext cx="6144683" cy="1200329"/>
          </a:xfrm>
          <a:prstGeom prst="rect">
            <a:avLst/>
          </a:prstGeom>
        </p:spPr>
        <p:txBody>
          <a:bodyPr wrap="square">
            <a:spAutoFit/>
          </a:bodyPr>
          <a:lstStyle/>
          <a:p>
            <a:pPr defTabSz="1219170"/>
            <a:r>
              <a:rPr lang="en-ZA" sz="3600" b="1" dirty="0" err="1">
                <a:solidFill>
                  <a:schemeClr val="bg1"/>
                </a:solidFill>
                <a:latin typeface="Montserrat" panose="00000500000000000000" pitchFamily="2" charset="0"/>
              </a:rPr>
              <a:t>Sensitìv</a:t>
            </a:r>
            <a:r>
              <a:rPr lang="en-ZA" sz="3600" b="1" dirty="0">
                <a:solidFill>
                  <a:schemeClr val="bg1"/>
                </a:solidFill>
                <a:latin typeface="Montserrat" panose="00000500000000000000" pitchFamily="2" charset="0"/>
              </a:rPr>
              <a:t> </a:t>
            </a:r>
          </a:p>
          <a:p>
            <a:pPr defTabSz="1219170"/>
            <a:r>
              <a:rPr lang="en-ZA" sz="3600" b="1" dirty="0">
                <a:solidFill>
                  <a:schemeClr val="bg1"/>
                </a:solidFill>
                <a:latin typeface="Montserrat" panose="00000500000000000000" pitchFamily="2" charset="0"/>
              </a:rPr>
              <a:t>Moisturiser</a:t>
            </a:r>
            <a:endParaRPr lang="en-US" sz="3600" dirty="0">
              <a:solidFill>
                <a:schemeClr val="bg1"/>
              </a:solidFill>
              <a:latin typeface="Montserrat" panose="00000500000000000000" pitchFamily="2" charset="0"/>
            </a:endParaRPr>
          </a:p>
        </p:txBody>
      </p:sp>
      <p:pic>
        <p:nvPicPr>
          <p:cNvPr id="9" name="Picture 8" descr="A picture containing ceramic ware, cup, porcelain&#10;&#10;Description automatically generated">
            <a:extLst>
              <a:ext uri="{FF2B5EF4-FFF2-40B4-BE49-F238E27FC236}">
                <a16:creationId xmlns:a16="http://schemas.microsoft.com/office/drawing/2014/main" id="{831F5D2F-9770-3958-EE13-10F732CFB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154" y="1371600"/>
            <a:ext cx="4137692" cy="3853125"/>
          </a:xfrm>
          <a:prstGeom prst="rect">
            <a:avLst/>
          </a:prstGeom>
        </p:spPr>
      </p:pic>
    </p:spTree>
    <p:extLst>
      <p:ext uri="{BB962C8B-B14F-4D97-AF65-F5344CB8AC3E}">
        <p14:creationId xmlns:p14="http://schemas.microsoft.com/office/powerpoint/2010/main" val="3909572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1678</TotalTime>
  <Words>1577</Words>
  <Application>Microsoft Office PowerPoint</Application>
  <PresentationFormat>Widescreen</PresentationFormat>
  <Paragraphs>177</Paragraphs>
  <Slides>17</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Montserrat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Annique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Eliska Swanepoel</dc:creator>
  <cp:lastModifiedBy>Adele Munnik</cp:lastModifiedBy>
  <cp:revision>27</cp:revision>
  <cp:lastPrinted>2022-05-31T12:56:50Z</cp:lastPrinted>
  <dcterms:created xsi:type="dcterms:W3CDTF">2022-03-09T10:32:46Z</dcterms:created>
  <dcterms:modified xsi:type="dcterms:W3CDTF">2022-08-12T07:33:33Z</dcterms:modified>
</cp:coreProperties>
</file>