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2" r:id="rId2"/>
    <p:sldId id="281" r:id="rId3"/>
    <p:sldId id="283" r:id="rId4"/>
    <p:sldId id="282" r:id="rId5"/>
    <p:sldId id="280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304" r:id="rId18"/>
    <p:sldId id="305" r:id="rId19"/>
    <p:sldId id="306" r:id="rId20"/>
    <p:sldId id="296" r:id="rId21"/>
    <p:sldId id="297" r:id="rId22"/>
    <p:sldId id="298" r:id="rId23"/>
    <p:sldId id="299" r:id="rId24"/>
    <p:sldId id="300" r:id="rId25"/>
    <p:sldId id="301" r:id="rId26"/>
    <p:sldId id="308" r:id="rId27"/>
    <p:sldId id="309" r:id="rId28"/>
    <p:sldId id="310" r:id="rId29"/>
    <p:sldId id="311" r:id="rId30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4943"/>
    <a:srgbClr val="C23D38"/>
    <a:srgbClr val="363435"/>
    <a:srgbClr val="FCD3C2"/>
    <a:srgbClr val="FDE9E0"/>
    <a:srgbClr val="D2E7CD"/>
    <a:srgbClr val="ECF5EA"/>
    <a:srgbClr val="E6E6E6"/>
    <a:srgbClr val="A3D862"/>
    <a:srgbClr val="FCD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06" autoAdjust="0"/>
  </p:normalViewPr>
  <p:slideViewPr>
    <p:cSldViewPr snapToGrid="0">
      <p:cViewPr varScale="1">
        <p:scale>
          <a:sx n="68" d="100"/>
          <a:sy n="68" d="100"/>
        </p:scale>
        <p:origin x="804" y="-16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09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BCE0C-CD74-4A59-802C-6D2F8C15331A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7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7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8501B-77B5-4365-9881-C6E19A3C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FDEA8-CBB8-46CC-9562-028963DBC55A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7"/>
            <a:ext cx="533527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7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7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BD8E7-1312-41F3-99C4-6DA5AF891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A3D8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rgbClr val="A3D8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432E05-B7C6-4593-2D09-8F14E4782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B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9CEAB58-4DE4-C1B3-3A11-8FCDA2FCB341}"/>
              </a:ext>
            </a:extLst>
          </p:cNvPr>
          <p:cNvSpPr/>
          <p:nvPr userDrawn="1"/>
        </p:nvSpPr>
        <p:spPr>
          <a:xfrm>
            <a:off x="-1213828" y="-580571"/>
            <a:ext cx="2774113" cy="2774113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C990B1-92FC-3510-38B1-442AFF365EF2}"/>
              </a:ext>
            </a:extLst>
          </p:cNvPr>
          <p:cNvSpPr/>
          <p:nvPr userDrawn="1"/>
        </p:nvSpPr>
        <p:spPr>
          <a:xfrm>
            <a:off x="1837802" y="-230553"/>
            <a:ext cx="3599543" cy="3599543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90BF51C-C5C2-3962-54BA-630F1992F60D}"/>
              </a:ext>
            </a:extLst>
          </p:cNvPr>
          <p:cNvSpPr/>
          <p:nvPr userDrawn="1"/>
        </p:nvSpPr>
        <p:spPr>
          <a:xfrm>
            <a:off x="-1657350" y="2605175"/>
            <a:ext cx="3732893" cy="3732893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8659A5-F736-4BA8-C172-61EFE0ADF85F}"/>
              </a:ext>
            </a:extLst>
          </p:cNvPr>
          <p:cNvSpPr/>
          <p:nvPr userDrawn="1"/>
        </p:nvSpPr>
        <p:spPr>
          <a:xfrm>
            <a:off x="2455530" y="3582934"/>
            <a:ext cx="4053113" cy="4053113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E75D46-94AF-76E3-8290-801F6E55868D}"/>
              </a:ext>
            </a:extLst>
          </p:cNvPr>
          <p:cNvSpPr/>
          <p:nvPr userDrawn="1"/>
        </p:nvSpPr>
        <p:spPr>
          <a:xfrm>
            <a:off x="6923315" y="3599543"/>
            <a:ext cx="3084285" cy="3084285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3C97FF-C984-4A94-84DE-80661AA3C4DA}"/>
              </a:ext>
            </a:extLst>
          </p:cNvPr>
          <p:cNvSpPr/>
          <p:nvPr userDrawn="1"/>
        </p:nvSpPr>
        <p:spPr>
          <a:xfrm>
            <a:off x="5627915" y="1766974"/>
            <a:ext cx="2075543" cy="2075543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57E45AD-84AC-7C3E-EEAB-463657296A0A}"/>
              </a:ext>
            </a:extLst>
          </p:cNvPr>
          <p:cNvSpPr/>
          <p:nvPr userDrawn="1"/>
        </p:nvSpPr>
        <p:spPr>
          <a:xfrm>
            <a:off x="5593372" y="-1409700"/>
            <a:ext cx="2774113" cy="2774113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D48E80F-78A7-D2CC-FD4D-8862CAAA912D}"/>
              </a:ext>
            </a:extLst>
          </p:cNvPr>
          <p:cNvSpPr/>
          <p:nvPr userDrawn="1"/>
        </p:nvSpPr>
        <p:spPr>
          <a:xfrm>
            <a:off x="10387587" y="3952315"/>
            <a:ext cx="2368658" cy="2368658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F26F0EA-3319-8202-2F58-60B385773178}"/>
              </a:ext>
            </a:extLst>
          </p:cNvPr>
          <p:cNvSpPr/>
          <p:nvPr userDrawn="1"/>
        </p:nvSpPr>
        <p:spPr>
          <a:xfrm>
            <a:off x="8465457" y="-283027"/>
            <a:ext cx="3882570" cy="3882570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3FEAD2-82E8-60CE-0BF1-E7152233BB32}"/>
              </a:ext>
            </a:extLst>
          </p:cNvPr>
          <p:cNvSpPr/>
          <p:nvPr userDrawn="1"/>
        </p:nvSpPr>
        <p:spPr>
          <a:xfrm>
            <a:off x="12211050" y="-514350"/>
            <a:ext cx="1082223" cy="75057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4B099B-55BF-AF6A-25DA-7FA43AFB1898}"/>
              </a:ext>
            </a:extLst>
          </p:cNvPr>
          <p:cNvSpPr/>
          <p:nvPr userDrawn="1"/>
        </p:nvSpPr>
        <p:spPr>
          <a:xfrm rot="16200000">
            <a:off x="4773591" y="-7549523"/>
            <a:ext cx="1519888" cy="1349472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9BACAB-FA72-E77B-F176-86CE2A7F858E}"/>
              </a:ext>
            </a:extLst>
          </p:cNvPr>
          <p:cNvSpPr/>
          <p:nvPr userDrawn="1"/>
        </p:nvSpPr>
        <p:spPr>
          <a:xfrm>
            <a:off x="-1774372" y="-283027"/>
            <a:ext cx="1755321" cy="75057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06C363-9938-FFE7-58EC-A3F855DCB973}"/>
              </a:ext>
            </a:extLst>
          </p:cNvPr>
          <p:cNvSpPr/>
          <p:nvPr userDrawn="1"/>
        </p:nvSpPr>
        <p:spPr>
          <a:xfrm rot="16200000">
            <a:off x="5225803" y="904697"/>
            <a:ext cx="1519888" cy="1349472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09F04E9-FBAB-BA39-D825-C256ABEC157E}"/>
              </a:ext>
            </a:extLst>
          </p:cNvPr>
          <p:cNvSpPr/>
          <p:nvPr userDrawn="1"/>
        </p:nvSpPr>
        <p:spPr>
          <a:xfrm>
            <a:off x="-1213828" y="-580571"/>
            <a:ext cx="2774113" cy="2774113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D3B1D3A-1020-69A2-1BFD-B762E62EE4F4}"/>
              </a:ext>
            </a:extLst>
          </p:cNvPr>
          <p:cNvSpPr/>
          <p:nvPr userDrawn="1"/>
        </p:nvSpPr>
        <p:spPr>
          <a:xfrm>
            <a:off x="1837802" y="-230553"/>
            <a:ext cx="3599543" cy="3599543"/>
          </a:xfrm>
          <a:prstGeom prst="ellipse">
            <a:avLst/>
          </a:prstGeom>
          <a:solidFill>
            <a:srgbClr val="D2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69EA72-F9EF-5766-A4FD-DC3851BF505A}"/>
              </a:ext>
            </a:extLst>
          </p:cNvPr>
          <p:cNvSpPr/>
          <p:nvPr userDrawn="1"/>
        </p:nvSpPr>
        <p:spPr>
          <a:xfrm>
            <a:off x="-1657350" y="2605175"/>
            <a:ext cx="3732893" cy="3732893"/>
          </a:xfrm>
          <a:prstGeom prst="ellipse">
            <a:avLst/>
          </a:prstGeom>
          <a:solidFill>
            <a:srgbClr val="FD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0BC388-5859-BE2E-B47D-D6235E09B139}"/>
              </a:ext>
            </a:extLst>
          </p:cNvPr>
          <p:cNvSpPr/>
          <p:nvPr userDrawn="1"/>
        </p:nvSpPr>
        <p:spPr>
          <a:xfrm>
            <a:off x="2455530" y="3582934"/>
            <a:ext cx="4053113" cy="4053113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A405560-D4AA-E0DD-5420-B35AFB0C092C}"/>
              </a:ext>
            </a:extLst>
          </p:cNvPr>
          <p:cNvSpPr/>
          <p:nvPr userDrawn="1"/>
        </p:nvSpPr>
        <p:spPr>
          <a:xfrm>
            <a:off x="6923315" y="3599543"/>
            <a:ext cx="3084285" cy="3084285"/>
          </a:xfrm>
          <a:prstGeom prst="ellipse">
            <a:avLst/>
          </a:prstGeom>
          <a:solidFill>
            <a:srgbClr val="D2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AA96-4926-09B1-8D04-24548F4C8072}"/>
              </a:ext>
            </a:extLst>
          </p:cNvPr>
          <p:cNvSpPr/>
          <p:nvPr userDrawn="1"/>
        </p:nvSpPr>
        <p:spPr>
          <a:xfrm>
            <a:off x="5627915" y="1766974"/>
            <a:ext cx="2075543" cy="2075543"/>
          </a:xfrm>
          <a:prstGeom prst="ellipse">
            <a:avLst/>
          </a:prstGeom>
          <a:solidFill>
            <a:srgbClr val="EC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E22AF9D-ACF3-543A-00C2-FBC15064A1A9}"/>
              </a:ext>
            </a:extLst>
          </p:cNvPr>
          <p:cNvSpPr/>
          <p:nvPr userDrawn="1"/>
        </p:nvSpPr>
        <p:spPr>
          <a:xfrm>
            <a:off x="5593372" y="-1409700"/>
            <a:ext cx="2774113" cy="2774113"/>
          </a:xfrm>
          <a:prstGeom prst="ellipse">
            <a:avLst/>
          </a:prstGeom>
          <a:solidFill>
            <a:srgbClr val="FD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85E67B-6A00-96DA-B1E1-92FE3D72C0DF}"/>
              </a:ext>
            </a:extLst>
          </p:cNvPr>
          <p:cNvSpPr/>
          <p:nvPr userDrawn="1"/>
        </p:nvSpPr>
        <p:spPr>
          <a:xfrm>
            <a:off x="10387587" y="3952315"/>
            <a:ext cx="2368658" cy="2368658"/>
          </a:xfrm>
          <a:prstGeom prst="ellipse">
            <a:avLst/>
          </a:prstGeom>
          <a:solidFill>
            <a:srgbClr val="FD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82443B-EEEC-3B94-C9B7-96092238C624}"/>
              </a:ext>
            </a:extLst>
          </p:cNvPr>
          <p:cNvSpPr/>
          <p:nvPr userDrawn="1"/>
        </p:nvSpPr>
        <p:spPr>
          <a:xfrm>
            <a:off x="8465457" y="-283027"/>
            <a:ext cx="3882570" cy="3882570"/>
          </a:xfrm>
          <a:prstGeom prst="ellipse">
            <a:avLst/>
          </a:prstGeom>
          <a:solidFill>
            <a:srgbClr val="EC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CB5BCF-163F-EC00-C7AA-B73EACDC7945}"/>
              </a:ext>
            </a:extLst>
          </p:cNvPr>
          <p:cNvSpPr/>
          <p:nvPr userDrawn="1"/>
        </p:nvSpPr>
        <p:spPr>
          <a:xfrm>
            <a:off x="12211050" y="-514350"/>
            <a:ext cx="1082223" cy="75057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283787-D42C-A218-5F1F-B42E210C06D7}"/>
              </a:ext>
            </a:extLst>
          </p:cNvPr>
          <p:cNvSpPr/>
          <p:nvPr userDrawn="1"/>
        </p:nvSpPr>
        <p:spPr>
          <a:xfrm rot="16200000">
            <a:off x="4773591" y="-7549523"/>
            <a:ext cx="1519888" cy="1349472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F77C9C-429D-0A81-F8AF-D6971D06DD3A}"/>
              </a:ext>
            </a:extLst>
          </p:cNvPr>
          <p:cNvSpPr/>
          <p:nvPr userDrawn="1"/>
        </p:nvSpPr>
        <p:spPr>
          <a:xfrm>
            <a:off x="-1774372" y="-283027"/>
            <a:ext cx="1755321" cy="75057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19FC28-3504-B0B3-4378-498A733BEBCC}"/>
              </a:ext>
            </a:extLst>
          </p:cNvPr>
          <p:cNvSpPr/>
          <p:nvPr userDrawn="1"/>
        </p:nvSpPr>
        <p:spPr>
          <a:xfrm rot="16200000">
            <a:off x="5225803" y="904697"/>
            <a:ext cx="1519888" cy="1349472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047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61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694774"/>
            <a:ext cx="11125200" cy="9144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FAST START PROGRAMME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493062"/>
            <a:ext cx="11125200" cy="571500"/>
          </a:xfrm>
        </p:spPr>
        <p:txBody>
          <a:bodyPr/>
          <a:lstStyle/>
          <a:p>
            <a:r>
              <a:rPr lang="en-US" b="1" dirty="0">
                <a:solidFill>
                  <a:srgbClr val="C23D38"/>
                </a:solidFill>
                <a:latin typeface="Century Gothic" panose="020B0502020202020204" pitchFamily="34" charset="0"/>
              </a:rPr>
              <a:t>1 July 2022</a:t>
            </a:r>
          </a:p>
        </p:txBody>
      </p:sp>
      <p:pic>
        <p:nvPicPr>
          <p:cNvPr id="11" name="Picture Placeholder 10" descr="A person sitting on a bed with a computer&#10;&#10;Description automatically generated with low confidence">
            <a:extLst>
              <a:ext uri="{FF2B5EF4-FFF2-40B4-BE49-F238E27FC236}">
                <a16:creationId xmlns:a16="http://schemas.microsoft.com/office/drawing/2014/main" id="{1EDA7835-895E-B822-61F1-E64243181E5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r="29144"/>
          <a:stretch/>
        </p:blipFill>
        <p:spPr>
          <a:xfrm>
            <a:off x="1" y="1"/>
            <a:ext cx="4023360" cy="4745736"/>
          </a:xfrm>
        </p:spPr>
      </p:pic>
      <p:pic>
        <p:nvPicPr>
          <p:cNvPr id="23" name="Picture Placeholder 22" descr="A person sitting on a couch and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BA9BCC55-AFDC-103D-3242-6EF7A46BBD60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" t="6683" r="126" b="14679"/>
          <a:stretch/>
        </p:blipFill>
        <p:spPr>
          <a:xfrm>
            <a:off x="8168640" y="1"/>
            <a:ext cx="4023360" cy="4745736"/>
          </a:xfrm>
        </p:spPr>
      </p:pic>
      <p:pic>
        <p:nvPicPr>
          <p:cNvPr id="27" name="Picture Placeholder 26" descr="A picture containing plant, grass&#10;&#10;Description automatically generated">
            <a:extLst>
              <a:ext uri="{FF2B5EF4-FFF2-40B4-BE49-F238E27FC236}">
                <a16:creationId xmlns:a16="http://schemas.microsoft.com/office/drawing/2014/main" id="{30476F64-62B2-FDA2-4893-E4A8B6DCE48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3" b="10853"/>
          <a:stretch>
            <a:fillRect/>
          </a:stretch>
        </p:blipFill>
        <p:spPr/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F258F4-527C-1C9E-4723-8DFA9BE39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82" y="5004605"/>
            <a:ext cx="2388236" cy="7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E8BB96-53C0-DF17-BBFF-77CA0CC71D9E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3442D-B65F-F193-79DB-8FDBC9FA2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58A538-D683-D39C-E68A-E3806FD31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82" y="0"/>
            <a:ext cx="6048636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0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E8BB96-53C0-DF17-BBFF-77CA0CC71D9E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3442D-B65F-F193-79DB-8FDBC9FA2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7ABE6C-0DF2-0732-F1A2-2D6F745A9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023" y="0"/>
            <a:ext cx="6047953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E8BB96-53C0-DF17-BBFF-77CA0CC71D9E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3442D-B65F-F193-79DB-8FDBC9FA2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FF023C-84CA-E973-1EDA-BDC3EFC95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361" y="-20606"/>
            <a:ext cx="6079277" cy="58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E8BB96-53C0-DF17-BBFF-77CA0CC71D9E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3442D-B65F-F193-79DB-8FDBC9FA2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D79846-742F-8DE2-A39D-25554B124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857" y="0"/>
            <a:ext cx="6078285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0DAF5A00-752A-D5F6-76F4-D8556D1431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9"/>
          <a:stretch/>
        </p:blipFill>
        <p:spPr>
          <a:xfrm>
            <a:off x="193773" y="1376589"/>
            <a:ext cx="7300686" cy="46398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BED6510-2B92-3A84-C0B8-919F195DAE55}"/>
              </a:ext>
            </a:extLst>
          </p:cNvPr>
          <p:cNvSpPr/>
          <p:nvPr/>
        </p:nvSpPr>
        <p:spPr>
          <a:xfrm>
            <a:off x="7745381" y="1830429"/>
            <a:ext cx="3989418" cy="3587663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3D12767-AB73-87A2-2D1B-2D0BFC2E7483}"/>
              </a:ext>
            </a:extLst>
          </p:cNvPr>
          <p:cNvSpPr txBox="1">
            <a:spLocks/>
          </p:cNvSpPr>
          <p:nvPr/>
        </p:nvSpPr>
        <p:spPr>
          <a:xfrm>
            <a:off x="8003847" y="1984511"/>
            <a:ext cx="3472485" cy="33035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Buy all 6 Starter Packs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cap="none" dirty="0">
              <a:solidFill>
                <a:srgbClr val="363435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Value:	R7 702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Pay:		R2 654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1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EARN:		R5 048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Investment to start your own business!</a:t>
            </a:r>
            <a:endParaRPr lang="en-US" sz="2000" b="1" dirty="0">
              <a:solidFill>
                <a:srgbClr val="363435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4204F4-A722-63F6-0445-3C9479B4724F}"/>
              </a:ext>
            </a:extLst>
          </p:cNvPr>
          <p:cNvSpPr/>
          <p:nvPr/>
        </p:nvSpPr>
        <p:spPr>
          <a:xfrm>
            <a:off x="7863840" y="3857110"/>
            <a:ext cx="3472485" cy="502920"/>
          </a:xfrm>
          <a:prstGeom prst="rect">
            <a:avLst/>
          </a:prstGeom>
          <a:noFill/>
          <a:ln w="34925">
            <a:solidFill>
              <a:srgbClr val="C249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AD18265-846F-3F92-B97C-1765A7DB2766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67A8F4-0CF7-03F5-8143-1BDEDA34E1DE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740080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Starter packs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D4BAD75-458D-687D-21CD-CBE15B3A1546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D9FE809-7EF6-D3C9-EAE5-B40486D047B1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oogle Shape;4393;p73">
            <a:extLst>
              <a:ext uri="{FF2B5EF4-FFF2-40B4-BE49-F238E27FC236}">
                <a16:creationId xmlns:a16="http://schemas.microsoft.com/office/drawing/2014/main" id="{D1CA037B-7C6F-2FF8-E59E-1D3F084F9FB9}"/>
              </a:ext>
            </a:extLst>
          </p:cNvPr>
          <p:cNvGrpSpPr/>
          <p:nvPr/>
        </p:nvGrpSpPr>
        <p:grpSpPr>
          <a:xfrm>
            <a:off x="310225" y="551902"/>
            <a:ext cx="522550" cy="594490"/>
            <a:chOff x="2707950" y="4399325"/>
            <a:chExt cx="423475" cy="481775"/>
          </a:xfrm>
          <a:solidFill>
            <a:schemeClr val="bg1"/>
          </a:solidFill>
        </p:grpSpPr>
        <p:sp>
          <p:nvSpPr>
            <p:cNvPr id="39" name="Google Shape;4394;p73">
              <a:extLst>
                <a:ext uri="{FF2B5EF4-FFF2-40B4-BE49-F238E27FC236}">
                  <a16:creationId xmlns:a16="http://schemas.microsoft.com/office/drawing/2014/main" id="{B39C7B4C-1A1A-4599-EBBB-48CC19261307}"/>
                </a:ext>
              </a:extLst>
            </p:cNvPr>
            <p:cNvSpPr/>
            <p:nvPr/>
          </p:nvSpPr>
          <p:spPr>
            <a:xfrm>
              <a:off x="2905550" y="4515000"/>
              <a:ext cx="28275" cy="366100"/>
            </a:xfrm>
            <a:custGeom>
              <a:avLst/>
              <a:gdLst/>
              <a:ahLst/>
              <a:cxnLst/>
              <a:rect l="l" t="t" r="r" b="b"/>
              <a:pathLst>
                <a:path w="1131" h="14644" extrusionOk="0">
                  <a:moveTo>
                    <a:pt x="1" y="0"/>
                  </a:moveTo>
                  <a:lnTo>
                    <a:pt x="1" y="14644"/>
                  </a:lnTo>
                  <a:lnTo>
                    <a:pt x="1130" y="14644"/>
                  </a:lnTo>
                  <a:lnTo>
                    <a:pt x="11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0" name="Google Shape;4395;p73">
              <a:extLst>
                <a:ext uri="{FF2B5EF4-FFF2-40B4-BE49-F238E27FC236}">
                  <a16:creationId xmlns:a16="http://schemas.microsoft.com/office/drawing/2014/main" id="{7CD4BF06-87A1-955B-6DD6-BB186E7670BF}"/>
                </a:ext>
              </a:extLst>
            </p:cNvPr>
            <p:cNvSpPr/>
            <p:nvPr/>
          </p:nvSpPr>
          <p:spPr>
            <a:xfrm>
              <a:off x="296202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5646" y="1169"/>
                  </a:ln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1" name="Google Shape;4396;p73">
              <a:extLst>
                <a:ext uri="{FF2B5EF4-FFF2-40B4-BE49-F238E27FC236}">
                  <a16:creationId xmlns:a16="http://schemas.microsoft.com/office/drawing/2014/main" id="{A97657B0-220A-F0A1-9199-827471C7BF14}"/>
                </a:ext>
              </a:extLst>
            </p:cNvPr>
            <p:cNvSpPr/>
            <p:nvPr/>
          </p:nvSpPr>
          <p:spPr>
            <a:xfrm>
              <a:off x="296202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0" y="0"/>
                  </a:moveTo>
                  <a:lnTo>
                    <a:pt x="0" y="4517"/>
                  </a:lnTo>
                  <a:lnTo>
                    <a:pt x="3951" y="4517"/>
                  </a:lnTo>
                  <a:cubicBezTo>
                    <a:pt x="4888" y="4517"/>
                    <a:pt x="5646" y="3758"/>
                    <a:pt x="5646" y="2825"/>
                  </a:cubicBez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2" name="Google Shape;4397;p73">
              <a:extLst>
                <a:ext uri="{FF2B5EF4-FFF2-40B4-BE49-F238E27FC236}">
                  <a16:creationId xmlns:a16="http://schemas.microsoft.com/office/drawing/2014/main" id="{1F3D5595-AFC2-C69B-DE0D-D3EE1E08EDC8}"/>
                </a:ext>
              </a:extLst>
            </p:cNvPr>
            <p:cNvSpPr/>
            <p:nvPr/>
          </p:nvSpPr>
          <p:spPr>
            <a:xfrm>
              <a:off x="273617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5647" y="1169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3" name="Google Shape;4398;p73">
              <a:extLst>
                <a:ext uri="{FF2B5EF4-FFF2-40B4-BE49-F238E27FC236}">
                  <a16:creationId xmlns:a16="http://schemas.microsoft.com/office/drawing/2014/main" id="{A3EFA7B3-7B09-7247-5408-6CFA3CB1E633}"/>
                </a:ext>
              </a:extLst>
            </p:cNvPr>
            <p:cNvSpPr/>
            <p:nvPr/>
          </p:nvSpPr>
          <p:spPr>
            <a:xfrm>
              <a:off x="273617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1" y="0"/>
                  </a:moveTo>
                  <a:lnTo>
                    <a:pt x="1" y="2825"/>
                  </a:lnTo>
                  <a:cubicBezTo>
                    <a:pt x="1" y="3758"/>
                    <a:pt x="759" y="4517"/>
                    <a:pt x="1693" y="4517"/>
                  </a:cubicBezTo>
                  <a:lnTo>
                    <a:pt x="5647" y="4517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4" name="Google Shape;4399;p73">
              <a:extLst>
                <a:ext uri="{FF2B5EF4-FFF2-40B4-BE49-F238E27FC236}">
                  <a16:creationId xmlns:a16="http://schemas.microsoft.com/office/drawing/2014/main" id="{2C3851C9-E2EC-EBED-30D0-62C48568F8CA}"/>
                </a:ext>
              </a:extLst>
            </p:cNvPr>
            <p:cNvSpPr/>
            <p:nvPr/>
          </p:nvSpPr>
          <p:spPr>
            <a:xfrm>
              <a:off x="2707950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1693" y="0"/>
                  </a:moveTo>
                  <a:cubicBezTo>
                    <a:pt x="759" y="0"/>
                    <a:pt x="0" y="756"/>
                    <a:pt x="0" y="1693"/>
                  </a:cubicBezTo>
                  <a:lnTo>
                    <a:pt x="0" y="2747"/>
                  </a:lnTo>
                  <a:cubicBezTo>
                    <a:pt x="0" y="3060"/>
                    <a:pt x="253" y="3313"/>
                    <a:pt x="563" y="3313"/>
                  </a:cubicBezTo>
                  <a:lnTo>
                    <a:pt x="6776" y="3313"/>
                  </a:lnTo>
                  <a:lnTo>
                    <a:pt x="677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5" name="Google Shape;4400;p73">
              <a:extLst>
                <a:ext uri="{FF2B5EF4-FFF2-40B4-BE49-F238E27FC236}">
                  <a16:creationId xmlns:a16="http://schemas.microsoft.com/office/drawing/2014/main" id="{86AD8EDD-1669-AF7D-78A4-CC9C393682C3}"/>
                </a:ext>
              </a:extLst>
            </p:cNvPr>
            <p:cNvSpPr/>
            <p:nvPr/>
          </p:nvSpPr>
          <p:spPr>
            <a:xfrm>
              <a:off x="273617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5647" y="2259"/>
                  </a:lnTo>
                  <a:lnTo>
                    <a:pt x="5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6" name="Google Shape;4401;p73">
              <a:extLst>
                <a:ext uri="{FF2B5EF4-FFF2-40B4-BE49-F238E27FC236}">
                  <a16:creationId xmlns:a16="http://schemas.microsoft.com/office/drawing/2014/main" id="{8D141E3A-815A-FE36-6FC2-F623EC337C54}"/>
                </a:ext>
              </a:extLst>
            </p:cNvPr>
            <p:cNvSpPr/>
            <p:nvPr/>
          </p:nvSpPr>
          <p:spPr>
            <a:xfrm>
              <a:off x="2850525" y="4430375"/>
              <a:ext cx="138325" cy="56500"/>
            </a:xfrm>
            <a:custGeom>
              <a:avLst/>
              <a:gdLst/>
              <a:ahLst/>
              <a:cxnLst/>
              <a:rect l="l" t="t" r="r" b="b"/>
              <a:pathLst>
                <a:path w="5533" h="2260" extrusionOk="0">
                  <a:moveTo>
                    <a:pt x="2765" y="1"/>
                  </a:moveTo>
                  <a:cubicBezTo>
                    <a:pt x="1500" y="1"/>
                    <a:pt x="275" y="916"/>
                    <a:pt x="1" y="2259"/>
                  </a:cubicBezTo>
                  <a:lnTo>
                    <a:pt x="5532" y="2259"/>
                  </a:lnTo>
                  <a:cubicBezTo>
                    <a:pt x="5258" y="910"/>
                    <a:pt x="4030" y="1"/>
                    <a:pt x="2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7" name="Google Shape;4402;p73">
              <a:extLst>
                <a:ext uri="{FF2B5EF4-FFF2-40B4-BE49-F238E27FC236}">
                  <a16:creationId xmlns:a16="http://schemas.microsoft.com/office/drawing/2014/main" id="{DA35710E-FC7D-7F08-4293-637391F1CDC7}"/>
                </a:ext>
              </a:extLst>
            </p:cNvPr>
            <p:cNvSpPr/>
            <p:nvPr/>
          </p:nvSpPr>
          <p:spPr>
            <a:xfrm>
              <a:off x="2974300" y="4399350"/>
              <a:ext cx="129650" cy="87525"/>
            </a:xfrm>
            <a:custGeom>
              <a:avLst/>
              <a:gdLst/>
              <a:ahLst/>
              <a:cxnLst/>
              <a:rect l="l" t="t" r="r" b="b"/>
              <a:pathLst>
                <a:path w="5186" h="3501" extrusionOk="0">
                  <a:moveTo>
                    <a:pt x="2058" y="0"/>
                  </a:moveTo>
                  <a:cubicBezTo>
                    <a:pt x="1374" y="0"/>
                    <a:pt x="670" y="239"/>
                    <a:pt x="0" y="775"/>
                  </a:cubicBezTo>
                  <a:cubicBezTo>
                    <a:pt x="931" y="1398"/>
                    <a:pt x="1554" y="2389"/>
                    <a:pt x="1714" y="3500"/>
                  </a:cubicBezTo>
                  <a:lnTo>
                    <a:pt x="4397" y="3500"/>
                  </a:lnTo>
                  <a:cubicBezTo>
                    <a:pt x="4842" y="3497"/>
                    <a:pt x="5185" y="3109"/>
                    <a:pt x="5131" y="2666"/>
                  </a:cubicBezTo>
                  <a:cubicBezTo>
                    <a:pt x="5128" y="2639"/>
                    <a:pt x="5125" y="2609"/>
                    <a:pt x="5119" y="2579"/>
                  </a:cubicBezTo>
                  <a:cubicBezTo>
                    <a:pt x="4936" y="1482"/>
                    <a:pt x="4207" y="609"/>
                    <a:pt x="3171" y="212"/>
                  </a:cubicBezTo>
                  <a:cubicBezTo>
                    <a:pt x="2813" y="74"/>
                    <a:pt x="2438" y="0"/>
                    <a:pt x="2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8" name="Google Shape;4403;p73">
              <a:extLst>
                <a:ext uri="{FF2B5EF4-FFF2-40B4-BE49-F238E27FC236}">
                  <a16:creationId xmlns:a16="http://schemas.microsoft.com/office/drawing/2014/main" id="{E0BE2AC3-C797-4C6D-EC97-EA2BB3C51E2F}"/>
                </a:ext>
              </a:extLst>
            </p:cNvPr>
            <p:cNvSpPr/>
            <p:nvPr/>
          </p:nvSpPr>
          <p:spPr>
            <a:xfrm>
              <a:off x="2735425" y="4399325"/>
              <a:ext cx="129650" cy="87475"/>
            </a:xfrm>
            <a:custGeom>
              <a:avLst/>
              <a:gdLst/>
              <a:ahLst/>
              <a:cxnLst/>
              <a:rect l="l" t="t" r="r" b="b"/>
              <a:pathLst>
                <a:path w="5186" h="3499" extrusionOk="0">
                  <a:moveTo>
                    <a:pt x="3150" y="0"/>
                  </a:moveTo>
                  <a:cubicBezTo>
                    <a:pt x="2765" y="0"/>
                    <a:pt x="2385" y="77"/>
                    <a:pt x="2015" y="219"/>
                  </a:cubicBezTo>
                  <a:cubicBezTo>
                    <a:pt x="979" y="616"/>
                    <a:pt x="250" y="1483"/>
                    <a:pt x="67" y="2580"/>
                  </a:cubicBezTo>
                  <a:cubicBezTo>
                    <a:pt x="64" y="2610"/>
                    <a:pt x="58" y="2637"/>
                    <a:pt x="55" y="2667"/>
                  </a:cubicBezTo>
                  <a:cubicBezTo>
                    <a:pt x="0" y="3110"/>
                    <a:pt x="344" y="3498"/>
                    <a:pt x="789" y="3498"/>
                  </a:cubicBezTo>
                  <a:lnTo>
                    <a:pt x="3475" y="3498"/>
                  </a:lnTo>
                  <a:cubicBezTo>
                    <a:pt x="3632" y="2390"/>
                    <a:pt x="4255" y="1399"/>
                    <a:pt x="5186" y="776"/>
                  </a:cubicBezTo>
                  <a:cubicBezTo>
                    <a:pt x="4510" y="236"/>
                    <a:pt x="3823" y="0"/>
                    <a:pt x="31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9" name="Google Shape;4404;p73">
              <a:extLst>
                <a:ext uri="{FF2B5EF4-FFF2-40B4-BE49-F238E27FC236}">
                  <a16:creationId xmlns:a16="http://schemas.microsoft.com/office/drawing/2014/main" id="{E0A03FCC-5983-CCB8-EC5A-BA978E3A24F9}"/>
                </a:ext>
              </a:extLst>
            </p:cNvPr>
            <p:cNvSpPr/>
            <p:nvPr/>
          </p:nvSpPr>
          <p:spPr>
            <a:xfrm>
              <a:off x="2962025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0" y="0"/>
                  </a:moveTo>
                  <a:lnTo>
                    <a:pt x="0" y="3313"/>
                  </a:lnTo>
                  <a:lnTo>
                    <a:pt x="6209" y="3313"/>
                  </a:lnTo>
                  <a:cubicBezTo>
                    <a:pt x="6523" y="3313"/>
                    <a:pt x="6776" y="3060"/>
                    <a:pt x="6776" y="2747"/>
                  </a:cubicBezTo>
                  <a:lnTo>
                    <a:pt x="6776" y="1693"/>
                  </a:lnTo>
                  <a:cubicBezTo>
                    <a:pt x="6776" y="756"/>
                    <a:pt x="6017" y="0"/>
                    <a:pt x="5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50" name="Google Shape;4405;p73">
              <a:extLst>
                <a:ext uri="{FF2B5EF4-FFF2-40B4-BE49-F238E27FC236}">
                  <a16:creationId xmlns:a16="http://schemas.microsoft.com/office/drawing/2014/main" id="{CFB21E9C-DE7B-B856-BF24-ED269E37A3CF}"/>
                </a:ext>
              </a:extLst>
            </p:cNvPr>
            <p:cNvSpPr/>
            <p:nvPr/>
          </p:nvSpPr>
          <p:spPr>
            <a:xfrm>
              <a:off x="296202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0" y="1"/>
                  </a:moveTo>
                  <a:lnTo>
                    <a:pt x="0" y="2259"/>
                  </a:lnTo>
                  <a:lnTo>
                    <a:pt x="5646" y="2259"/>
                  </a:lnTo>
                  <a:lnTo>
                    <a:pt x="56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104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23BC38C-2B52-0A5E-6AC4-59DCC646105B}"/>
              </a:ext>
            </a:extLst>
          </p:cNvPr>
          <p:cNvSpPr/>
          <p:nvPr/>
        </p:nvSpPr>
        <p:spPr>
          <a:xfrm>
            <a:off x="457200" y="1512756"/>
            <a:ext cx="11277599" cy="4185466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4A217457-46B5-188D-B256-C19155DA65F5}"/>
              </a:ext>
            </a:extLst>
          </p:cNvPr>
          <p:cNvSpPr txBox="1">
            <a:spLocks/>
          </p:cNvSpPr>
          <p:nvPr/>
        </p:nvSpPr>
        <p:spPr>
          <a:xfrm>
            <a:off x="1698171" y="1533542"/>
            <a:ext cx="9703253" cy="35668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9263" marR="0" lvl="0" indent="-449263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For new consultants</a:t>
            </a:r>
          </a:p>
          <a:p>
            <a:pPr marL="449263" marR="0" lvl="0" indent="-449263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One pack of each option</a:t>
            </a:r>
          </a:p>
          <a:p>
            <a:pPr marL="906463" lvl="1" indent="-449263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1x Slimming Bomb (7 herbal teas)</a:t>
            </a:r>
          </a:p>
          <a:p>
            <a:pPr marL="906463" lvl="1" indent="-449263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1x Miracle Tissue Oil Body Care (4 products)</a:t>
            </a:r>
          </a:p>
          <a:p>
            <a:pPr marL="906463" lvl="1" indent="-449263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1x </a:t>
            </a:r>
            <a:r>
              <a:rPr lang="en-US" sz="2000" b="1" dirty="0" err="1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Resque</a:t>
            </a: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 to the </a:t>
            </a:r>
            <a:r>
              <a:rPr lang="en-US" sz="2000" b="1" dirty="0" err="1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Resque</a:t>
            </a: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 pack (5 products)</a:t>
            </a:r>
          </a:p>
          <a:p>
            <a:pPr marL="906463" lvl="1" indent="-449263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1x </a:t>
            </a:r>
            <a:r>
              <a:rPr lang="en-US" sz="2000" b="1" dirty="0" err="1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Hydrafine</a:t>
            </a: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 (4 products)</a:t>
            </a:r>
          </a:p>
          <a:p>
            <a:pPr marL="906463" lvl="1" indent="-449263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1x </a:t>
            </a:r>
            <a:r>
              <a:rPr lang="en-US" sz="2000" b="1" dirty="0" err="1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Essense</a:t>
            </a: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 (5 products)</a:t>
            </a:r>
          </a:p>
          <a:p>
            <a:pPr marL="906463" lvl="1" indent="-449263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1x Lucid (5 products)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Not compulsory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Can buy all 6 starter packs OR just one of the 6 or 2/3/4/5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O</a:t>
            </a: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nly available to buy with your FIRST order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Newly registered consultants have </a:t>
            </a:r>
            <a:r>
              <a:rPr lang="en-US" sz="2000" b="1" u="sng" cap="none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3 MONTHS</a:t>
            </a: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to place first order</a:t>
            </a:r>
          </a:p>
          <a:p>
            <a:pPr marL="906463" lvl="1" indent="-449263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Home Office will clean system</a:t>
            </a:r>
          </a:p>
          <a:p>
            <a:pPr marL="906463" lvl="1" indent="-449263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Register again – old/new sponsor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DB9D992-226A-9C6C-D28D-45A0C0B79DD1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CA21360-06C7-5BA4-9902-25F4049DDDE2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740080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Starter packs offer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BBAEE5E-47C2-03AA-98CE-FF5319FABB88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00040FB-F25F-07F8-36E9-EFE0169B6288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oogle Shape;4393;p73">
            <a:extLst>
              <a:ext uri="{FF2B5EF4-FFF2-40B4-BE49-F238E27FC236}">
                <a16:creationId xmlns:a16="http://schemas.microsoft.com/office/drawing/2014/main" id="{F4FD2442-52C1-FEB0-589D-BA84D74908FD}"/>
              </a:ext>
            </a:extLst>
          </p:cNvPr>
          <p:cNvGrpSpPr/>
          <p:nvPr/>
        </p:nvGrpSpPr>
        <p:grpSpPr>
          <a:xfrm>
            <a:off x="310225" y="551902"/>
            <a:ext cx="522550" cy="594490"/>
            <a:chOff x="2707950" y="4399325"/>
            <a:chExt cx="423475" cy="481775"/>
          </a:xfrm>
          <a:solidFill>
            <a:schemeClr val="bg1"/>
          </a:solidFill>
        </p:grpSpPr>
        <p:sp>
          <p:nvSpPr>
            <p:cNvPr id="39" name="Google Shape;4394;p73">
              <a:extLst>
                <a:ext uri="{FF2B5EF4-FFF2-40B4-BE49-F238E27FC236}">
                  <a16:creationId xmlns:a16="http://schemas.microsoft.com/office/drawing/2014/main" id="{57D5E4FD-FCBE-605A-FF0C-5899BB8B16FD}"/>
                </a:ext>
              </a:extLst>
            </p:cNvPr>
            <p:cNvSpPr/>
            <p:nvPr/>
          </p:nvSpPr>
          <p:spPr>
            <a:xfrm>
              <a:off x="2905550" y="4515000"/>
              <a:ext cx="28275" cy="366100"/>
            </a:xfrm>
            <a:custGeom>
              <a:avLst/>
              <a:gdLst/>
              <a:ahLst/>
              <a:cxnLst/>
              <a:rect l="l" t="t" r="r" b="b"/>
              <a:pathLst>
                <a:path w="1131" h="14644" extrusionOk="0">
                  <a:moveTo>
                    <a:pt x="1" y="0"/>
                  </a:moveTo>
                  <a:lnTo>
                    <a:pt x="1" y="14644"/>
                  </a:lnTo>
                  <a:lnTo>
                    <a:pt x="1130" y="14644"/>
                  </a:lnTo>
                  <a:lnTo>
                    <a:pt x="11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0" name="Google Shape;4395;p73">
              <a:extLst>
                <a:ext uri="{FF2B5EF4-FFF2-40B4-BE49-F238E27FC236}">
                  <a16:creationId xmlns:a16="http://schemas.microsoft.com/office/drawing/2014/main" id="{6CA2632F-0E70-B77F-7EE3-7C6213E8602F}"/>
                </a:ext>
              </a:extLst>
            </p:cNvPr>
            <p:cNvSpPr/>
            <p:nvPr/>
          </p:nvSpPr>
          <p:spPr>
            <a:xfrm>
              <a:off x="296202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5646" y="1169"/>
                  </a:ln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1" name="Google Shape;4396;p73">
              <a:extLst>
                <a:ext uri="{FF2B5EF4-FFF2-40B4-BE49-F238E27FC236}">
                  <a16:creationId xmlns:a16="http://schemas.microsoft.com/office/drawing/2014/main" id="{1D4611B3-13D9-02A0-E98A-E73B837E662F}"/>
                </a:ext>
              </a:extLst>
            </p:cNvPr>
            <p:cNvSpPr/>
            <p:nvPr/>
          </p:nvSpPr>
          <p:spPr>
            <a:xfrm>
              <a:off x="296202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0" y="0"/>
                  </a:moveTo>
                  <a:lnTo>
                    <a:pt x="0" y="4517"/>
                  </a:lnTo>
                  <a:lnTo>
                    <a:pt x="3951" y="4517"/>
                  </a:lnTo>
                  <a:cubicBezTo>
                    <a:pt x="4888" y="4517"/>
                    <a:pt x="5646" y="3758"/>
                    <a:pt x="5646" y="2825"/>
                  </a:cubicBez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2" name="Google Shape;4397;p73">
              <a:extLst>
                <a:ext uri="{FF2B5EF4-FFF2-40B4-BE49-F238E27FC236}">
                  <a16:creationId xmlns:a16="http://schemas.microsoft.com/office/drawing/2014/main" id="{7102A03A-106E-8F03-8F4C-A51BD07F5FA2}"/>
                </a:ext>
              </a:extLst>
            </p:cNvPr>
            <p:cNvSpPr/>
            <p:nvPr/>
          </p:nvSpPr>
          <p:spPr>
            <a:xfrm>
              <a:off x="273617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5647" y="1169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3" name="Google Shape;4398;p73">
              <a:extLst>
                <a:ext uri="{FF2B5EF4-FFF2-40B4-BE49-F238E27FC236}">
                  <a16:creationId xmlns:a16="http://schemas.microsoft.com/office/drawing/2014/main" id="{EA448C49-D8F8-B446-D94B-07C65B744AAF}"/>
                </a:ext>
              </a:extLst>
            </p:cNvPr>
            <p:cNvSpPr/>
            <p:nvPr/>
          </p:nvSpPr>
          <p:spPr>
            <a:xfrm>
              <a:off x="273617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1" y="0"/>
                  </a:moveTo>
                  <a:lnTo>
                    <a:pt x="1" y="2825"/>
                  </a:lnTo>
                  <a:cubicBezTo>
                    <a:pt x="1" y="3758"/>
                    <a:pt x="759" y="4517"/>
                    <a:pt x="1693" y="4517"/>
                  </a:cubicBezTo>
                  <a:lnTo>
                    <a:pt x="5647" y="4517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4" name="Google Shape;4399;p73">
              <a:extLst>
                <a:ext uri="{FF2B5EF4-FFF2-40B4-BE49-F238E27FC236}">
                  <a16:creationId xmlns:a16="http://schemas.microsoft.com/office/drawing/2014/main" id="{65331563-049D-2067-F0A8-4F68AE79B5E0}"/>
                </a:ext>
              </a:extLst>
            </p:cNvPr>
            <p:cNvSpPr/>
            <p:nvPr/>
          </p:nvSpPr>
          <p:spPr>
            <a:xfrm>
              <a:off x="2707950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1693" y="0"/>
                  </a:moveTo>
                  <a:cubicBezTo>
                    <a:pt x="759" y="0"/>
                    <a:pt x="0" y="756"/>
                    <a:pt x="0" y="1693"/>
                  </a:cubicBezTo>
                  <a:lnTo>
                    <a:pt x="0" y="2747"/>
                  </a:lnTo>
                  <a:cubicBezTo>
                    <a:pt x="0" y="3060"/>
                    <a:pt x="253" y="3313"/>
                    <a:pt x="563" y="3313"/>
                  </a:cubicBezTo>
                  <a:lnTo>
                    <a:pt x="6776" y="3313"/>
                  </a:lnTo>
                  <a:lnTo>
                    <a:pt x="677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5" name="Google Shape;4400;p73">
              <a:extLst>
                <a:ext uri="{FF2B5EF4-FFF2-40B4-BE49-F238E27FC236}">
                  <a16:creationId xmlns:a16="http://schemas.microsoft.com/office/drawing/2014/main" id="{6F9D6A1D-8251-F50A-0505-9EE975915899}"/>
                </a:ext>
              </a:extLst>
            </p:cNvPr>
            <p:cNvSpPr/>
            <p:nvPr/>
          </p:nvSpPr>
          <p:spPr>
            <a:xfrm>
              <a:off x="273617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5647" y="2259"/>
                  </a:lnTo>
                  <a:lnTo>
                    <a:pt x="5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6" name="Google Shape;4401;p73">
              <a:extLst>
                <a:ext uri="{FF2B5EF4-FFF2-40B4-BE49-F238E27FC236}">
                  <a16:creationId xmlns:a16="http://schemas.microsoft.com/office/drawing/2014/main" id="{EB50A4BB-AFAB-BBC9-11AC-9F2C49694129}"/>
                </a:ext>
              </a:extLst>
            </p:cNvPr>
            <p:cNvSpPr/>
            <p:nvPr/>
          </p:nvSpPr>
          <p:spPr>
            <a:xfrm>
              <a:off x="2850525" y="4430375"/>
              <a:ext cx="138325" cy="56500"/>
            </a:xfrm>
            <a:custGeom>
              <a:avLst/>
              <a:gdLst/>
              <a:ahLst/>
              <a:cxnLst/>
              <a:rect l="l" t="t" r="r" b="b"/>
              <a:pathLst>
                <a:path w="5533" h="2260" extrusionOk="0">
                  <a:moveTo>
                    <a:pt x="2765" y="1"/>
                  </a:moveTo>
                  <a:cubicBezTo>
                    <a:pt x="1500" y="1"/>
                    <a:pt x="275" y="916"/>
                    <a:pt x="1" y="2259"/>
                  </a:cubicBezTo>
                  <a:lnTo>
                    <a:pt x="5532" y="2259"/>
                  </a:lnTo>
                  <a:cubicBezTo>
                    <a:pt x="5258" y="910"/>
                    <a:pt x="4030" y="1"/>
                    <a:pt x="2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7" name="Google Shape;4402;p73">
              <a:extLst>
                <a:ext uri="{FF2B5EF4-FFF2-40B4-BE49-F238E27FC236}">
                  <a16:creationId xmlns:a16="http://schemas.microsoft.com/office/drawing/2014/main" id="{38B110DA-A94D-367A-EF4C-258BB25023E2}"/>
                </a:ext>
              </a:extLst>
            </p:cNvPr>
            <p:cNvSpPr/>
            <p:nvPr/>
          </p:nvSpPr>
          <p:spPr>
            <a:xfrm>
              <a:off x="2974300" y="4399350"/>
              <a:ext cx="129650" cy="87525"/>
            </a:xfrm>
            <a:custGeom>
              <a:avLst/>
              <a:gdLst/>
              <a:ahLst/>
              <a:cxnLst/>
              <a:rect l="l" t="t" r="r" b="b"/>
              <a:pathLst>
                <a:path w="5186" h="3501" extrusionOk="0">
                  <a:moveTo>
                    <a:pt x="2058" y="0"/>
                  </a:moveTo>
                  <a:cubicBezTo>
                    <a:pt x="1374" y="0"/>
                    <a:pt x="670" y="239"/>
                    <a:pt x="0" y="775"/>
                  </a:cubicBezTo>
                  <a:cubicBezTo>
                    <a:pt x="931" y="1398"/>
                    <a:pt x="1554" y="2389"/>
                    <a:pt x="1714" y="3500"/>
                  </a:cubicBezTo>
                  <a:lnTo>
                    <a:pt x="4397" y="3500"/>
                  </a:lnTo>
                  <a:cubicBezTo>
                    <a:pt x="4842" y="3497"/>
                    <a:pt x="5185" y="3109"/>
                    <a:pt x="5131" y="2666"/>
                  </a:cubicBezTo>
                  <a:cubicBezTo>
                    <a:pt x="5128" y="2639"/>
                    <a:pt x="5125" y="2609"/>
                    <a:pt x="5119" y="2579"/>
                  </a:cubicBezTo>
                  <a:cubicBezTo>
                    <a:pt x="4936" y="1482"/>
                    <a:pt x="4207" y="609"/>
                    <a:pt x="3171" y="212"/>
                  </a:cubicBezTo>
                  <a:cubicBezTo>
                    <a:pt x="2813" y="74"/>
                    <a:pt x="2438" y="0"/>
                    <a:pt x="2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8" name="Google Shape;4403;p73">
              <a:extLst>
                <a:ext uri="{FF2B5EF4-FFF2-40B4-BE49-F238E27FC236}">
                  <a16:creationId xmlns:a16="http://schemas.microsoft.com/office/drawing/2014/main" id="{AF335684-782C-4020-4EC8-DE0116C41C6B}"/>
                </a:ext>
              </a:extLst>
            </p:cNvPr>
            <p:cNvSpPr/>
            <p:nvPr/>
          </p:nvSpPr>
          <p:spPr>
            <a:xfrm>
              <a:off x="2735425" y="4399325"/>
              <a:ext cx="129650" cy="87475"/>
            </a:xfrm>
            <a:custGeom>
              <a:avLst/>
              <a:gdLst/>
              <a:ahLst/>
              <a:cxnLst/>
              <a:rect l="l" t="t" r="r" b="b"/>
              <a:pathLst>
                <a:path w="5186" h="3499" extrusionOk="0">
                  <a:moveTo>
                    <a:pt x="3150" y="0"/>
                  </a:moveTo>
                  <a:cubicBezTo>
                    <a:pt x="2765" y="0"/>
                    <a:pt x="2385" y="77"/>
                    <a:pt x="2015" y="219"/>
                  </a:cubicBezTo>
                  <a:cubicBezTo>
                    <a:pt x="979" y="616"/>
                    <a:pt x="250" y="1483"/>
                    <a:pt x="67" y="2580"/>
                  </a:cubicBezTo>
                  <a:cubicBezTo>
                    <a:pt x="64" y="2610"/>
                    <a:pt x="58" y="2637"/>
                    <a:pt x="55" y="2667"/>
                  </a:cubicBezTo>
                  <a:cubicBezTo>
                    <a:pt x="0" y="3110"/>
                    <a:pt x="344" y="3498"/>
                    <a:pt x="789" y="3498"/>
                  </a:cubicBezTo>
                  <a:lnTo>
                    <a:pt x="3475" y="3498"/>
                  </a:lnTo>
                  <a:cubicBezTo>
                    <a:pt x="3632" y="2390"/>
                    <a:pt x="4255" y="1399"/>
                    <a:pt x="5186" y="776"/>
                  </a:cubicBezTo>
                  <a:cubicBezTo>
                    <a:pt x="4510" y="236"/>
                    <a:pt x="3823" y="0"/>
                    <a:pt x="31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9" name="Google Shape;4404;p73">
              <a:extLst>
                <a:ext uri="{FF2B5EF4-FFF2-40B4-BE49-F238E27FC236}">
                  <a16:creationId xmlns:a16="http://schemas.microsoft.com/office/drawing/2014/main" id="{615FEA16-ED5B-9F41-E2E9-04169132979E}"/>
                </a:ext>
              </a:extLst>
            </p:cNvPr>
            <p:cNvSpPr/>
            <p:nvPr/>
          </p:nvSpPr>
          <p:spPr>
            <a:xfrm>
              <a:off x="2962025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0" y="0"/>
                  </a:moveTo>
                  <a:lnTo>
                    <a:pt x="0" y="3313"/>
                  </a:lnTo>
                  <a:lnTo>
                    <a:pt x="6209" y="3313"/>
                  </a:lnTo>
                  <a:cubicBezTo>
                    <a:pt x="6523" y="3313"/>
                    <a:pt x="6776" y="3060"/>
                    <a:pt x="6776" y="2747"/>
                  </a:cubicBezTo>
                  <a:lnTo>
                    <a:pt x="6776" y="1693"/>
                  </a:lnTo>
                  <a:cubicBezTo>
                    <a:pt x="6776" y="756"/>
                    <a:pt x="6017" y="0"/>
                    <a:pt x="5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50" name="Google Shape;4405;p73">
              <a:extLst>
                <a:ext uri="{FF2B5EF4-FFF2-40B4-BE49-F238E27FC236}">
                  <a16:creationId xmlns:a16="http://schemas.microsoft.com/office/drawing/2014/main" id="{E16890AF-2D78-79FA-DA4B-0834F089ADD0}"/>
                </a:ext>
              </a:extLst>
            </p:cNvPr>
            <p:cNvSpPr/>
            <p:nvPr/>
          </p:nvSpPr>
          <p:spPr>
            <a:xfrm>
              <a:off x="296202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0" y="1"/>
                  </a:moveTo>
                  <a:lnTo>
                    <a:pt x="0" y="2259"/>
                  </a:lnTo>
                  <a:lnTo>
                    <a:pt x="5646" y="2259"/>
                  </a:lnTo>
                  <a:lnTo>
                    <a:pt x="56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C0AF38-9036-7014-9021-2E5E2E77C239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BC1A15-661C-D1FD-13DF-20B9492DFE50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1 - 4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435966-D96C-9429-481B-3DC27FAA594E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DD7ACC-0B67-8AD5-F79C-77C5B16ECA34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oogle Shape;4094;p73">
            <a:extLst>
              <a:ext uri="{FF2B5EF4-FFF2-40B4-BE49-F238E27FC236}">
                <a16:creationId xmlns:a16="http://schemas.microsoft.com/office/drawing/2014/main" id="{A7C8237A-0F83-29F6-8DAF-60ACE60331E8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35" name="Google Shape;4095;p73">
              <a:extLst>
                <a:ext uri="{FF2B5EF4-FFF2-40B4-BE49-F238E27FC236}">
                  <a16:creationId xmlns:a16="http://schemas.microsoft.com/office/drawing/2014/main" id="{C1C1CF7C-3E6C-36E0-2A9C-F7FAA603519B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6" name="Google Shape;4096;p73">
              <a:extLst>
                <a:ext uri="{FF2B5EF4-FFF2-40B4-BE49-F238E27FC236}">
                  <a16:creationId xmlns:a16="http://schemas.microsoft.com/office/drawing/2014/main" id="{E78092AB-154C-DF31-CED4-89A095422944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6E130C-AF72-0D70-38C5-2F64874721AD}"/>
              </a:ext>
            </a:extLst>
          </p:cNvPr>
          <p:cNvSpPr/>
          <p:nvPr/>
        </p:nvSpPr>
        <p:spPr>
          <a:xfrm>
            <a:off x="457200" y="1561241"/>
            <a:ext cx="11277599" cy="75887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A0D4085-8776-6EFD-7E0F-03DDFA04BE9B}"/>
              </a:ext>
            </a:extLst>
          </p:cNvPr>
          <p:cNvSpPr txBox="1">
            <a:spLocks/>
          </p:cNvSpPr>
          <p:nvPr/>
        </p:nvSpPr>
        <p:spPr>
          <a:xfrm>
            <a:off x="790573" y="1681893"/>
            <a:ext cx="10610851" cy="542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Qualify for a gift with each order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BD2CD-CB0C-C9D4-C5C9-F7BEC1BD7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3" r="38314" b="3685"/>
          <a:stretch/>
        </p:blipFill>
        <p:spPr>
          <a:xfrm rot="16200000">
            <a:off x="3877317" y="2468334"/>
            <a:ext cx="4467553" cy="4311779"/>
          </a:xfrm>
          <a:prstGeom prst="roundRect">
            <a:avLst>
              <a:gd name="adj" fmla="val 8408"/>
            </a:avLst>
          </a:prstGeom>
        </p:spPr>
      </p:pic>
      <p:sp>
        <p:nvSpPr>
          <p:cNvPr id="40" name="Star: 10 Points 39">
            <a:extLst>
              <a:ext uri="{FF2B5EF4-FFF2-40B4-BE49-F238E27FC236}">
                <a16:creationId xmlns:a16="http://schemas.microsoft.com/office/drawing/2014/main" id="{472685C3-1603-E9A4-312E-7CFBF30559B9}"/>
              </a:ext>
            </a:extLst>
          </p:cNvPr>
          <p:cNvSpPr/>
          <p:nvPr/>
        </p:nvSpPr>
        <p:spPr>
          <a:xfrm>
            <a:off x="1311063" y="2440771"/>
            <a:ext cx="2644140" cy="2644140"/>
          </a:xfrm>
          <a:prstGeom prst="star10">
            <a:avLst>
              <a:gd name="adj" fmla="val 35622"/>
              <a:gd name="hf" fmla="val 105146"/>
            </a:avLst>
          </a:prstGeom>
          <a:solidFill>
            <a:schemeClr val="bg1"/>
          </a:solidFill>
          <a:ln w="34925">
            <a:solidFill>
              <a:srgbClr val="C24943"/>
            </a:solidFill>
          </a:ln>
          <a:effectLst>
            <a:outerShdw blurRad="50800" dist="38100" dir="1440000" sx="102000" sy="1020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800" b="1" dirty="0">
              <a:solidFill>
                <a:srgbClr val="3634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363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GOOD NEWS!</a:t>
            </a:r>
            <a:endParaRPr lang="en-US" b="1" dirty="0">
              <a:solidFill>
                <a:srgbClr val="3634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Gift will be in</a:t>
            </a:r>
          </a:p>
          <a:p>
            <a:pPr algn="ctr"/>
            <a:r>
              <a:rPr lang="en-US" sz="16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your parcel </a:t>
            </a:r>
          </a:p>
          <a:p>
            <a:pPr algn="ctr"/>
            <a:r>
              <a:rPr lang="en-US" sz="16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together with all</a:t>
            </a:r>
          </a:p>
          <a:p>
            <a:pPr algn="ctr"/>
            <a:r>
              <a:rPr lang="en-US" sz="16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other products</a:t>
            </a:r>
            <a:endParaRPr lang="en-ZA" sz="1600" b="1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7953DDB-2037-D391-5284-A37E18BB4968}"/>
              </a:ext>
            </a:extLst>
          </p:cNvPr>
          <p:cNvSpPr/>
          <p:nvPr/>
        </p:nvSpPr>
        <p:spPr>
          <a:xfrm>
            <a:off x="8360888" y="4276436"/>
            <a:ext cx="3609440" cy="1463020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C24943"/>
            </a:solidFill>
          </a:ln>
          <a:effectLst>
            <a:outerShdw blurRad="50800" dist="38100" dir="1440000" sx="102000" sy="1020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b="1" dirty="0">
                <a:solidFill>
                  <a:srgbClr val="363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Order value:</a:t>
            </a:r>
          </a:p>
          <a:p>
            <a:pPr algn="ctr"/>
            <a:r>
              <a:rPr lang="en-US" sz="16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Excludes </a:t>
            </a:r>
          </a:p>
          <a:p>
            <a:pPr algn="ctr"/>
            <a:r>
              <a:rPr lang="en-US" sz="16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non-</a:t>
            </a:r>
            <a:r>
              <a:rPr lang="en-US" sz="1600" b="1" dirty="0" err="1">
                <a:solidFill>
                  <a:srgbClr val="363435"/>
                </a:solidFill>
                <a:latin typeface="Century Gothic" panose="020B0502020202020204" pitchFamily="34" charset="0"/>
              </a:rPr>
              <a:t>discountables</a:t>
            </a:r>
            <a:endParaRPr lang="en-US" sz="1600" b="1" dirty="0">
              <a:solidFill>
                <a:srgbClr val="363435"/>
              </a:solidFill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Before 20% off-invoice discount</a:t>
            </a:r>
            <a:endParaRPr lang="en-ZA" sz="1200" b="1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4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6E130C-AF72-0D70-38C5-2F64874721AD}"/>
              </a:ext>
            </a:extLst>
          </p:cNvPr>
          <p:cNvSpPr/>
          <p:nvPr/>
        </p:nvSpPr>
        <p:spPr>
          <a:xfrm>
            <a:off x="457200" y="1497741"/>
            <a:ext cx="11277599" cy="1467367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A0D4085-8776-6EFD-7E0F-03DDFA04BE9B}"/>
              </a:ext>
            </a:extLst>
          </p:cNvPr>
          <p:cNvSpPr txBox="1">
            <a:spLocks/>
          </p:cNvSpPr>
          <p:nvPr/>
        </p:nvSpPr>
        <p:spPr>
          <a:xfrm>
            <a:off x="790573" y="1567593"/>
            <a:ext cx="10610851" cy="542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32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If my first order contains a starter pack plus normal products,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will I qualify for a gift according to the order value?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688215-0550-E90E-4DA8-B03900809048}"/>
              </a:ext>
            </a:extLst>
          </p:cNvPr>
          <p:cNvSpPr/>
          <p:nvPr/>
        </p:nvSpPr>
        <p:spPr>
          <a:xfrm>
            <a:off x="3276601" y="3049179"/>
            <a:ext cx="5638798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87E2BF6-5186-A5C8-A843-2DE180438FAB}"/>
              </a:ext>
            </a:extLst>
          </p:cNvPr>
          <p:cNvSpPr txBox="1">
            <a:spLocks/>
          </p:cNvSpPr>
          <p:nvPr/>
        </p:nvSpPr>
        <p:spPr>
          <a:xfrm>
            <a:off x="3483530" y="3082754"/>
            <a:ext cx="5224935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7058487-AFF8-0A66-0F13-1F4DFAFF8236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B422DC3-152F-97C8-10EB-CA97B3BAEFE9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740080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Starter packs </a:t>
            </a:r>
            <a:r>
              <a:rPr lang="en-US" sz="5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questions</a:t>
            </a:r>
            <a:endParaRPr kumimoji="0" lang="en-US" sz="5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36F35C8-87E7-51BC-ED1F-4B8D8E037DB0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5C38FF-6BCF-C0BC-8B74-8DEB1226DC46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oogle Shape;4393;p73">
            <a:extLst>
              <a:ext uri="{FF2B5EF4-FFF2-40B4-BE49-F238E27FC236}">
                <a16:creationId xmlns:a16="http://schemas.microsoft.com/office/drawing/2014/main" id="{45F7417A-08E8-8678-CE02-E2B313288AD6}"/>
              </a:ext>
            </a:extLst>
          </p:cNvPr>
          <p:cNvGrpSpPr/>
          <p:nvPr/>
        </p:nvGrpSpPr>
        <p:grpSpPr>
          <a:xfrm>
            <a:off x="310225" y="551902"/>
            <a:ext cx="522550" cy="594490"/>
            <a:chOff x="2707950" y="4399325"/>
            <a:chExt cx="423475" cy="481775"/>
          </a:xfrm>
          <a:solidFill>
            <a:schemeClr val="bg1"/>
          </a:solidFill>
        </p:grpSpPr>
        <p:sp>
          <p:nvSpPr>
            <p:cNvPr id="29" name="Google Shape;4394;p73">
              <a:extLst>
                <a:ext uri="{FF2B5EF4-FFF2-40B4-BE49-F238E27FC236}">
                  <a16:creationId xmlns:a16="http://schemas.microsoft.com/office/drawing/2014/main" id="{A104A0C7-379D-8646-1D0E-00775ACB76F1}"/>
                </a:ext>
              </a:extLst>
            </p:cNvPr>
            <p:cNvSpPr/>
            <p:nvPr/>
          </p:nvSpPr>
          <p:spPr>
            <a:xfrm>
              <a:off x="2905550" y="4515000"/>
              <a:ext cx="28275" cy="366100"/>
            </a:xfrm>
            <a:custGeom>
              <a:avLst/>
              <a:gdLst/>
              <a:ahLst/>
              <a:cxnLst/>
              <a:rect l="l" t="t" r="r" b="b"/>
              <a:pathLst>
                <a:path w="1131" h="14644" extrusionOk="0">
                  <a:moveTo>
                    <a:pt x="1" y="0"/>
                  </a:moveTo>
                  <a:lnTo>
                    <a:pt x="1" y="14644"/>
                  </a:lnTo>
                  <a:lnTo>
                    <a:pt x="1130" y="14644"/>
                  </a:lnTo>
                  <a:lnTo>
                    <a:pt x="11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0" name="Google Shape;4395;p73">
              <a:extLst>
                <a:ext uri="{FF2B5EF4-FFF2-40B4-BE49-F238E27FC236}">
                  <a16:creationId xmlns:a16="http://schemas.microsoft.com/office/drawing/2014/main" id="{5D1E79A7-F0D2-F854-55B9-C12B83C96E4E}"/>
                </a:ext>
              </a:extLst>
            </p:cNvPr>
            <p:cNvSpPr/>
            <p:nvPr/>
          </p:nvSpPr>
          <p:spPr>
            <a:xfrm>
              <a:off x="296202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5646" y="1169"/>
                  </a:ln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1" name="Google Shape;4396;p73">
              <a:extLst>
                <a:ext uri="{FF2B5EF4-FFF2-40B4-BE49-F238E27FC236}">
                  <a16:creationId xmlns:a16="http://schemas.microsoft.com/office/drawing/2014/main" id="{A7A93637-DCD5-F540-8F80-998DFCEC32AE}"/>
                </a:ext>
              </a:extLst>
            </p:cNvPr>
            <p:cNvSpPr/>
            <p:nvPr/>
          </p:nvSpPr>
          <p:spPr>
            <a:xfrm>
              <a:off x="296202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0" y="0"/>
                  </a:moveTo>
                  <a:lnTo>
                    <a:pt x="0" y="4517"/>
                  </a:lnTo>
                  <a:lnTo>
                    <a:pt x="3951" y="4517"/>
                  </a:lnTo>
                  <a:cubicBezTo>
                    <a:pt x="4888" y="4517"/>
                    <a:pt x="5646" y="3758"/>
                    <a:pt x="5646" y="2825"/>
                  </a:cubicBez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3" name="Google Shape;4397;p73">
              <a:extLst>
                <a:ext uri="{FF2B5EF4-FFF2-40B4-BE49-F238E27FC236}">
                  <a16:creationId xmlns:a16="http://schemas.microsoft.com/office/drawing/2014/main" id="{7C60681C-88F5-1CDC-19F5-71535DD64F65}"/>
                </a:ext>
              </a:extLst>
            </p:cNvPr>
            <p:cNvSpPr/>
            <p:nvPr/>
          </p:nvSpPr>
          <p:spPr>
            <a:xfrm>
              <a:off x="273617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5647" y="1169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4" name="Google Shape;4398;p73">
              <a:extLst>
                <a:ext uri="{FF2B5EF4-FFF2-40B4-BE49-F238E27FC236}">
                  <a16:creationId xmlns:a16="http://schemas.microsoft.com/office/drawing/2014/main" id="{D83EC890-3A62-0B5E-66A5-6BBFDDC6CBC3}"/>
                </a:ext>
              </a:extLst>
            </p:cNvPr>
            <p:cNvSpPr/>
            <p:nvPr/>
          </p:nvSpPr>
          <p:spPr>
            <a:xfrm>
              <a:off x="273617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1" y="0"/>
                  </a:moveTo>
                  <a:lnTo>
                    <a:pt x="1" y="2825"/>
                  </a:lnTo>
                  <a:cubicBezTo>
                    <a:pt x="1" y="3758"/>
                    <a:pt x="759" y="4517"/>
                    <a:pt x="1693" y="4517"/>
                  </a:cubicBezTo>
                  <a:lnTo>
                    <a:pt x="5647" y="4517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0" name="Google Shape;4399;p73">
              <a:extLst>
                <a:ext uri="{FF2B5EF4-FFF2-40B4-BE49-F238E27FC236}">
                  <a16:creationId xmlns:a16="http://schemas.microsoft.com/office/drawing/2014/main" id="{3A0EF946-57D7-FF65-1F5B-93E6EF652501}"/>
                </a:ext>
              </a:extLst>
            </p:cNvPr>
            <p:cNvSpPr/>
            <p:nvPr/>
          </p:nvSpPr>
          <p:spPr>
            <a:xfrm>
              <a:off x="2707950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1693" y="0"/>
                  </a:moveTo>
                  <a:cubicBezTo>
                    <a:pt x="759" y="0"/>
                    <a:pt x="0" y="756"/>
                    <a:pt x="0" y="1693"/>
                  </a:cubicBezTo>
                  <a:lnTo>
                    <a:pt x="0" y="2747"/>
                  </a:lnTo>
                  <a:cubicBezTo>
                    <a:pt x="0" y="3060"/>
                    <a:pt x="253" y="3313"/>
                    <a:pt x="563" y="3313"/>
                  </a:cubicBezTo>
                  <a:lnTo>
                    <a:pt x="6776" y="3313"/>
                  </a:lnTo>
                  <a:lnTo>
                    <a:pt x="677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1" name="Google Shape;4400;p73">
              <a:extLst>
                <a:ext uri="{FF2B5EF4-FFF2-40B4-BE49-F238E27FC236}">
                  <a16:creationId xmlns:a16="http://schemas.microsoft.com/office/drawing/2014/main" id="{1E7A8FC1-C9A9-4231-B27D-DAA67B16CD65}"/>
                </a:ext>
              </a:extLst>
            </p:cNvPr>
            <p:cNvSpPr/>
            <p:nvPr/>
          </p:nvSpPr>
          <p:spPr>
            <a:xfrm>
              <a:off x="273617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5647" y="2259"/>
                  </a:lnTo>
                  <a:lnTo>
                    <a:pt x="5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2" name="Google Shape;4401;p73">
              <a:extLst>
                <a:ext uri="{FF2B5EF4-FFF2-40B4-BE49-F238E27FC236}">
                  <a16:creationId xmlns:a16="http://schemas.microsoft.com/office/drawing/2014/main" id="{3010B660-46CA-FC87-89A6-C160ED7986A3}"/>
                </a:ext>
              </a:extLst>
            </p:cNvPr>
            <p:cNvSpPr/>
            <p:nvPr/>
          </p:nvSpPr>
          <p:spPr>
            <a:xfrm>
              <a:off x="2850525" y="4430375"/>
              <a:ext cx="138325" cy="56500"/>
            </a:xfrm>
            <a:custGeom>
              <a:avLst/>
              <a:gdLst/>
              <a:ahLst/>
              <a:cxnLst/>
              <a:rect l="l" t="t" r="r" b="b"/>
              <a:pathLst>
                <a:path w="5533" h="2260" extrusionOk="0">
                  <a:moveTo>
                    <a:pt x="2765" y="1"/>
                  </a:moveTo>
                  <a:cubicBezTo>
                    <a:pt x="1500" y="1"/>
                    <a:pt x="275" y="916"/>
                    <a:pt x="1" y="2259"/>
                  </a:cubicBezTo>
                  <a:lnTo>
                    <a:pt x="5532" y="2259"/>
                  </a:lnTo>
                  <a:cubicBezTo>
                    <a:pt x="5258" y="910"/>
                    <a:pt x="4030" y="1"/>
                    <a:pt x="2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3" name="Google Shape;4402;p73">
              <a:extLst>
                <a:ext uri="{FF2B5EF4-FFF2-40B4-BE49-F238E27FC236}">
                  <a16:creationId xmlns:a16="http://schemas.microsoft.com/office/drawing/2014/main" id="{6799C1C5-2FA2-6F64-8BC4-CEE2D0C09A3E}"/>
                </a:ext>
              </a:extLst>
            </p:cNvPr>
            <p:cNvSpPr/>
            <p:nvPr/>
          </p:nvSpPr>
          <p:spPr>
            <a:xfrm>
              <a:off x="2974300" y="4399350"/>
              <a:ext cx="129650" cy="87525"/>
            </a:xfrm>
            <a:custGeom>
              <a:avLst/>
              <a:gdLst/>
              <a:ahLst/>
              <a:cxnLst/>
              <a:rect l="l" t="t" r="r" b="b"/>
              <a:pathLst>
                <a:path w="5186" h="3501" extrusionOk="0">
                  <a:moveTo>
                    <a:pt x="2058" y="0"/>
                  </a:moveTo>
                  <a:cubicBezTo>
                    <a:pt x="1374" y="0"/>
                    <a:pt x="670" y="239"/>
                    <a:pt x="0" y="775"/>
                  </a:cubicBezTo>
                  <a:cubicBezTo>
                    <a:pt x="931" y="1398"/>
                    <a:pt x="1554" y="2389"/>
                    <a:pt x="1714" y="3500"/>
                  </a:cubicBezTo>
                  <a:lnTo>
                    <a:pt x="4397" y="3500"/>
                  </a:lnTo>
                  <a:cubicBezTo>
                    <a:pt x="4842" y="3497"/>
                    <a:pt x="5185" y="3109"/>
                    <a:pt x="5131" y="2666"/>
                  </a:cubicBezTo>
                  <a:cubicBezTo>
                    <a:pt x="5128" y="2639"/>
                    <a:pt x="5125" y="2609"/>
                    <a:pt x="5119" y="2579"/>
                  </a:cubicBezTo>
                  <a:cubicBezTo>
                    <a:pt x="4936" y="1482"/>
                    <a:pt x="4207" y="609"/>
                    <a:pt x="3171" y="212"/>
                  </a:cubicBezTo>
                  <a:cubicBezTo>
                    <a:pt x="2813" y="74"/>
                    <a:pt x="2438" y="0"/>
                    <a:pt x="2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4" name="Google Shape;4403;p73">
              <a:extLst>
                <a:ext uri="{FF2B5EF4-FFF2-40B4-BE49-F238E27FC236}">
                  <a16:creationId xmlns:a16="http://schemas.microsoft.com/office/drawing/2014/main" id="{545627A2-DDE4-5C86-5503-2D9C82012C83}"/>
                </a:ext>
              </a:extLst>
            </p:cNvPr>
            <p:cNvSpPr/>
            <p:nvPr/>
          </p:nvSpPr>
          <p:spPr>
            <a:xfrm>
              <a:off x="2735425" y="4399325"/>
              <a:ext cx="129650" cy="87475"/>
            </a:xfrm>
            <a:custGeom>
              <a:avLst/>
              <a:gdLst/>
              <a:ahLst/>
              <a:cxnLst/>
              <a:rect l="l" t="t" r="r" b="b"/>
              <a:pathLst>
                <a:path w="5186" h="3499" extrusionOk="0">
                  <a:moveTo>
                    <a:pt x="3150" y="0"/>
                  </a:moveTo>
                  <a:cubicBezTo>
                    <a:pt x="2765" y="0"/>
                    <a:pt x="2385" y="77"/>
                    <a:pt x="2015" y="219"/>
                  </a:cubicBezTo>
                  <a:cubicBezTo>
                    <a:pt x="979" y="616"/>
                    <a:pt x="250" y="1483"/>
                    <a:pt x="67" y="2580"/>
                  </a:cubicBezTo>
                  <a:cubicBezTo>
                    <a:pt x="64" y="2610"/>
                    <a:pt x="58" y="2637"/>
                    <a:pt x="55" y="2667"/>
                  </a:cubicBezTo>
                  <a:cubicBezTo>
                    <a:pt x="0" y="3110"/>
                    <a:pt x="344" y="3498"/>
                    <a:pt x="789" y="3498"/>
                  </a:cubicBezTo>
                  <a:lnTo>
                    <a:pt x="3475" y="3498"/>
                  </a:lnTo>
                  <a:cubicBezTo>
                    <a:pt x="3632" y="2390"/>
                    <a:pt x="4255" y="1399"/>
                    <a:pt x="5186" y="776"/>
                  </a:cubicBezTo>
                  <a:cubicBezTo>
                    <a:pt x="4510" y="236"/>
                    <a:pt x="3823" y="0"/>
                    <a:pt x="31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5" name="Google Shape;4404;p73">
              <a:extLst>
                <a:ext uri="{FF2B5EF4-FFF2-40B4-BE49-F238E27FC236}">
                  <a16:creationId xmlns:a16="http://schemas.microsoft.com/office/drawing/2014/main" id="{E3645826-4FC7-B549-A2DB-C1EB1FA319F7}"/>
                </a:ext>
              </a:extLst>
            </p:cNvPr>
            <p:cNvSpPr/>
            <p:nvPr/>
          </p:nvSpPr>
          <p:spPr>
            <a:xfrm>
              <a:off x="2962025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0" y="0"/>
                  </a:moveTo>
                  <a:lnTo>
                    <a:pt x="0" y="3313"/>
                  </a:lnTo>
                  <a:lnTo>
                    <a:pt x="6209" y="3313"/>
                  </a:lnTo>
                  <a:cubicBezTo>
                    <a:pt x="6523" y="3313"/>
                    <a:pt x="6776" y="3060"/>
                    <a:pt x="6776" y="2747"/>
                  </a:cubicBezTo>
                  <a:lnTo>
                    <a:pt x="6776" y="1693"/>
                  </a:lnTo>
                  <a:cubicBezTo>
                    <a:pt x="6776" y="756"/>
                    <a:pt x="6017" y="0"/>
                    <a:pt x="5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6" name="Google Shape;4405;p73">
              <a:extLst>
                <a:ext uri="{FF2B5EF4-FFF2-40B4-BE49-F238E27FC236}">
                  <a16:creationId xmlns:a16="http://schemas.microsoft.com/office/drawing/2014/main" id="{B6ADCD87-873F-194D-D7C5-659688CEB77E}"/>
                </a:ext>
              </a:extLst>
            </p:cNvPr>
            <p:cNvSpPr/>
            <p:nvPr/>
          </p:nvSpPr>
          <p:spPr>
            <a:xfrm>
              <a:off x="296202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0" y="1"/>
                  </a:moveTo>
                  <a:lnTo>
                    <a:pt x="0" y="2259"/>
                  </a:lnTo>
                  <a:lnTo>
                    <a:pt x="5646" y="2259"/>
                  </a:lnTo>
                  <a:lnTo>
                    <a:pt x="56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238C289-1059-AB5E-2A4F-2F047C91D217}"/>
              </a:ext>
            </a:extLst>
          </p:cNvPr>
          <p:cNvSpPr/>
          <p:nvPr/>
        </p:nvSpPr>
        <p:spPr>
          <a:xfrm>
            <a:off x="457200" y="3666034"/>
            <a:ext cx="11277599" cy="112186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3069D3A2-2B32-8F6C-B3F6-C7475306D46D}"/>
              </a:ext>
            </a:extLst>
          </p:cNvPr>
          <p:cNvSpPr txBox="1">
            <a:spLocks/>
          </p:cNvSpPr>
          <p:nvPr/>
        </p:nvSpPr>
        <p:spPr>
          <a:xfrm>
            <a:off x="790573" y="3735886"/>
            <a:ext cx="10610851" cy="542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32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If my first order only contains starter packs,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will I qualify for a gift according to the order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value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D563BB6-BDD7-905D-02CE-D53675D6DB33}"/>
              </a:ext>
            </a:extLst>
          </p:cNvPr>
          <p:cNvSpPr/>
          <p:nvPr/>
        </p:nvSpPr>
        <p:spPr>
          <a:xfrm>
            <a:off x="3276601" y="4874572"/>
            <a:ext cx="5638798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9F60AD77-707C-E7E9-EB9A-160A40B9BBD4}"/>
              </a:ext>
            </a:extLst>
          </p:cNvPr>
          <p:cNvSpPr txBox="1">
            <a:spLocks/>
          </p:cNvSpPr>
          <p:nvPr/>
        </p:nvSpPr>
        <p:spPr>
          <a:xfrm>
            <a:off x="3483530" y="4908147"/>
            <a:ext cx="5224935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596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18" grpId="0" animBg="1"/>
      <p:bldP spid="19" grpId="0"/>
      <p:bldP spid="47" grpId="0" animBg="1"/>
      <p:bldP spid="48" grpId="0"/>
      <p:bldP spid="49" grpId="0" animBg="1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7058487-AFF8-0A66-0F13-1F4DFAFF8236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B422DC3-152F-97C8-10EB-CA97B3BAEFE9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740080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Starter packs questions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36F35C8-87E7-51BC-ED1F-4B8D8E037DB0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5C38FF-6BCF-C0BC-8B74-8DEB1226DC46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oogle Shape;4393;p73">
            <a:extLst>
              <a:ext uri="{FF2B5EF4-FFF2-40B4-BE49-F238E27FC236}">
                <a16:creationId xmlns:a16="http://schemas.microsoft.com/office/drawing/2014/main" id="{45F7417A-08E8-8678-CE02-E2B313288AD6}"/>
              </a:ext>
            </a:extLst>
          </p:cNvPr>
          <p:cNvGrpSpPr/>
          <p:nvPr/>
        </p:nvGrpSpPr>
        <p:grpSpPr>
          <a:xfrm>
            <a:off x="310225" y="551902"/>
            <a:ext cx="522550" cy="594490"/>
            <a:chOff x="2707950" y="4399325"/>
            <a:chExt cx="423475" cy="481775"/>
          </a:xfrm>
          <a:solidFill>
            <a:schemeClr val="bg1"/>
          </a:solidFill>
        </p:grpSpPr>
        <p:sp>
          <p:nvSpPr>
            <p:cNvPr id="29" name="Google Shape;4394;p73">
              <a:extLst>
                <a:ext uri="{FF2B5EF4-FFF2-40B4-BE49-F238E27FC236}">
                  <a16:creationId xmlns:a16="http://schemas.microsoft.com/office/drawing/2014/main" id="{A104A0C7-379D-8646-1D0E-00775ACB76F1}"/>
                </a:ext>
              </a:extLst>
            </p:cNvPr>
            <p:cNvSpPr/>
            <p:nvPr/>
          </p:nvSpPr>
          <p:spPr>
            <a:xfrm>
              <a:off x="2905550" y="4515000"/>
              <a:ext cx="28275" cy="366100"/>
            </a:xfrm>
            <a:custGeom>
              <a:avLst/>
              <a:gdLst/>
              <a:ahLst/>
              <a:cxnLst/>
              <a:rect l="l" t="t" r="r" b="b"/>
              <a:pathLst>
                <a:path w="1131" h="14644" extrusionOk="0">
                  <a:moveTo>
                    <a:pt x="1" y="0"/>
                  </a:moveTo>
                  <a:lnTo>
                    <a:pt x="1" y="14644"/>
                  </a:lnTo>
                  <a:lnTo>
                    <a:pt x="1130" y="14644"/>
                  </a:lnTo>
                  <a:lnTo>
                    <a:pt x="11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Google Shape;4395;p73">
              <a:extLst>
                <a:ext uri="{FF2B5EF4-FFF2-40B4-BE49-F238E27FC236}">
                  <a16:creationId xmlns:a16="http://schemas.microsoft.com/office/drawing/2014/main" id="{5D1E79A7-F0D2-F854-55B9-C12B83C96E4E}"/>
                </a:ext>
              </a:extLst>
            </p:cNvPr>
            <p:cNvSpPr/>
            <p:nvPr/>
          </p:nvSpPr>
          <p:spPr>
            <a:xfrm>
              <a:off x="296202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5646" y="1169"/>
                  </a:ln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Google Shape;4396;p73">
              <a:extLst>
                <a:ext uri="{FF2B5EF4-FFF2-40B4-BE49-F238E27FC236}">
                  <a16:creationId xmlns:a16="http://schemas.microsoft.com/office/drawing/2014/main" id="{A7A93637-DCD5-F540-8F80-998DFCEC32AE}"/>
                </a:ext>
              </a:extLst>
            </p:cNvPr>
            <p:cNvSpPr/>
            <p:nvPr/>
          </p:nvSpPr>
          <p:spPr>
            <a:xfrm>
              <a:off x="296202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0" y="0"/>
                  </a:moveTo>
                  <a:lnTo>
                    <a:pt x="0" y="4517"/>
                  </a:lnTo>
                  <a:lnTo>
                    <a:pt x="3951" y="4517"/>
                  </a:lnTo>
                  <a:cubicBezTo>
                    <a:pt x="4888" y="4517"/>
                    <a:pt x="5646" y="3758"/>
                    <a:pt x="5646" y="2825"/>
                  </a:cubicBez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Google Shape;4397;p73">
              <a:extLst>
                <a:ext uri="{FF2B5EF4-FFF2-40B4-BE49-F238E27FC236}">
                  <a16:creationId xmlns:a16="http://schemas.microsoft.com/office/drawing/2014/main" id="{7C60681C-88F5-1CDC-19F5-71535DD64F65}"/>
                </a:ext>
              </a:extLst>
            </p:cNvPr>
            <p:cNvSpPr/>
            <p:nvPr/>
          </p:nvSpPr>
          <p:spPr>
            <a:xfrm>
              <a:off x="273617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5647" y="1169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Google Shape;4398;p73">
              <a:extLst>
                <a:ext uri="{FF2B5EF4-FFF2-40B4-BE49-F238E27FC236}">
                  <a16:creationId xmlns:a16="http://schemas.microsoft.com/office/drawing/2014/main" id="{D83EC890-3A62-0B5E-66A5-6BBFDDC6CBC3}"/>
                </a:ext>
              </a:extLst>
            </p:cNvPr>
            <p:cNvSpPr/>
            <p:nvPr/>
          </p:nvSpPr>
          <p:spPr>
            <a:xfrm>
              <a:off x="273617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1" y="0"/>
                  </a:moveTo>
                  <a:lnTo>
                    <a:pt x="1" y="2825"/>
                  </a:lnTo>
                  <a:cubicBezTo>
                    <a:pt x="1" y="3758"/>
                    <a:pt x="759" y="4517"/>
                    <a:pt x="1693" y="4517"/>
                  </a:cubicBezTo>
                  <a:lnTo>
                    <a:pt x="5647" y="4517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4399;p73">
              <a:extLst>
                <a:ext uri="{FF2B5EF4-FFF2-40B4-BE49-F238E27FC236}">
                  <a16:creationId xmlns:a16="http://schemas.microsoft.com/office/drawing/2014/main" id="{3A0EF946-57D7-FF65-1F5B-93E6EF652501}"/>
                </a:ext>
              </a:extLst>
            </p:cNvPr>
            <p:cNvSpPr/>
            <p:nvPr/>
          </p:nvSpPr>
          <p:spPr>
            <a:xfrm>
              <a:off x="2707950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1693" y="0"/>
                  </a:moveTo>
                  <a:cubicBezTo>
                    <a:pt x="759" y="0"/>
                    <a:pt x="0" y="756"/>
                    <a:pt x="0" y="1693"/>
                  </a:cubicBezTo>
                  <a:lnTo>
                    <a:pt x="0" y="2747"/>
                  </a:lnTo>
                  <a:cubicBezTo>
                    <a:pt x="0" y="3060"/>
                    <a:pt x="253" y="3313"/>
                    <a:pt x="563" y="3313"/>
                  </a:cubicBezTo>
                  <a:lnTo>
                    <a:pt x="6776" y="3313"/>
                  </a:lnTo>
                  <a:lnTo>
                    <a:pt x="677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4400;p73">
              <a:extLst>
                <a:ext uri="{FF2B5EF4-FFF2-40B4-BE49-F238E27FC236}">
                  <a16:creationId xmlns:a16="http://schemas.microsoft.com/office/drawing/2014/main" id="{1E7A8FC1-C9A9-4231-B27D-DAA67B16CD65}"/>
                </a:ext>
              </a:extLst>
            </p:cNvPr>
            <p:cNvSpPr/>
            <p:nvPr/>
          </p:nvSpPr>
          <p:spPr>
            <a:xfrm>
              <a:off x="273617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5647" y="2259"/>
                  </a:lnTo>
                  <a:lnTo>
                    <a:pt x="5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4401;p73">
              <a:extLst>
                <a:ext uri="{FF2B5EF4-FFF2-40B4-BE49-F238E27FC236}">
                  <a16:creationId xmlns:a16="http://schemas.microsoft.com/office/drawing/2014/main" id="{3010B660-46CA-FC87-89A6-C160ED7986A3}"/>
                </a:ext>
              </a:extLst>
            </p:cNvPr>
            <p:cNvSpPr/>
            <p:nvPr/>
          </p:nvSpPr>
          <p:spPr>
            <a:xfrm>
              <a:off x="2850525" y="4430375"/>
              <a:ext cx="138325" cy="56500"/>
            </a:xfrm>
            <a:custGeom>
              <a:avLst/>
              <a:gdLst/>
              <a:ahLst/>
              <a:cxnLst/>
              <a:rect l="l" t="t" r="r" b="b"/>
              <a:pathLst>
                <a:path w="5533" h="2260" extrusionOk="0">
                  <a:moveTo>
                    <a:pt x="2765" y="1"/>
                  </a:moveTo>
                  <a:cubicBezTo>
                    <a:pt x="1500" y="1"/>
                    <a:pt x="275" y="916"/>
                    <a:pt x="1" y="2259"/>
                  </a:cubicBezTo>
                  <a:lnTo>
                    <a:pt x="5532" y="2259"/>
                  </a:lnTo>
                  <a:cubicBezTo>
                    <a:pt x="5258" y="910"/>
                    <a:pt x="4030" y="1"/>
                    <a:pt x="2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4402;p73">
              <a:extLst>
                <a:ext uri="{FF2B5EF4-FFF2-40B4-BE49-F238E27FC236}">
                  <a16:creationId xmlns:a16="http://schemas.microsoft.com/office/drawing/2014/main" id="{6799C1C5-2FA2-6F64-8BC4-CEE2D0C09A3E}"/>
                </a:ext>
              </a:extLst>
            </p:cNvPr>
            <p:cNvSpPr/>
            <p:nvPr/>
          </p:nvSpPr>
          <p:spPr>
            <a:xfrm>
              <a:off x="2974300" y="4399350"/>
              <a:ext cx="129650" cy="87525"/>
            </a:xfrm>
            <a:custGeom>
              <a:avLst/>
              <a:gdLst/>
              <a:ahLst/>
              <a:cxnLst/>
              <a:rect l="l" t="t" r="r" b="b"/>
              <a:pathLst>
                <a:path w="5186" h="3501" extrusionOk="0">
                  <a:moveTo>
                    <a:pt x="2058" y="0"/>
                  </a:moveTo>
                  <a:cubicBezTo>
                    <a:pt x="1374" y="0"/>
                    <a:pt x="670" y="239"/>
                    <a:pt x="0" y="775"/>
                  </a:cubicBezTo>
                  <a:cubicBezTo>
                    <a:pt x="931" y="1398"/>
                    <a:pt x="1554" y="2389"/>
                    <a:pt x="1714" y="3500"/>
                  </a:cubicBezTo>
                  <a:lnTo>
                    <a:pt x="4397" y="3500"/>
                  </a:lnTo>
                  <a:cubicBezTo>
                    <a:pt x="4842" y="3497"/>
                    <a:pt x="5185" y="3109"/>
                    <a:pt x="5131" y="2666"/>
                  </a:cubicBezTo>
                  <a:cubicBezTo>
                    <a:pt x="5128" y="2639"/>
                    <a:pt x="5125" y="2609"/>
                    <a:pt x="5119" y="2579"/>
                  </a:cubicBezTo>
                  <a:cubicBezTo>
                    <a:pt x="4936" y="1482"/>
                    <a:pt x="4207" y="609"/>
                    <a:pt x="3171" y="212"/>
                  </a:cubicBezTo>
                  <a:cubicBezTo>
                    <a:pt x="2813" y="74"/>
                    <a:pt x="2438" y="0"/>
                    <a:pt x="2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Google Shape;4403;p73">
              <a:extLst>
                <a:ext uri="{FF2B5EF4-FFF2-40B4-BE49-F238E27FC236}">
                  <a16:creationId xmlns:a16="http://schemas.microsoft.com/office/drawing/2014/main" id="{545627A2-DDE4-5C86-5503-2D9C82012C83}"/>
                </a:ext>
              </a:extLst>
            </p:cNvPr>
            <p:cNvSpPr/>
            <p:nvPr/>
          </p:nvSpPr>
          <p:spPr>
            <a:xfrm>
              <a:off x="2735425" y="4399325"/>
              <a:ext cx="129650" cy="87475"/>
            </a:xfrm>
            <a:custGeom>
              <a:avLst/>
              <a:gdLst/>
              <a:ahLst/>
              <a:cxnLst/>
              <a:rect l="l" t="t" r="r" b="b"/>
              <a:pathLst>
                <a:path w="5186" h="3499" extrusionOk="0">
                  <a:moveTo>
                    <a:pt x="3150" y="0"/>
                  </a:moveTo>
                  <a:cubicBezTo>
                    <a:pt x="2765" y="0"/>
                    <a:pt x="2385" y="77"/>
                    <a:pt x="2015" y="219"/>
                  </a:cubicBezTo>
                  <a:cubicBezTo>
                    <a:pt x="979" y="616"/>
                    <a:pt x="250" y="1483"/>
                    <a:pt x="67" y="2580"/>
                  </a:cubicBezTo>
                  <a:cubicBezTo>
                    <a:pt x="64" y="2610"/>
                    <a:pt x="58" y="2637"/>
                    <a:pt x="55" y="2667"/>
                  </a:cubicBezTo>
                  <a:cubicBezTo>
                    <a:pt x="0" y="3110"/>
                    <a:pt x="344" y="3498"/>
                    <a:pt x="789" y="3498"/>
                  </a:cubicBezTo>
                  <a:lnTo>
                    <a:pt x="3475" y="3498"/>
                  </a:lnTo>
                  <a:cubicBezTo>
                    <a:pt x="3632" y="2390"/>
                    <a:pt x="4255" y="1399"/>
                    <a:pt x="5186" y="776"/>
                  </a:cubicBezTo>
                  <a:cubicBezTo>
                    <a:pt x="4510" y="236"/>
                    <a:pt x="3823" y="0"/>
                    <a:pt x="31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ogle Shape;4404;p73">
              <a:extLst>
                <a:ext uri="{FF2B5EF4-FFF2-40B4-BE49-F238E27FC236}">
                  <a16:creationId xmlns:a16="http://schemas.microsoft.com/office/drawing/2014/main" id="{E3645826-4FC7-B549-A2DB-C1EB1FA319F7}"/>
                </a:ext>
              </a:extLst>
            </p:cNvPr>
            <p:cNvSpPr/>
            <p:nvPr/>
          </p:nvSpPr>
          <p:spPr>
            <a:xfrm>
              <a:off x="2962025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0" y="0"/>
                  </a:moveTo>
                  <a:lnTo>
                    <a:pt x="0" y="3313"/>
                  </a:lnTo>
                  <a:lnTo>
                    <a:pt x="6209" y="3313"/>
                  </a:lnTo>
                  <a:cubicBezTo>
                    <a:pt x="6523" y="3313"/>
                    <a:pt x="6776" y="3060"/>
                    <a:pt x="6776" y="2747"/>
                  </a:cubicBezTo>
                  <a:lnTo>
                    <a:pt x="6776" y="1693"/>
                  </a:lnTo>
                  <a:cubicBezTo>
                    <a:pt x="6776" y="756"/>
                    <a:pt x="6017" y="0"/>
                    <a:pt x="5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4405;p73">
              <a:extLst>
                <a:ext uri="{FF2B5EF4-FFF2-40B4-BE49-F238E27FC236}">
                  <a16:creationId xmlns:a16="http://schemas.microsoft.com/office/drawing/2014/main" id="{B6ADCD87-873F-194D-D7C5-659688CEB77E}"/>
                </a:ext>
              </a:extLst>
            </p:cNvPr>
            <p:cNvSpPr/>
            <p:nvPr/>
          </p:nvSpPr>
          <p:spPr>
            <a:xfrm>
              <a:off x="296202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0" y="1"/>
                  </a:moveTo>
                  <a:lnTo>
                    <a:pt x="0" y="2259"/>
                  </a:lnTo>
                  <a:lnTo>
                    <a:pt x="5646" y="2259"/>
                  </a:lnTo>
                  <a:lnTo>
                    <a:pt x="56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62BE330-44CA-12AE-515D-760786A95E76}"/>
              </a:ext>
            </a:extLst>
          </p:cNvPr>
          <p:cNvSpPr/>
          <p:nvPr/>
        </p:nvSpPr>
        <p:spPr>
          <a:xfrm>
            <a:off x="457200" y="1497741"/>
            <a:ext cx="11277599" cy="95611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75401DD0-705C-CBDA-1BD4-A9F40D59AFC9}"/>
              </a:ext>
            </a:extLst>
          </p:cNvPr>
          <p:cNvSpPr txBox="1">
            <a:spLocks/>
          </p:cNvSpPr>
          <p:nvPr/>
        </p:nvSpPr>
        <p:spPr>
          <a:xfrm>
            <a:off x="790573" y="1533303"/>
            <a:ext cx="10610851" cy="542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If my first order is a normal order, can I order the starter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pack(s) with my second order?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6633973-04F8-A937-ABF2-C99FF436929B}"/>
              </a:ext>
            </a:extLst>
          </p:cNvPr>
          <p:cNvSpPr/>
          <p:nvPr/>
        </p:nvSpPr>
        <p:spPr>
          <a:xfrm>
            <a:off x="457201" y="2548799"/>
            <a:ext cx="11277598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370677B3-DAA4-28C2-4021-B368FFE72699}"/>
              </a:ext>
            </a:extLst>
          </p:cNvPr>
          <p:cNvSpPr txBox="1">
            <a:spLocks/>
          </p:cNvSpPr>
          <p:nvPr/>
        </p:nvSpPr>
        <p:spPr>
          <a:xfrm>
            <a:off x="790571" y="2582374"/>
            <a:ext cx="10610854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No, you can only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order starter packs with your first order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EA5E64F-8A52-2F3C-D89A-F719B5C3E6B2}"/>
              </a:ext>
            </a:extLst>
          </p:cNvPr>
          <p:cNvSpPr/>
          <p:nvPr/>
        </p:nvSpPr>
        <p:spPr>
          <a:xfrm>
            <a:off x="457200" y="3183032"/>
            <a:ext cx="11277599" cy="549079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65898427-FA8C-A4CB-AB0D-B7D41E1530A1}"/>
              </a:ext>
            </a:extLst>
          </p:cNvPr>
          <p:cNvSpPr txBox="1">
            <a:spLocks/>
          </p:cNvSpPr>
          <p:nvPr/>
        </p:nvSpPr>
        <p:spPr>
          <a:xfrm>
            <a:off x="310225" y="3210397"/>
            <a:ext cx="11632394" cy="6956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 I order any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of the starter packs later, like one in July, one in August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etc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3C7E583-14FB-E020-23C3-583B5C3A6884}"/>
              </a:ext>
            </a:extLst>
          </p:cNvPr>
          <p:cNvSpPr/>
          <p:nvPr/>
        </p:nvSpPr>
        <p:spPr>
          <a:xfrm>
            <a:off x="457201" y="3840389"/>
            <a:ext cx="11277598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0179C608-6FF2-5D0A-9BC5-1AD720C4D6AE}"/>
              </a:ext>
            </a:extLst>
          </p:cNvPr>
          <p:cNvSpPr txBox="1">
            <a:spLocks/>
          </p:cNvSpPr>
          <p:nvPr/>
        </p:nvSpPr>
        <p:spPr>
          <a:xfrm>
            <a:off x="790571" y="3873964"/>
            <a:ext cx="10610854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No, you can only order it with your first order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F5CD367-C71D-3E17-70FB-8EB115F976C8}"/>
              </a:ext>
            </a:extLst>
          </p:cNvPr>
          <p:cNvSpPr/>
          <p:nvPr/>
        </p:nvSpPr>
        <p:spPr>
          <a:xfrm>
            <a:off x="457200" y="4433215"/>
            <a:ext cx="11277599" cy="853910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5C3B39CA-8F6A-B8D7-CE0C-61731CDCF20C}"/>
              </a:ext>
            </a:extLst>
          </p:cNvPr>
          <p:cNvSpPr txBox="1">
            <a:spLocks/>
          </p:cNvSpPr>
          <p:nvPr/>
        </p:nvSpPr>
        <p:spPr>
          <a:xfrm>
            <a:off x="790573" y="4441256"/>
            <a:ext cx="10610851" cy="542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If my order is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only a normal order without any starter packs, will I qualify for a gift?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2FF2507-7C41-2FF8-D7A9-2B039EA61329}"/>
              </a:ext>
            </a:extLst>
          </p:cNvPr>
          <p:cNvSpPr/>
          <p:nvPr/>
        </p:nvSpPr>
        <p:spPr>
          <a:xfrm>
            <a:off x="457201" y="5394522"/>
            <a:ext cx="11277598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C5838177-330F-6380-B262-A789236BA457}"/>
              </a:ext>
            </a:extLst>
          </p:cNvPr>
          <p:cNvSpPr txBox="1">
            <a:spLocks/>
          </p:cNvSpPr>
          <p:nvPr/>
        </p:nvSpPr>
        <p:spPr>
          <a:xfrm>
            <a:off x="790571" y="5428097"/>
            <a:ext cx="10610854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YES!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857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/>
      <p:bldP spid="36" grpId="0" animBg="1"/>
      <p:bldP spid="51" grpId="0"/>
      <p:bldP spid="52" grpId="0" animBg="1"/>
      <p:bldP spid="53" grpId="0"/>
      <p:bldP spid="54" grpId="0" animBg="1"/>
      <p:bldP spid="55" grpId="0"/>
      <p:bldP spid="37" grpId="0" animBg="1"/>
      <p:bldP spid="38" grpId="0"/>
      <p:bldP spid="47" grpId="0" animBg="1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C0AF38-9036-7014-9021-2E5E2E77C239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BC1A15-661C-D1FD-13DF-20B9492DFE50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1 – 4 Questions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435966-D96C-9429-481B-3DC27FAA594E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DD7ACC-0B67-8AD5-F79C-77C5B16ECA34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oogle Shape;4094;p73">
            <a:extLst>
              <a:ext uri="{FF2B5EF4-FFF2-40B4-BE49-F238E27FC236}">
                <a16:creationId xmlns:a16="http://schemas.microsoft.com/office/drawing/2014/main" id="{A7C8237A-0F83-29F6-8DAF-60ACE60331E8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35" name="Google Shape;4095;p73">
              <a:extLst>
                <a:ext uri="{FF2B5EF4-FFF2-40B4-BE49-F238E27FC236}">
                  <a16:creationId xmlns:a16="http://schemas.microsoft.com/office/drawing/2014/main" id="{C1C1CF7C-3E6C-36E0-2A9C-F7FAA603519B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4096;p73">
              <a:extLst>
                <a:ext uri="{FF2B5EF4-FFF2-40B4-BE49-F238E27FC236}">
                  <a16:creationId xmlns:a16="http://schemas.microsoft.com/office/drawing/2014/main" id="{E78092AB-154C-DF31-CED4-89A095422944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95F072-C4C6-7A95-8BCB-B8FBF7AFF9E8}"/>
              </a:ext>
            </a:extLst>
          </p:cNvPr>
          <p:cNvSpPr/>
          <p:nvPr/>
        </p:nvSpPr>
        <p:spPr>
          <a:xfrm>
            <a:off x="442894" y="2933696"/>
            <a:ext cx="11277599" cy="649790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F218B1D-D602-03F2-28FD-EF63A56E7794}"/>
              </a:ext>
            </a:extLst>
          </p:cNvPr>
          <p:cNvSpPr txBox="1">
            <a:spLocks/>
          </p:cNvSpPr>
          <p:nvPr/>
        </p:nvSpPr>
        <p:spPr>
          <a:xfrm>
            <a:off x="790574" y="3029357"/>
            <a:ext cx="10610851" cy="4771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How?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023FB8D-9B6D-4BA3-368E-7A3A3341EAC4}"/>
              </a:ext>
            </a:extLst>
          </p:cNvPr>
          <p:cNvSpPr/>
          <p:nvPr/>
        </p:nvSpPr>
        <p:spPr>
          <a:xfrm>
            <a:off x="2297429" y="3701049"/>
            <a:ext cx="7326630" cy="2908214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889F4F7-546E-6B68-2C9E-8910E4DA1734}"/>
              </a:ext>
            </a:extLst>
          </p:cNvPr>
          <p:cNvSpPr txBox="1">
            <a:spLocks/>
          </p:cNvSpPr>
          <p:nvPr/>
        </p:nvSpPr>
        <p:spPr>
          <a:xfrm>
            <a:off x="2451099" y="3758301"/>
            <a:ext cx="7289802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Each order value has a gift, for example: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10 August	-&gt; 	Order value = R500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			Gift = Ginger Tea (R62)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13 August	-&gt;	Order value = R500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			</a:t>
            </a: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Gift = Ginger Tea (R62)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			* Will receive a </a:t>
            </a: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Ginger Tea again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15 August 	-&gt;	Order value = R1 000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			Gift = Aloe Soothing Gel (R159)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25 August	-&gt;	Order value = R2 500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			Gift =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Resque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Mist (R319)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D164BE-CE3A-B7D4-2785-947837A36634}"/>
              </a:ext>
            </a:extLst>
          </p:cNvPr>
          <p:cNvSpPr/>
          <p:nvPr/>
        </p:nvSpPr>
        <p:spPr>
          <a:xfrm>
            <a:off x="457200" y="1497741"/>
            <a:ext cx="11277599" cy="66334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478F97D-61E9-7CC9-8CCE-73DAA6616E68}"/>
              </a:ext>
            </a:extLst>
          </p:cNvPr>
          <p:cNvSpPr txBox="1">
            <a:spLocks/>
          </p:cNvSpPr>
          <p:nvPr/>
        </p:nvSpPr>
        <p:spPr>
          <a:xfrm>
            <a:off x="790573" y="1567593"/>
            <a:ext cx="10610851" cy="542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 I qualify for more than one gift in month 1-4?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8F9231D-E1B4-2CFC-0F6E-27401CDF9910}"/>
              </a:ext>
            </a:extLst>
          </p:cNvPr>
          <p:cNvSpPr/>
          <p:nvPr/>
        </p:nvSpPr>
        <p:spPr>
          <a:xfrm>
            <a:off x="471507" y="2287179"/>
            <a:ext cx="11248986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8386542-C1F1-F699-6807-D34CBD2FAACD}"/>
              </a:ext>
            </a:extLst>
          </p:cNvPr>
          <p:cNvSpPr txBox="1">
            <a:spLocks/>
          </p:cNvSpPr>
          <p:nvPr/>
        </p:nvSpPr>
        <p:spPr>
          <a:xfrm>
            <a:off x="342895" y="2320754"/>
            <a:ext cx="11506206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Yes, with every order above R500 you qualify for a gift. 1 Gift per order.</a:t>
            </a:r>
            <a:endParaRPr kumimoji="0" lang="en-US" sz="2000" i="0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297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4" grpId="0" animBg="1"/>
      <p:bldP spid="25" grpId="0"/>
      <p:bldP spid="22" grpId="0" animBg="1"/>
      <p:bldP spid="23" grpId="0"/>
      <p:bldP spid="26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71500" y="323850"/>
            <a:ext cx="11277600" cy="1657349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1000163" y="421003"/>
            <a:ext cx="10610851" cy="16573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IS THE FAST START PROGRAMME?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9525" y="590549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57151" y="638175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42837" y="723898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ACB005-1565-6FAA-B5DE-D8379D0FBD9F}"/>
              </a:ext>
            </a:extLst>
          </p:cNvPr>
          <p:cNvSpPr/>
          <p:nvPr/>
        </p:nvSpPr>
        <p:spPr>
          <a:xfrm>
            <a:off x="457200" y="2751451"/>
            <a:ext cx="11277599" cy="165734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6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A rewards </a:t>
            </a:r>
            <a:r>
              <a:rPr lang="en-US" sz="3600" b="1" cap="none" dirty="0" err="1">
                <a:solidFill>
                  <a:srgbClr val="363435"/>
                </a:solidFill>
                <a:latin typeface="Century Gothic" panose="020B0502020202020204" pitchFamily="34" charset="0"/>
              </a:rPr>
              <a:t>programme</a:t>
            </a:r>
            <a:r>
              <a:rPr lang="en-US" sz="36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for new consultants and sponsors</a:t>
            </a:r>
          </a:p>
        </p:txBody>
      </p:sp>
    </p:spTree>
    <p:extLst>
      <p:ext uri="{BB962C8B-B14F-4D97-AF65-F5344CB8AC3E}">
        <p14:creationId xmlns:p14="http://schemas.microsoft.com/office/powerpoint/2010/main" val="51088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C0AF38-9036-7014-9021-2E5E2E77C239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BC1A15-661C-D1FD-13DF-20B9492DFE50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5 - 7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435966-D96C-9429-481B-3DC27FAA594E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DD7ACC-0B67-8AD5-F79C-77C5B16ECA34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oogle Shape;4094;p73">
            <a:extLst>
              <a:ext uri="{FF2B5EF4-FFF2-40B4-BE49-F238E27FC236}">
                <a16:creationId xmlns:a16="http://schemas.microsoft.com/office/drawing/2014/main" id="{A7C8237A-0F83-29F6-8DAF-60ACE60331E8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35" name="Google Shape;4095;p73">
              <a:extLst>
                <a:ext uri="{FF2B5EF4-FFF2-40B4-BE49-F238E27FC236}">
                  <a16:creationId xmlns:a16="http://schemas.microsoft.com/office/drawing/2014/main" id="{C1C1CF7C-3E6C-36E0-2A9C-F7FAA603519B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4096;p73">
              <a:extLst>
                <a:ext uri="{FF2B5EF4-FFF2-40B4-BE49-F238E27FC236}">
                  <a16:creationId xmlns:a16="http://schemas.microsoft.com/office/drawing/2014/main" id="{E78092AB-154C-DF31-CED4-89A095422944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6E130C-AF72-0D70-38C5-2F64874721AD}"/>
              </a:ext>
            </a:extLst>
          </p:cNvPr>
          <p:cNvSpPr/>
          <p:nvPr/>
        </p:nvSpPr>
        <p:spPr>
          <a:xfrm>
            <a:off x="2951187" y="1456466"/>
            <a:ext cx="6319814" cy="1558623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A0D4085-8776-6EFD-7E0F-03DDFA04BE9B}"/>
              </a:ext>
            </a:extLst>
          </p:cNvPr>
          <p:cNvSpPr txBox="1">
            <a:spLocks/>
          </p:cNvSpPr>
          <p:nvPr/>
        </p:nvSpPr>
        <p:spPr>
          <a:xfrm>
            <a:off x="3763944" y="1491391"/>
            <a:ext cx="4635499" cy="17471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Calendar month </a:t>
            </a:r>
            <a:r>
              <a:rPr lang="en-US" sz="2400" b="1" u="sng" cap="none" dirty="0">
                <a:solidFill>
                  <a:srgbClr val="363435"/>
                </a:solidFill>
                <a:highlight>
                  <a:srgbClr val="00FF00"/>
                </a:highlight>
                <a:latin typeface="Century Gothic" panose="020B0502020202020204" pitchFamily="34" charset="0"/>
              </a:rPr>
              <a:t>5</a:t>
            </a:r>
            <a:r>
              <a:rPr lang="en-US" sz="2400" b="1" u="sng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 </a:t>
            </a:r>
            <a:r>
              <a:rPr lang="en-US" sz="2400" b="1" u="sng" cap="none" dirty="0">
                <a:solidFill>
                  <a:srgbClr val="363435"/>
                </a:solidFill>
                <a:highlight>
                  <a:srgbClr val="FF00FF"/>
                </a:highlight>
                <a:latin typeface="Century Gothic" panose="020B0502020202020204" pitchFamily="34" charset="0"/>
              </a:rPr>
              <a:t>6</a:t>
            </a:r>
            <a:r>
              <a:rPr lang="en-US" sz="2400" b="1" u="sng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 </a:t>
            </a:r>
            <a:r>
              <a:rPr lang="en-US" sz="2400" b="1" u="sng" cap="none" dirty="0">
                <a:solidFill>
                  <a:srgbClr val="363435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7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Accumulative orders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Sales = R4 400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Includes Online Shop sales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Excludes non-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discountables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A478C06-179E-6F74-2F17-32DB71929DA9}"/>
              </a:ext>
            </a:extLst>
          </p:cNvPr>
          <p:cNvSpPr/>
          <p:nvPr/>
        </p:nvSpPr>
        <p:spPr>
          <a:xfrm>
            <a:off x="2951187" y="3125359"/>
            <a:ext cx="6319814" cy="1148190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0B89383-440F-C1B8-4F4E-8EAEAECEE72A}"/>
              </a:ext>
            </a:extLst>
          </p:cNvPr>
          <p:cNvSpPr txBox="1">
            <a:spLocks/>
          </p:cNvSpPr>
          <p:nvPr/>
        </p:nvSpPr>
        <p:spPr>
          <a:xfrm>
            <a:off x="3763944" y="3211084"/>
            <a:ext cx="4635499" cy="10243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Gift = </a:t>
            </a:r>
            <a:r>
              <a:rPr lang="en-US" sz="2400" b="1" cap="none" dirty="0">
                <a:solidFill>
                  <a:srgbClr val="363435"/>
                </a:solidFill>
                <a:highlight>
                  <a:srgbClr val="00FF00"/>
                </a:highlight>
                <a:latin typeface="Century Gothic" panose="020B0502020202020204" pitchFamily="34" charset="0"/>
              </a:rPr>
              <a:t>R700</a:t>
            </a: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 </a:t>
            </a:r>
            <a:r>
              <a:rPr lang="en-US" sz="2400" b="1" cap="none" dirty="0">
                <a:solidFill>
                  <a:srgbClr val="363435"/>
                </a:solidFill>
                <a:highlight>
                  <a:srgbClr val="FF00FF"/>
                </a:highlight>
                <a:latin typeface="Century Gothic" panose="020B0502020202020204" pitchFamily="34" charset="0"/>
              </a:rPr>
              <a:t>R1 500</a:t>
            </a: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 </a:t>
            </a:r>
            <a:r>
              <a:rPr lang="en-US" sz="2400" b="1" cap="none" dirty="0">
                <a:solidFill>
                  <a:srgbClr val="363435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R1 700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Choose your own products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Specials included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130D72B-C277-23A3-4ED8-6E3EAFAC92BB}"/>
              </a:ext>
            </a:extLst>
          </p:cNvPr>
          <p:cNvSpPr/>
          <p:nvPr/>
        </p:nvSpPr>
        <p:spPr>
          <a:xfrm>
            <a:off x="2951187" y="4383818"/>
            <a:ext cx="6319814" cy="2150332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66DAC1-1716-70EE-1090-D25FE16D380C}"/>
              </a:ext>
            </a:extLst>
          </p:cNvPr>
          <p:cNvSpPr txBox="1">
            <a:spLocks/>
          </p:cNvSpPr>
          <p:nvPr/>
        </p:nvSpPr>
        <p:spPr>
          <a:xfrm>
            <a:off x="3196444" y="4393343"/>
            <a:ext cx="5829300" cy="1157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Sponsor of Consultant reaching R4 400 </a:t>
            </a:r>
            <a:r>
              <a:rPr lang="en-US" sz="2400" b="1" cap="none" dirty="0">
                <a:solidFill>
                  <a:srgbClr val="363435"/>
                </a:solidFill>
                <a:highlight>
                  <a:srgbClr val="00FF00"/>
                </a:highlight>
                <a:latin typeface="Century Gothic" panose="020B0502020202020204" pitchFamily="34" charset="0"/>
              </a:rPr>
              <a:t>R200 cash</a:t>
            </a: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 </a:t>
            </a:r>
            <a:r>
              <a:rPr lang="en-US" sz="2400" b="1" cap="none" dirty="0">
                <a:solidFill>
                  <a:srgbClr val="363435"/>
                </a:solidFill>
                <a:highlight>
                  <a:srgbClr val="FF00FF"/>
                </a:highlight>
                <a:latin typeface="Century Gothic" panose="020B0502020202020204" pitchFamily="34" charset="0"/>
              </a:rPr>
              <a:t>R400 cash</a:t>
            </a: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 </a:t>
            </a:r>
            <a:r>
              <a:rPr lang="en-US" sz="2400" b="1" cap="none" dirty="0">
                <a:solidFill>
                  <a:srgbClr val="363435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R600 cash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Paid into bank account on 20</a:t>
            </a:r>
            <a:r>
              <a:rPr lang="en-US" sz="1800" b="1" cap="none" baseline="30000" dirty="0">
                <a:solidFill>
                  <a:srgbClr val="363435"/>
                </a:solidFill>
                <a:latin typeface="Century Gothic" panose="020B0502020202020204" pitchFamily="34" charset="0"/>
              </a:rPr>
              <a:t>th</a:t>
            </a:r>
            <a:r>
              <a:rPr lang="en-US" sz="1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of next month with Additional Discounts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Sponsor must </a:t>
            </a:r>
            <a:r>
              <a:rPr lang="en-US" sz="1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be Additional Discount Qualified (R900 Personal Sales) to qualify to earn the Sponsor Cash Rewards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14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18" grpId="0" animBg="1"/>
      <p:bldP spid="19" grpId="0"/>
      <p:bldP spid="20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C0AF38-9036-7014-9021-2E5E2E77C239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BC1A15-661C-D1FD-13DF-20B9492DFE50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5 – 7 Questions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435966-D96C-9429-481B-3DC27FAA594E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DD7ACC-0B67-8AD5-F79C-77C5B16ECA34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oogle Shape;4094;p73">
            <a:extLst>
              <a:ext uri="{FF2B5EF4-FFF2-40B4-BE49-F238E27FC236}">
                <a16:creationId xmlns:a16="http://schemas.microsoft.com/office/drawing/2014/main" id="{A7C8237A-0F83-29F6-8DAF-60ACE60331E8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35" name="Google Shape;4095;p73">
              <a:extLst>
                <a:ext uri="{FF2B5EF4-FFF2-40B4-BE49-F238E27FC236}">
                  <a16:creationId xmlns:a16="http://schemas.microsoft.com/office/drawing/2014/main" id="{C1C1CF7C-3E6C-36E0-2A9C-F7FAA603519B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4096;p73">
              <a:extLst>
                <a:ext uri="{FF2B5EF4-FFF2-40B4-BE49-F238E27FC236}">
                  <a16:creationId xmlns:a16="http://schemas.microsoft.com/office/drawing/2014/main" id="{E78092AB-154C-DF31-CED4-89A095422944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6E130C-AF72-0D70-38C5-2F64874721AD}"/>
              </a:ext>
            </a:extLst>
          </p:cNvPr>
          <p:cNvSpPr/>
          <p:nvPr/>
        </p:nvSpPr>
        <p:spPr>
          <a:xfrm>
            <a:off x="457200" y="1675541"/>
            <a:ext cx="11277599" cy="98872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A0D4085-8776-6EFD-7E0F-03DDFA04BE9B}"/>
              </a:ext>
            </a:extLst>
          </p:cNvPr>
          <p:cNvSpPr txBox="1">
            <a:spLocks/>
          </p:cNvSpPr>
          <p:nvPr/>
        </p:nvSpPr>
        <p:spPr>
          <a:xfrm>
            <a:off x="622295" y="1769891"/>
            <a:ext cx="10947404" cy="542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If I achieve R8 800+ sales in month 5, will I only qualify for the R700 gift?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688215-0550-E90E-4DA8-B03900809048}"/>
              </a:ext>
            </a:extLst>
          </p:cNvPr>
          <p:cNvSpPr/>
          <p:nvPr/>
        </p:nvSpPr>
        <p:spPr>
          <a:xfrm>
            <a:off x="471507" y="2807879"/>
            <a:ext cx="11248986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87E2BF6-5186-A5C8-A843-2DE180438FAB}"/>
              </a:ext>
            </a:extLst>
          </p:cNvPr>
          <p:cNvSpPr txBox="1">
            <a:spLocks/>
          </p:cNvSpPr>
          <p:nvPr/>
        </p:nvSpPr>
        <p:spPr>
          <a:xfrm>
            <a:off x="1021072" y="2866854"/>
            <a:ext cx="10149852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No, you will qualify for month 5 &amp; 6’s gift</a:t>
            </a:r>
            <a:r>
              <a:rPr lang="en-US" sz="24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= R700 + R1 500 gift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95F072-C4C6-7A95-8BCB-B8FBF7AFF9E8}"/>
              </a:ext>
            </a:extLst>
          </p:cNvPr>
          <p:cNvSpPr/>
          <p:nvPr/>
        </p:nvSpPr>
        <p:spPr>
          <a:xfrm>
            <a:off x="442894" y="3835395"/>
            <a:ext cx="11277599" cy="932903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F218B1D-D602-03F2-28FD-EF63A56E7794}"/>
              </a:ext>
            </a:extLst>
          </p:cNvPr>
          <p:cNvSpPr txBox="1">
            <a:spLocks/>
          </p:cNvSpPr>
          <p:nvPr/>
        </p:nvSpPr>
        <p:spPr>
          <a:xfrm>
            <a:off x="790574" y="3918357"/>
            <a:ext cx="10610851" cy="4771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If I achieve R4 400 in month 5, R0 </a:t>
            </a:r>
            <a:r>
              <a:rPr lang="en-US" sz="2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ales in month 6, can I still work for month 7 gift?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AE1D06A-51A7-9DD9-CC9B-59CB802DD610}"/>
              </a:ext>
            </a:extLst>
          </p:cNvPr>
          <p:cNvSpPr/>
          <p:nvPr/>
        </p:nvSpPr>
        <p:spPr>
          <a:xfrm>
            <a:off x="3276601" y="4900240"/>
            <a:ext cx="5638798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0E1581D-3D23-1EA1-4D26-1A47C942DE92}"/>
              </a:ext>
            </a:extLst>
          </p:cNvPr>
          <p:cNvSpPr txBox="1">
            <a:spLocks/>
          </p:cNvSpPr>
          <p:nvPr/>
        </p:nvSpPr>
        <p:spPr>
          <a:xfrm>
            <a:off x="3483530" y="4933815"/>
            <a:ext cx="5224935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YES! Only month 7 gift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6673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6E130C-AF72-0D70-38C5-2F64874721AD}"/>
              </a:ext>
            </a:extLst>
          </p:cNvPr>
          <p:cNvSpPr/>
          <p:nvPr/>
        </p:nvSpPr>
        <p:spPr>
          <a:xfrm>
            <a:off x="457200" y="1675541"/>
            <a:ext cx="11277599" cy="98872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A0D4085-8776-6EFD-7E0F-03DDFA04BE9B}"/>
              </a:ext>
            </a:extLst>
          </p:cNvPr>
          <p:cNvSpPr txBox="1">
            <a:spLocks/>
          </p:cNvSpPr>
          <p:nvPr/>
        </p:nvSpPr>
        <p:spPr>
          <a:xfrm>
            <a:off x="622295" y="1769891"/>
            <a:ext cx="10947404" cy="8254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If I do R0 sales in month 5, R0 sales in month 6, can I still work for the gift in month 7?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95F072-C4C6-7A95-8BCB-B8FBF7AFF9E8}"/>
              </a:ext>
            </a:extLst>
          </p:cNvPr>
          <p:cNvSpPr/>
          <p:nvPr/>
        </p:nvSpPr>
        <p:spPr>
          <a:xfrm>
            <a:off x="442894" y="3835395"/>
            <a:ext cx="11277599" cy="932903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F218B1D-D602-03F2-28FD-EF63A56E7794}"/>
              </a:ext>
            </a:extLst>
          </p:cNvPr>
          <p:cNvSpPr txBox="1">
            <a:spLocks/>
          </p:cNvSpPr>
          <p:nvPr/>
        </p:nvSpPr>
        <p:spPr>
          <a:xfrm>
            <a:off x="790574" y="3918357"/>
            <a:ext cx="10610851" cy="4771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If I do R0 sales in month 5 and R0 in month 6 and R13 200 in month 7, can I qualify for month 5/6 gift?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1F4CF87-AC8B-B8FE-0F42-179D00D5A82C}"/>
              </a:ext>
            </a:extLst>
          </p:cNvPr>
          <p:cNvSpPr/>
          <p:nvPr/>
        </p:nvSpPr>
        <p:spPr>
          <a:xfrm>
            <a:off x="1905000" y="4860484"/>
            <a:ext cx="8382000" cy="924068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C88110F-4FC3-A1C3-437F-B7449C64CE2B}"/>
              </a:ext>
            </a:extLst>
          </p:cNvPr>
          <p:cNvSpPr txBox="1">
            <a:spLocks/>
          </p:cNvSpPr>
          <p:nvPr/>
        </p:nvSpPr>
        <p:spPr>
          <a:xfrm>
            <a:off x="2212598" y="4894059"/>
            <a:ext cx="7766800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No, you can only qualify for the R1 700 gift of month 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C50258-B045-8D3D-09EC-075873A8C1A4}"/>
              </a:ext>
            </a:extLst>
          </p:cNvPr>
          <p:cNvSpPr/>
          <p:nvPr/>
        </p:nvSpPr>
        <p:spPr>
          <a:xfrm>
            <a:off x="3276601" y="2792040"/>
            <a:ext cx="5638798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94630B8-256A-E7D3-2693-4D19323D5064}"/>
              </a:ext>
            </a:extLst>
          </p:cNvPr>
          <p:cNvSpPr txBox="1">
            <a:spLocks/>
          </p:cNvSpPr>
          <p:nvPr/>
        </p:nvSpPr>
        <p:spPr>
          <a:xfrm>
            <a:off x="3483530" y="2825615"/>
            <a:ext cx="5224935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YES! Only month 7 gift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0738F7E-217A-98F7-F18B-3A844DA3B2A0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57E193B-94A8-7903-7EAA-42B17633D683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5 – 7 Questions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3D8A0AE-E1C5-9D8D-7C82-3E57FB0C51CF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0D7E288-62A4-0D4E-28B1-000106FD12B3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oogle Shape;4094;p73">
            <a:extLst>
              <a:ext uri="{FF2B5EF4-FFF2-40B4-BE49-F238E27FC236}">
                <a16:creationId xmlns:a16="http://schemas.microsoft.com/office/drawing/2014/main" id="{F95E8DF6-19DC-04AA-3F35-3017885FD151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30" name="Google Shape;4095;p73">
              <a:extLst>
                <a:ext uri="{FF2B5EF4-FFF2-40B4-BE49-F238E27FC236}">
                  <a16:creationId xmlns:a16="http://schemas.microsoft.com/office/drawing/2014/main" id="{34EE86DD-CC25-097D-606B-0FC3551188EC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Google Shape;4096;p73">
              <a:extLst>
                <a:ext uri="{FF2B5EF4-FFF2-40B4-BE49-F238E27FC236}">
                  <a16:creationId xmlns:a16="http://schemas.microsoft.com/office/drawing/2014/main" id="{70867FFE-6CEA-897F-0980-BCF14127CF4D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49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20" grpId="0" animBg="1"/>
      <p:bldP spid="21" grpId="0"/>
      <p:bldP spid="24" grpId="0" animBg="1"/>
      <p:bldP spid="25" grpId="0"/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6E130C-AF72-0D70-38C5-2F64874721AD}"/>
              </a:ext>
            </a:extLst>
          </p:cNvPr>
          <p:cNvSpPr/>
          <p:nvPr/>
        </p:nvSpPr>
        <p:spPr>
          <a:xfrm>
            <a:off x="457200" y="1675541"/>
            <a:ext cx="11277599" cy="66925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A0D4085-8776-6EFD-7E0F-03DDFA04BE9B}"/>
              </a:ext>
            </a:extLst>
          </p:cNvPr>
          <p:cNvSpPr txBox="1">
            <a:spLocks/>
          </p:cNvSpPr>
          <p:nvPr/>
        </p:nvSpPr>
        <p:spPr>
          <a:xfrm>
            <a:off x="622295" y="1769891"/>
            <a:ext cx="10947404" cy="4983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Do I receive months 5-7’s gift with the order I place automatically?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95F072-C4C6-7A95-8BCB-B8FBF7AFF9E8}"/>
              </a:ext>
            </a:extLst>
          </p:cNvPr>
          <p:cNvSpPr/>
          <p:nvPr/>
        </p:nvSpPr>
        <p:spPr>
          <a:xfrm>
            <a:off x="442894" y="3835396"/>
            <a:ext cx="11277599" cy="66925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F218B1D-D602-03F2-28FD-EF63A56E7794}"/>
              </a:ext>
            </a:extLst>
          </p:cNvPr>
          <p:cNvSpPr txBox="1">
            <a:spLocks/>
          </p:cNvSpPr>
          <p:nvPr/>
        </p:nvSpPr>
        <p:spPr>
          <a:xfrm>
            <a:off x="790574" y="3943757"/>
            <a:ext cx="10610851" cy="4771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When does month 5 of the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programme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start?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1F4CF87-AC8B-B8FE-0F42-179D00D5A82C}"/>
              </a:ext>
            </a:extLst>
          </p:cNvPr>
          <p:cNvSpPr/>
          <p:nvPr/>
        </p:nvSpPr>
        <p:spPr>
          <a:xfrm>
            <a:off x="1905000" y="4633540"/>
            <a:ext cx="8382000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C88110F-4FC3-A1C3-437F-B7449C64CE2B}"/>
              </a:ext>
            </a:extLst>
          </p:cNvPr>
          <p:cNvSpPr txBox="1">
            <a:spLocks/>
          </p:cNvSpPr>
          <p:nvPr/>
        </p:nvSpPr>
        <p:spPr>
          <a:xfrm>
            <a:off x="2212598" y="4667115"/>
            <a:ext cx="7766800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1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Calendar day of month 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C50258-B045-8D3D-09EC-075873A8C1A4}"/>
              </a:ext>
            </a:extLst>
          </p:cNvPr>
          <p:cNvSpPr/>
          <p:nvPr/>
        </p:nvSpPr>
        <p:spPr>
          <a:xfrm>
            <a:off x="471507" y="2476741"/>
            <a:ext cx="11248986" cy="1211754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94630B8-256A-E7D3-2693-4D19323D5064}"/>
              </a:ext>
            </a:extLst>
          </p:cNvPr>
          <p:cNvSpPr txBox="1">
            <a:spLocks/>
          </p:cNvSpPr>
          <p:nvPr/>
        </p:nvSpPr>
        <p:spPr>
          <a:xfrm>
            <a:off x="790570" y="2534442"/>
            <a:ext cx="10610856" cy="8348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No, you need to choose your own products for months 5-7. You can claim them with your normal order. (Distribution costs as per normal rules.)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Your reward will only be available </a:t>
            </a: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the day after you qualify.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6F4A0D1-4DFE-FFD1-B537-4CF5B625F874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90E7879-8E0C-6ABF-B336-56DA5D5E1B6C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5 – 7 Questions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7203AB4-F2F8-2BF9-C739-FAD795CAC7DB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5088FDD-2646-6F2A-9374-4279EEA1C81A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oogle Shape;4094;p73">
            <a:extLst>
              <a:ext uri="{FF2B5EF4-FFF2-40B4-BE49-F238E27FC236}">
                <a16:creationId xmlns:a16="http://schemas.microsoft.com/office/drawing/2014/main" id="{06E4CA52-E7CD-782C-3906-E2898DC6985C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30" name="Google Shape;4095;p73">
              <a:extLst>
                <a:ext uri="{FF2B5EF4-FFF2-40B4-BE49-F238E27FC236}">
                  <a16:creationId xmlns:a16="http://schemas.microsoft.com/office/drawing/2014/main" id="{47899F04-77B8-C134-3E2A-751D14896D9D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Google Shape;4096;p73">
              <a:extLst>
                <a:ext uri="{FF2B5EF4-FFF2-40B4-BE49-F238E27FC236}">
                  <a16:creationId xmlns:a16="http://schemas.microsoft.com/office/drawing/2014/main" id="{815DA7E4-C0BA-DEED-88AB-A62AB7D1EBBA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48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20" grpId="0" animBg="1"/>
      <p:bldP spid="21" grpId="0"/>
      <p:bldP spid="24" grpId="0" animBg="1"/>
      <p:bldP spid="25" grpId="0"/>
      <p:bldP spid="22" grpId="0" animBg="1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6E130C-AF72-0D70-38C5-2F64874721AD}"/>
              </a:ext>
            </a:extLst>
          </p:cNvPr>
          <p:cNvSpPr/>
          <p:nvPr/>
        </p:nvSpPr>
        <p:spPr>
          <a:xfrm>
            <a:off x="457200" y="1675541"/>
            <a:ext cx="11277599" cy="98872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A0D4085-8776-6EFD-7E0F-03DDFA04BE9B}"/>
              </a:ext>
            </a:extLst>
          </p:cNvPr>
          <p:cNvSpPr txBox="1">
            <a:spLocks/>
          </p:cNvSpPr>
          <p:nvPr/>
        </p:nvSpPr>
        <p:spPr>
          <a:xfrm>
            <a:off x="622295" y="1769891"/>
            <a:ext cx="10947404" cy="542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If I reach all 3 months’ target of R13 200 in month 5, can I still work for month 6 and 7?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688215-0550-E90E-4DA8-B03900809048}"/>
              </a:ext>
            </a:extLst>
          </p:cNvPr>
          <p:cNvSpPr/>
          <p:nvPr/>
        </p:nvSpPr>
        <p:spPr>
          <a:xfrm>
            <a:off x="471507" y="2807878"/>
            <a:ext cx="11248986" cy="790391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87E2BF6-5186-A5C8-A843-2DE180438FAB}"/>
              </a:ext>
            </a:extLst>
          </p:cNvPr>
          <p:cNvSpPr txBox="1">
            <a:spLocks/>
          </p:cNvSpPr>
          <p:nvPr/>
        </p:nvSpPr>
        <p:spPr>
          <a:xfrm>
            <a:off x="1021072" y="2854154"/>
            <a:ext cx="10149852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No, you have qualified for all 3 gifts. You are now finished with your Fast Start journey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95F072-C4C6-7A95-8BCB-B8FBF7AFF9E8}"/>
              </a:ext>
            </a:extLst>
          </p:cNvPr>
          <p:cNvSpPr/>
          <p:nvPr/>
        </p:nvSpPr>
        <p:spPr>
          <a:xfrm>
            <a:off x="442894" y="3975095"/>
            <a:ext cx="11277599" cy="636257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F218B1D-D602-03F2-28FD-EF63A56E7794}"/>
              </a:ext>
            </a:extLst>
          </p:cNvPr>
          <p:cNvSpPr txBox="1">
            <a:spLocks/>
          </p:cNvSpPr>
          <p:nvPr/>
        </p:nvSpPr>
        <p:spPr>
          <a:xfrm>
            <a:off x="790574" y="4058057"/>
            <a:ext cx="10610851" cy="4771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When must I claim my Fast Start Gifts?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1F4CF87-AC8B-B8FE-0F42-179D00D5A82C}"/>
              </a:ext>
            </a:extLst>
          </p:cNvPr>
          <p:cNvSpPr/>
          <p:nvPr/>
        </p:nvSpPr>
        <p:spPr>
          <a:xfrm>
            <a:off x="2108200" y="4735140"/>
            <a:ext cx="7975600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C88110F-4FC3-A1C3-437F-B7449C64CE2B}"/>
              </a:ext>
            </a:extLst>
          </p:cNvPr>
          <p:cNvSpPr txBox="1">
            <a:spLocks/>
          </p:cNvSpPr>
          <p:nvPr/>
        </p:nvSpPr>
        <p:spPr>
          <a:xfrm>
            <a:off x="2400885" y="4768715"/>
            <a:ext cx="7390226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Within 90 Days after </a:t>
            </a:r>
            <a:r>
              <a:rPr lang="en-US" sz="2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you qualified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B1D0B72-C60B-84A3-F813-6F16BCBD05E0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414A93B-BD97-16D2-EEAA-2C36D930CE89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5 – 7 Questions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4B0F0CD-D04D-C60D-C21B-F331C95FD664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A6C98F-CB6A-5DC1-BD06-2E33F77F9DE1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oogle Shape;4094;p73">
            <a:extLst>
              <a:ext uri="{FF2B5EF4-FFF2-40B4-BE49-F238E27FC236}">
                <a16:creationId xmlns:a16="http://schemas.microsoft.com/office/drawing/2014/main" id="{4CD20CA4-11C2-6A72-4252-7B79F38ADF06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29" name="Google Shape;4095;p73">
              <a:extLst>
                <a:ext uri="{FF2B5EF4-FFF2-40B4-BE49-F238E27FC236}">
                  <a16:creationId xmlns:a16="http://schemas.microsoft.com/office/drawing/2014/main" id="{395FD1D5-709A-D293-72B3-EB0F6DBEE082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Google Shape;4096;p73">
              <a:extLst>
                <a:ext uri="{FF2B5EF4-FFF2-40B4-BE49-F238E27FC236}">
                  <a16:creationId xmlns:a16="http://schemas.microsoft.com/office/drawing/2014/main" id="{66E4D21C-187D-E2B4-8955-68A9D4BD6C17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92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18" grpId="0" animBg="1"/>
      <p:bldP spid="19" grpId="0"/>
      <p:bldP spid="20" grpId="0" animBg="1"/>
      <p:bldP spid="21" grpId="0"/>
      <p:bldP spid="24" grpId="0" animBg="1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6E130C-AF72-0D70-38C5-2F64874721AD}"/>
              </a:ext>
            </a:extLst>
          </p:cNvPr>
          <p:cNvSpPr/>
          <p:nvPr/>
        </p:nvSpPr>
        <p:spPr>
          <a:xfrm>
            <a:off x="457200" y="1675541"/>
            <a:ext cx="11277599" cy="1008442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A0D4085-8776-6EFD-7E0F-03DDFA04BE9B}"/>
              </a:ext>
            </a:extLst>
          </p:cNvPr>
          <p:cNvSpPr txBox="1">
            <a:spLocks/>
          </p:cNvSpPr>
          <p:nvPr/>
        </p:nvSpPr>
        <p:spPr>
          <a:xfrm>
            <a:off x="622295" y="1769891"/>
            <a:ext cx="10947404" cy="4983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If I am a sponsor of a new consultant, when do I receive my cash reward?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C50258-B045-8D3D-09EC-075873A8C1A4}"/>
              </a:ext>
            </a:extLst>
          </p:cNvPr>
          <p:cNvSpPr/>
          <p:nvPr/>
        </p:nvSpPr>
        <p:spPr>
          <a:xfrm>
            <a:off x="471507" y="2883140"/>
            <a:ext cx="11248986" cy="1290877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94630B8-256A-E7D3-2693-4D19323D5064}"/>
              </a:ext>
            </a:extLst>
          </p:cNvPr>
          <p:cNvSpPr txBox="1">
            <a:spLocks/>
          </p:cNvSpPr>
          <p:nvPr/>
        </p:nvSpPr>
        <p:spPr>
          <a:xfrm>
            <a:off x="805665" y="3013935"/>
            <a:ext cx="10914827" cy="8348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1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 : Sponsors need to be Additional Discount Qualified (R900 Personal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       Sales)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2</a:t>
            </a:r>
            <a:r>
              <a:rPr lang="en-US" sz="2400" b="1" cap="none" baseline="30000" dirty="0">
                <a:solidFill>
                  <a:srgbClr val="363435"/>
                </a:solidFill>
                <a:latin typeface="Century Gothic" panose="020B0502020202020204" pitchFamily="34" charset="0"/>
              </a:rPr>
              <a:t>nd</a:t>
            </a: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: On the 20</a:t>
            </a:r>
            <a:r>
              <a:rPr lang="en-US" sz="2400" b="1" cap="none" baseline="30000" dirty="0">
                <a:solidFill>
                  <a:srgbClr val="363435"/>
                </a:solidFill>
                <a:latin typeface="Century Gothic" panose="020B0502020202020204" pitchFamily="34" charset="0"/>
              </a:rPr>
              <a:t>th</a:t>
            </a: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of the next month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79D74F7-592F-58D4-A449-D8C2B645A6C2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B39F3A1-5C9E-717B-8A02-87F265C26CB0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5 – 7 Questions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D51D2D2-0EC6-1A86-C50F-C4FF59F219FF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6F916B2-66C7-44EA-E9C8-21E077A23CA0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oogle Shape;4094;p73">
            <a:extLst>
              <a:ext uri="{FF2B5EF4-FFF2-40B4-BE49-F238E27FC236}">
                <a16:creationId xmlns:a16="http://schemas.microsoft.com/office/drawing/2014/main" id="{68D69BFD-1DBD-40EE-690F-64696B3C1376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25" name="Google Shape;4095;p73">
              <a:extLst>
                <a:ext uri="{FF2B5EF4-FFF2-40B4-BE49-F238E27FC236}">
                  <a16:creationId xmlns:a16="http://schemas.microsoft.com/office/drawing/2014/main" id="{73F082D7-1DEF-A696-2BFE-A5C1F69485D0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Google Shape;4096;p73">
              <a:extLst>
                <a:ext uri="{FF2B5EF4-FFF2-40B4-BE49-F238E27FC236}">
                  <a16:creationId xmlns:a16="http://schemas.microsoft.com/office/drawing/2014/main" id="{2D8D9A86-1D7F-AC50-1029-4D6CEA1C7E8C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5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22" grpId="0" animBg="1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169491-68E1-8ABB-6915-B1A3E5CC4994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9B07BA-8ED5-8469-103F-C15E2C6D0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AC0BA4A-1738-3751-3DF3-28CE5AC2F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720603"/>
              </p:ext>
            </p:extLst>
          </p:nvPr>
        </p:nvGraphicFramePr>
        <p:xfrm>
          <a:off x="234227" y="2013254"/>
          <a:ext cx="11723545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7789">
                  <a:extLst>
                    <a:ext uri="{9D8B030D-6E8A-4147-A177-3AD203B41FA5}">
                      <a16:colId xmlns:a16="http://schemas.microsoft.com/office/drawing/2014/main" val="3109114104"/>
                    </a:ext>
                  </a:extLst>
                </a:gridCol>
                <a:gridCol w="2593939">
                  <a:extLst>
                    <a:ext uri="{9D8B030D-6E8A-4147-A177-3AD203B41FA5}">
                      <a16:colId xmlns:a16="http://schemas.microsoft.com/office/drawing/2014/main" val="2478923754"/>
                    </a:ext>
                  </a:extLst>
                </a:gridCol>
                <a:gridCol w="2593939">
                  <a:extLst>
                    <a:ext uri="{9D8B030D-6E8A-4147-A177-3AD203B41FA5}">
                      <a16:colId xmlns:a16="http://schemas.microsoft.com/office/drawing/2014/main" val="1613291111"/>
                    </a:ext>
                  </a:extLst>
                </a:gridCol>
                <a:gridCol w="2593939">
                  <a:extLst>
                    <a:ext uri="{9D8B030D-6E8A-4147-A177-3AD203B41FA5}">
                      <a16:colId xmlns:a16="http://schemas.microsoft.com/office/drawing/2014/main" val="190474301"/>
                    </a:ext>
                  </a:extLst>
                </a:gridCol>
                <a:gridCol w="2593939">
                  <a:extLst>
                    <a:ext uri="{9D8B030D-6E8A-4147-A177-3AD203B41FA5}">
                      <a16:colId xmlns:a16="http://schemas.microsoft.com/office/drawing/2014/main" val="927024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  <a:endParaRPr lang="en-ZA" sz="2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en-ZA" sz="2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en-ZA" sz="2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en-ZA" sz="2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en-ZA" sz="2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601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Sales</a:t>
                      </a:r>
                      <a:endParaRPr lang="en-ZA" sz="2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R3 500</a:t>
                      </a:r>
                      <a:endParaRPr lang="en-ZA" sz="20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R4 400+</a:t>
                      </a:r>
                      <a:endParaRPr lang="en-ZA" sz="20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R8 800+</a:t>
                      </a:r>
                      <a:endParaRPr lang="en-ZA" sz="20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R13 200+</a:t>
                      </a:r>
                      <a:endParaRPr lang="en-ZA" sz="20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310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Gifts</a:t>
                      </a:r>
                      <a:endParaRPr lang="en-ZA" sz="2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No gift</a:t>
                      </a:r>
                      <a:endParaRPr lang="en-ZA" sz="20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R700</a:t>
                      </a:r>
                      <a:endParaRPr lang="en-ZA" sz="20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   R   700 </a:t>
                      </a:r>
                    </a:p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+ R1 500 gift</a:t>
                      </a:r>
                      <a:endParaRPr lang="en-ZA" sz="20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   R   700 </a:t>
                      </a:r>
                    </a:p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+ R1 500 </a:t>
                      </a:r>
                    </a:p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+ R1 700 gift</a:t>
                      </a:r>
                      <a:endParaRPr lang="en-ZA" sz="20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321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Notes</a:t>
                      </a:r>
                      <a:endParaRPr lang="en-ZA" sz="2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The gifts from month 5 does not work on order value.</a:t>
                      </a:r>
                    </a:p>
                    <a:p>
                      <a:r>
                        <a:rPr lang="en-US" sz="18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Must be R4 400+ accumulative orders.</a:t>
                      </a:r>
                      <a:endParaRPr lang="en-ZA" sz="18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You did your R4 400+ accumulative orders. CONGRATULATIONS! You have qualified</a:t>
                      </a:r>
                      <a:endParaRPr lang="en-ZA" sz="18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5 + 6 target can be reached in one month</a:t>
                      </a:r>
                      <a:endParaRPr lang="en-ZA" sz="18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5 + 6 + 7 target can be reached in one month</a:t>
                      </a:r>
                      <a:r>
                        <a:rPr lang="en-ZA" sz="18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r>
                        <a:rPr lang="en-ZA" sz="18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You are now finished with the programme</a:t>
                      </a:r>
                      <a:endParaRPr lang="en-US" sz="18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131600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16C5B2-2151-5E59-F19A-9295D853D5D3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7589EA-3991-6A5B-C930-FAF087338085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5 - 7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3AC817D-2D52-7A6C-3D8D-2564C7584006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0AC6A2-6205-353C-661F-A241BC4F047C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oogle Shape;4094;p73">
            <a:extLst>
              <a:ext uri="{FF2B5EF4-FFF2-40B4-BE49-F238E27FC236}">
                <a16:creationId xmlns:a16="http://schemas.microsoft.com/office/drawing/2014/main" id="{3DD0C9F9-61B1-24CA-D8B7-AD2BC8DFE518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10" name="Google Shape;4095;p73">
              <a:extLst>
                <a:ext uri="{FF2B5EF4-FFF2-40B4-BE49-F238E27FC236}">
                  <a16:creationId xmlns:a16="http://schemas.microsoft.com/office/drawing/2014/main" id="{5C8E61F8-A40B-36C6-6B07-AC7DBC54E321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Google Shape;4096;p73">
              <a:extLst>
                <a:ext uri="{FF2B5EF4-FFF2-40B4-BE49-F238E27FC236}">
                  <a16:creationId xmlns:a16="http://schemas.microsoft.com/office/drawing/2014/main" id="{460A4D9E-0217-2C5C-D69E-9FD19D1A5CCC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9887261-44FE-60BD-C836-3117942D358A}"/>
              </a:ext>
            </a:extLst>
          </p:cNvPr>
          <p:cNvSpPr txBox="1">
            <a:spLocks/>
          </p:cNvSpPr>
          <p:nvPr/>
        </p:nvSpPr>
        <p:spPr>
          <a:xfrm>
            <a:off x="323629" y="1560097"/>
            <a:ext cx="9140038" cy="4771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Example: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113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7D6D2B-6C4D-1C73-6A92-844EAFF582BD}"/>
              </a:ext>
            </a:extLst>
          </p:cNvPr>
          <p:cNvSpPr/>
          <p:nvPr/>
        </p:nvSpPr>
        <p:spPr>
          <a:xfrm>
            <a:off x="-57149" y="6130870"/>
            <a:ext cx="12277686" cy="76142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209AA-573D-A15F-8CBF-10AA00FEE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491" y="6208529"/>
            <a:ext cx="655955" cy="56377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DECF63-7F99-CE4C-CE54-208DDD66A80E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2FCC2A-EEB8-A44C-B197-A8A393BEE2D7}"/>
              </a:ext>
            </a:extLst>
          </p:cNvPr>
          <p:cNvSpPr txBox="1">
            <a:spLocks/>
          </p:cNvSpPr>
          <p:nvPr/>
        </p:nvSpPr>
        <p:spPr>
          <a:xfrm>
            <a:off x="743548" y="488038"/>
            <a:ext cx="1110555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Old fast start vs new fast start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80CAD8-BA41-457E-0979-154DF9C3AFC5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B36AD9-04AD-F08D-F0D8-FEF82686FC36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oogle Shape;6866;p78">
            <a:extLst>
              <a:ext uri="{FF2B5EF4-FFF2-40B4-BE49-F238E27FC236}">
                <a16:creationId xmlns:a16="http://schemas.microsoft.com/office/drawing/2014/main" id="{97D34523-78C4-D7EB-0052-25298E9521CE}"/>
              </a:ext>
            </a:extLst>
          </p:cNvPr>
          <p:cNvGrpSpPr/>
          <p:nvPr/>
        </p:nvGrpSpPr>
        <p:grpSpPr>
          <a:xfrm>
            <a:off x="253248" y="457198"/>
            <a:ext cx="636503" cy="832178"/>
            <a:chOff x="-35089175" y="3919600"/>
            <a:chExt cx="222900" cy="291425"/>
          </a:xfrm>
          <a:solidFill>
            <a:schemeClr val="bg1"/>
          </a:solidFill>
        </p:grpSpPr>
        <p:sp>
          <p:nvSpPr>
            <p:cNvPr id="9" name="Google Shape;6867;p78">
              <a:extLst>
                <a:ext uri="{FF2B5EF4-FFF2-40B4-BE49-F238E27FC236}">
                  <a16:creationId xmlns:a16="http://schemas.microsoft.com/office/drawing/2014/main" id="{C1321C59-369E-25DF-49DB-538652C027EB}"/>
                </a:ext>
              </a:extLst>
            </p:cNvPr>
            <p:cNvSpPr/>
            <p:nvPr/>
          </p:nvSpPr>
          <p:spPr>
            <a:xfrm>
              <a:off x="-35089175" y="3919600"/>
              <a:ext cx="222900" cy="291425"/>
            </a:xfrm>
            <a:custGeom>
              <a:avLst/>
              <a:gdLst/>
              <a:ahLst/>
              <a:cxnLst/>
              <a:rect l="l" t="t" r="r" b="b"/>
              <a:pathLst>
                <a:path w="8916" h="11657" extrusionOk="0">
                  <a:moveTo>
                    <a:pt x="4474" y="1418"/>
                  </a:moveTo>
                  <a:cubicBezTo>
                    <a:pt x="6143" y="1418"/>
                    <a:pt x="7530" y="2804"/>
                    <a:pt x="7530" y="4474"/>
                  </a:cubicBezTo>
                  <a:cubicBezTo>
                    <a:pt x="7561" y="6175"/>
                    <a:pt x="6143" y="7561"/>
                    <a:pt x="4474" y="7561"/>
                  </a:cubicBezTo>
                  <a:cubicBezTo>
                    <a:pt x="2772" y="7561"/>
                    <a:pt x="1386" y="6175"/>
                    <a:pt x="1386" y="4474"/>
                  </a:cubicBezTo>
                  <a:cubicBezTo>
                    <a:pt x="1386" y="2804"/>
                    <a:pt x="2772" y="1418"/>
                    <a:pt x="4474" y="1418"/>
                  </a:cubicBezTo>
                  <a:close/>
                  <a:moveTo>
                    <a:pt x="4474" y="0"/>
                  </a:moveTo>
                  <a:cubicBezTo>
                    <a:pt x="2016" y="0"/>
                    <a:pt x="0" y="2017"/>
                    <a:pt x="0" y="4442"/>
                  </a:cubicBezTo>
                  <a:cubicBezTo>
                    <a:pt x="0" y="5419"/>
                    <a:pt x="315" y="6333"/>
                    <a:pt x="914" y="7120"/>
                  </a:cubicBezTo>
                  <a:lnTo>
                    <a:pt x="4190" y="11531"/>
                  </a:lnTo>
                  <a:cubicBezTo>
                    <a:pt x="4253" y="11626"/>
                    <a:pt x="4348" y="11657"/>
                    <a:pt x="4474" y="11657"/>
                  </a:cubicBezTo>
                  <a:cubicBezTo>
                    <a:pt x="4568" y="11657"/>
                    <a:pt x="4663" y="11626"/>
                    <a:pt x="4726" y="11531"/>
                  </a:cubicBezTo>
                  <a:lnTo>
                    <a:pt x="8002" y="7120"/>
                  </a:lnTo>
                  <a:cubicBezTo>
                    <a:pt x="8601" y="6333"/>
                    <a:pt x="8916" y="5419"/>
                    <a:pt x="8916" y="4442"/>
                  </a:cubicBezTo>
                  <a:cubicBezTo>
                    <a:pt x="8916" y="2017"/>
                    <a:pt x="6931" y="0"/>
                    <a:pt x="44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68;p78">
              <a:extLst>
                <a:ext uri="{FF2B5EF4-FFF2-40B4-BE49-F238E27FC236}">
                  <a16:creationId xmlns:a16="http://schemas.microsoft.com/office/drawing/2014/main" id="{1774D190-2181-4A8C-8A7E-4111E39E2D79}"/>
                </a:ext>
              </a:extLst>
            </p:cNvPr>
            <p:cNvSpPr/>
            <p:nvPr/>
          </p:nvSpPr>
          <p:spPr>
            <a:xfrm>
              <a:off x="-35038000" y="3971575"/>
              <a:ext cx="120525" cy="120525"/>
            </a:xfrm>
            <a:custGeom>
              <a:avLst/>
              <a:gdLst/>
              <a:ahLst/>
              <a:cxnLst/>
              <a:rect l="l" t="t" r="r" b="b"/>
              <a:pathLst>
                <a:path w="4821" h="4821" extrusionOk="0">
                  <a:moveTo>
                    <a:pt x="2427" y="662"/>
                  </a:moveTo>
                  <a:cubicBezTo>
                    <a:pt x="2616" y="662"/>
                    <a:pt x="2773" y="820"/>
                    <a:pt x="2773" y="1040"/>
                  </a:cubicBezTo>
                  <a:cubicBezTo>
                    <a:pt x="2773" y="1229"/>
                    <a:pt x="2616" y="1387"/>
                    <a:pt x="2427" y="1387"/>
                  </a:cubicBezTo>
                  <a:cubicBezTo>
                    <a:pt x="2206" y="1387"/>
                    <a:pt x="2049" y="1229"/>
                    <a:pt x="2049" y="1040"/>
                  </a:cubicBezTo>
                  <a:cubicBezTo>
                    <a:pt x="2049" y="820"/>
                    <a:pt x="2206" y="662"/>
                    <a:pt x="2427" y="662"/>
                  </a:cubicBezTo>
                  <a:close/>
                  <a:moveTo>
                    <a:pt x="2427" y="2017"/>
                  </a:moveTo>
                  <a:cubicBezTo>
                    <a:pt x="2616" y="2017"/>
                    <a:pt x="2773" y="2174"/>
                    <a:pt x="2773" y="2363"/>
                  </a:cubicBezTo>
                  <a:lnTo>
                    <a:pt x="2773" y="3750"/>
                  </a:lnTo>
                  <a:cubicBezTo>
                    <a:pt x="2773" y="3939"/>
                    <a:pt x="2616" y="4096"/>
                    <a:pt x="2427" y="4096"/>
                  </a:cubicBezTo>
                  <a:cubicBezTo>
                    <a:pt x="2206" y="4096"/>
                    <a:pt x="2049" y="3939"/>
                    <a:pt x="2049" y="3750"/>
                  </a:cubicBezTo>
                  <a:lnTo>
                    <a:pt x="2049" y="2363"/>
                  </a:lnTo>
                  <a:cubicBezTo>
                    <a:pt x="2049" y="2174"/>
                    <a:pt x="2206" y="2017"/>
                    <a:pt x="2427" y="2017"/>
                  </a:cubicBezTo>
                  <a:close/>
                  <a:moveTo>
                    <a:pt x="2427" y="1"/>
                  </a:moveTo>
                  <a:cubicBezTo>
                    <a:pt x="1072" y="1"/>
                    <a:pt x="1" y="1072"/>
                    <a:pt x="1" y="2395"/>
                  </a:cubicBezTo>
                  <a:cubicBezTo>
                    <a:pt x="1" y="3750"/>
                    <a:pt x="1072" y="4821"/>
                    <a:pt x="2427" y="4821"/>
                  </a:cubicBezTo>
                  <a:cubicBezTo>
                    <a:pt x="3750" y="4821"/>
                    <a:pt x="4821" y="3750"/>
                    <a:pt x="4821" y="2395"/>
                  </a:cubicBezTo>
                  <a:cubicBezTo>
                    <a:pt x="4821" y="1072"/>
                    <a:pt x="3750" y="1"/>
                    <a:pt x="24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DC6ECFBE-7E64-1E72-A22D-39F200D9D6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128446"/>
              </p:ext>
            </p:extLst>
          </p:nvPr>
        </p:nvGraphicFramePr>
        <p:xfrm>
          <a:off x="129313" y="1443542"/>
          <a:ext cx="11947703" cy="46341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8612">
                  <a:extLst>
                    <a:ext uri="{9D8B030D-6E8A-4147-A177-3AD203B41FA5}">
                      <a16:colId xmlns:a16="http://schemas.microsoft.com/office/drawing/2014/main" val="3109114104"/>
                    </a:ext>
                  </a:extLst>
                </a:gridCol>
                <a:gridCol w="1288612">
                  <a:extLst>
                    <a:ext uri="{9D8B030D-6E8A-4147-A177-3AD203B41FA5}">
                      <a16:colId xmlns:a16="http://schemas.microsoft.com/office/drawing/2014/main" val="2478923754"/>
                    </a:ext>
                  </a:extLst>
                </a:gridCol>
                <a:gridCol w="1322617">
                  <a:extLst>
                    <a:ext uri="{9D8B030D-6E8A-4147-A177-3AD203B41FA5}">
                      <a16:colId xmlns:a16="http://schemas.microsoft.com/office/drawing/2014/main" val="16132911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713983"/>
                    </a:ext>
                  </a:extLst>
                </a:gridCol>
                <a:gridCol w="1306597">
                  <a:extLst>
                    <a:ext uri="{9D8B030D-6E8A-4147-A177-3AD203B41FA5}">
                      <a16:colId xmlns:a16="http://schemas.microsoft.com/office/drawing/2014/main" val="190474301"/>
                    </a:ext>
                  </a:extLst>
                </a:gridCol>
                <a:gridCol w="1306597">
                  <a:extLst>
                    <a:ext uri="{9D8B030D-6E8A-4147-A177-3AD203B41FA5}">
                      <a16:colId xmlns:a16="http://schemas.microsoft.com/office/drawing/2014/main" val="92702482"/>
                    </a:ext>
                  </a:extLst>
                </a:gridCol>
                <a:gridCol w="1306597">
                  <a:extLst>
                    <a:ext uri="{9D8B030D-6E8A-4147-A177-3AD203B41FA5}">
                      <a16:colId xmlns:a16="http://schemas.microsoft.com/office/drawing/2014/main" val="2515311656"/>
                    </a:ext>
                  </a:extLst>
                </a:gridCol>
                <a:gridCol w="1306597">
                  <a:extLst>
                    <a:ext uri="{9D8B030D-6E8A-4147-A177-3AD203B41FA5}">
                      <a16:colId xmlns:a16="http://schemas.microsoft.com/office/drawing/2014/main" val="3063259438"/>
                    </a:ext>
                  </a:extLst>
                </a:gridCol>
                <a:gridCol w="1306597">
                  <a:extLst>
                    <a:ext uri="{9D8B030D-6E8A-4147-A177-3AD203B41FA5}">
                      <a16:colId xmlns:a16="http://schemas.microsoft.com/office/drawing/2014/main" val="383486952"/>
                    </a:ext>
                  </a:extLst>
                </a:gridCol>
                <a:gridCol w="1306597">
                  <a:extLst>
                    <a:ext uri="{9D8B030D-6E8A-4147-A177-3AD203B41FA5}">
                      <a16:colId xmlns:a16="http://schemas.microsoft.com/office/drawing/2014/main" val="1202401689"/>
                    </a:ext>
                  </a:extLst>
                </a:gridCol>
              </a:tblGrid>
              <a:tr h="28381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April ’22</a:t>
                      </a:r>
                      <a:endParaRPr lang="en-ZA" sz="16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May ’22</a:t>
                      </a:r>
                      <a:endParaRPr lang="en-ZA" sz="16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June ’22</a:t>
                      </a:r>
                      <a:endParaRPr lang="en-ZA" sz="16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July ’22</a:t>
                      </a:r>
                      <a:endParaRPr lang="en-ZA" sz="16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Aug ’22</a:t>
                      </a:r>
                      <a:endParaRPr lang="en-ZA" sz="16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Sept ’22</a:t>
                      </a:r>
                      <a:endParaRPr lang="en-ZA" sz="16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Oct ’22</a:t>
                      </a:r>
                      <a:endParaRPr lang="en-ZA" sz="16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Nov ’22</a:t>
                      </a:r>
                      <a:endParaRPr lang="en-ZA" sz="16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Dec ’22</a:t>
                      </a:r>
                      <a:endParaRPr lang="en-ZA" sz="16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601819"/>
                  </a:ext>
                </a:extLst>
              </a:tr>
              <a:tr h="27178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1</a:t>
                      </a:r>
                      <a:endParaRPr lang="en-ZA" sz="1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2</a:t>
                      </a:r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3</a:t>
                      </a:r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4</a:t>
                      </a:r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5</a:t>
                      </a:r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6</a:t>
                      </a:r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7</a:t>
                      </a:r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310748"/>
                  </a:ext>
                </a:extLst>
              </a:tr>
              <a:tr h="1070756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Consultant registered and placed 1</a:t>
                      </a:r>
                      <a:r>
                        <a:rPr lang="en-US" sz="1100" b="0" baseline="30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st</a:t>
                      </a:r>
                      <a:r>
                        <a:rPr lang="en-US" sz="11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 order in April</a:t>
                      </a:r>
                      <a:endParaRPr lang="en-ZA" sz="1200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 still qualify for old Fast Start </a:t>
                      </a: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programme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when registered in April</a:t>
                      </a:r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 take part in order value gifts</a:t>
                      </a:r>
                      <a:endParaRPr kumimoji="0" lang="en-Z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 take part again in last 3 months of the new Fast Start </a:t>
                      </a: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programme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R4 400 –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Gift R700</a:t>
                      </a:r>
                      <a:endParaRPr kumimoji="0" lang="en-ZA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 take part again in last 3 months of the new Fast Start </a:t>
                      </a: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programme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R4 400 –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Gift R1 500</a:t>
                      </a:r>
                      <a:endParaRPr kumimoji="0" lang="en-ZA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 take part again in last 3 months of the new Fast Start </a:t>
                      </a: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programme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R4 400 –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Gift R1 700</a:t>
                      </a:r>
                      <a:endParaRPr kumimoji="0" lang="en-ZA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321394"/>
                  </a:ext>
                </a:extLst>
              </a:tr>
              <a:tr h="283815">
                <a:tc>
                  <a:txBody>
                    <a:bodyPr/>
                    <a:lstStyle/>
                    <a:p>
                      <a:endParaRPr lang="en-ZA" sz="16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1</a:t>
                      </a:r>
                      <a:endParaRPr lang="en-ZA" sz="1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2</a:t>
                      </a:r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3</a:t>
                      </a:r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4</a:t>
                      </a:r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5</a:t>
                      </a:r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6</a:t>
                      </a:r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7</a:t>
                      </a:r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131600"/>
                  </a:ext>
                </a:extLst>
              </a:tr>
              <a:tr h="928849">
                <a:tc>
                  <a:txBody>
                    <a:bodyPr/>
                    <a:lstStyle/>
                    <a:p>
                      <a:endParaRPr lang="en-ZA" sz="16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Consultant registered and placed 1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order in May</a:t>
                      </a:r>
                      <a:endParaRPr kumimoji="0" lang="en-ZA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 qualify for 40-day Fast Start when started in May</a:t>
                      </a:r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 take part in order value gifts</a:t>
                      </a:r>
                      <a:endParaRPr kumimoji="0" lang="en-Z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ZA" sz="1200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Can take part in order value gifts</a:t>
                      </a:r>
                      <a:endParaRPr lang="en-ZA" sz="1200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 take part again in last 3 months of the Fast Start </a:t>
                      </a: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programme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R4 400 – 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Gift R700</a:t>
                      </a:r>
                      <a:endParaRPr lang="en-ZA" sz="11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 take part again in last 3 months of the Fast Start </a:t>
                      </a: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programme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R4 400 –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Gift R1 500</a:t>
                      </a:r>
                      <a:endParaRPr kumimoji="0" lang="en-ZA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 take part again in last 3 months of the Fast Start </a:t>
                      </a: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programme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R4 400 –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Gift R1 700</a:t>
                      </a:r>
                      <a:endParaRPr kumimoji="0" lang="en-ZA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1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062133"/>
                  </a:ext>
                </a:extLst>
              </a:tr>
              <a:tr h="283815">
                <a:tc>
                  <a:txBody>
                    <a:bodyPr/>
                    <a:lstStyle/>
                    <a:p>
                      <a:endParaRPr lang="en-ZA" sz="16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1</a:t>
                      </a:r>
                      <a:endParaRPr lang="en-ZA" sz="1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2</a:t>
                      </a:r>
                      <a:endParaRPr lang="en-ZA" sz="1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3</a:t>
                      </a:r>
                      <a:endParaRPr lang="en-ZA" sz="1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4</a:t>
                      </a:r>
                      <a:endParaRPr lang="en-ZA" sz="1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5</a:t>
                      </a:r>
                      <a:endParaRPr lang="en-ZA" sz="1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6</a:t>
                      </a:r>
                      <a:endParaRPr lang="en-ZA" sz="1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7</a:t>
                      </a:r>
                      <a:endParaRPr lang="en-ZA" sz="14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0" marB="0" anchor="ctr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55213"/>
                  </a:ext>
                </a:extLst>
              </a:tr>
              <a:tr h="8514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800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Consultant registered and placed 1</a:t>
                      </a:r>
                      <a:r>
                        <a:rPr lang="en-US" sz="1000" b="0" baseline="30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st</a:t>
                      </a:r>
                      <a:r>
                        <a:rPr lang="en-US" sz="10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 order in June.</a:t>
                      </a:r>
                      <a:endParaRPr lang="en-ZA" sz="1000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10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 Kits to choose from.</a:t>
                      </a:r>
                    </a:p>
                    <a:p>
                      <a:pPr algn="ctr"/>
                      <a:r>
                        <a:rPr lang="en-US" sz="10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Can work for Fast Start in month 5/6/7.</a:t>
                      </a:r>
                      <a:endParaRPr lang="en-ZA" sz="1000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 take part in order value gifts</a:t>
                      </a:r>
                      <a:endParaRPr kumimoji="0" lang="en-Z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 take part in order value gifts</a:t>
                      </a:r>
                      <a:endParaRPr kumimoji="0" lang="en-Z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 take part in order value gifts</a:t>
                      </a:r>
                      <a:endParaRPr kumimoji="0" lang="en-Z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 take part again in last 3 months of the Fast Start </a:t>
                      </a: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programme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R4 400 – 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Gift R700</a:t>
                      </a:r>
                      <a:endParaRPr lang="en-ZA" sz="11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 take part again in last 3 months of the Fast Start </a:t>
                      </a: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programme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R4 400 –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Gift R1 500</a:t>
                      </a:r>
                      <a:endParaRPr kumimoji="0" lang="en-ZA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 take part again in last 3 months of the Fast Start </a:t>
                      </a: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programme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R4 400 –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Gift R1 700</a:t>
                      </a:r>
                      <a:endParaRPr kumimoji="0" lang="en-ZA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065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81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298D3A8E-0413-979D-7422-42E3DA420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53" y="0"/>
            <a:ext cx="9916293" cy="70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620D707F-36CC-D315-67BE-489E61865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42" y="-168915"/>
            <a:ext cx="10174513" cy="719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0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71500" y="323850"/>
            <a:ext cx="11277600" cy="1657349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9525" y="590549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57151" y="638175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42837" y="723898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ACB005-1565-6FAA-B5DE-D8379D0FBD9F}"/>
              </a:ext>
            </a:extLst>
          </p:cNvPr>
          <p:cNvSpPr/>
          <p:nvPr/>
        </p:nvSpPr>
        <p:spPr>
          <a:xfrm>
            <a:off x="457200" y="2127338"/>
            <a:ext cx="11277599" cy="3587663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1698171" y="2148124"/>
            <a:ext cx="9703253" cy="35668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9263" marR="0" lvl="0" indent="-449263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Kickstart your journey and get rewarded from day 1</a:t>
            </a:r>
          </a:p>
          <a:p>
            <a:pPr marL="449263" marR="0" lvl="0" indent="-449263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Make money immediately and faster</a:t>
            </a:r>
          </a:p>
          <a:p>
            <a:pPr marL="449263" marR="0" lvl="0" indent="-449263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Experience the products you will receive as GIFTS: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Use them yourself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kumimoji="0" lang="en-US" sz="2000" b="1" i="0" u="none" strike="noStrike" kern="1200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Use your own </a:t>
            </a:r>
            <a:r>
              <a:rPr kumimoji="0" lang="en-US" sz="2000" b="1" i="0" u="none" strike="noStrike" kern="1200" spc="0" normalizeH="0" baseline="0" noProof="0" dirty="0" err="1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testim</a:t>
            </a:r>
            <a:r>
              <a:rPr lang="en-US" sz="2000" b="1" dirty="0" err="1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onials</a:t>
            </a: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 to sell</a:t>
            </a:r>
            <a:endParaRPr lang="en-US" sz="2000" dirty="0">
              <a:solidFill>
                <a:srgbClr val="363435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Sample the products</a:t>
            </a:r>
          </a:p>
          <a:p>
            <a:pPr marL="1371600" lvl="2" indent="-457200">
              <a:buFont typeface="Century Gothic" panose="020B0502020202020204" pitchFamily="34" charset="0"/>
              <a:buChar char="―"/>
            </a:pP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Sell to clients / consultants to experience the products</a:t>
            </a:r>
          </a:p>
          <a:p>
            <a:pPr marL="1371600" lvl="2" indent="-457200">
              <a:buFont typeface="Century Gothic" panose="020B0502020202020204" pitchFamily="34" charset="0"/>
              <a:buChar char="―"/>
            </a:pP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Give to clients for upselling</a:t>
            </a:r>
          </a:p>
          <a:p>
            <a:pPr marL="1371600" lvl="2" indent="-457200">
              <a:buFont typeface="Century Gothic" panose="020B0502020202020204" pitchFamily="34" charset="0"/>
              <a:buChar char="―"/>
            </a:pP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Give to your consultants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Sell the products in your starter packs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Use the products to train your team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5CF58FA-6ED1-F424-63B1-96C9C3EAB159}"/>
              </a:ext>
            </a:extLst>
          </p:cNvPr>
          <p:cNvSpPr txBox="1">
            <a:spLocks/>
          </p:cNvSpPr>
          <p:nvPr/>
        </p:nvSpPr>
        <p:spPr>
          <a:xfrm>
            <a:off x="1000163" y="419096"/>
            <a:ext cx="10740080" cy="13544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Objective of the fast start </a:t>
            </a:r>
            <a:r>
              <a:rPr kumimoji="0" lang="en-US" sz="5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programme</a:t>
            </a: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C37D55-0063-8341-5B02-BDAB7211B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71500" y="323850"/>
            <a:ext cx="11277600" cy="1657349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1000163" y="723898"/>
            <a:ext cx="10740080" cy="13544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TIME period of </a:t>
            </a:r>
            <a:r>
              <a:rPr kumimoji="0" lang="en-US" sz="5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programme</a:t>
            </a: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9525" y="590549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57151" y="638175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42837" y="723898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ACB005-1565-6FAA-B5DE-D8379D0FBD9F}"/>
              </a:ext>
            </a:extLst>
          </p:cNvPr>
          <p:cNvSpPr/>
          <p:nvPr/>
        </p:nvSpPr>
        <p:spPr>
          <a:xfrm>
            <a:off x="457200" y="2751451"/>
            <a:ext cx="11277599" cy="2330444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844807"/>
            <a:ext cx="10610851" cy="22370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 1 to 7 of a new consultant’s career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Note: Calendar months (Example: 1 – 31 July)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Subject to the same cut-off </a:t>
            </a:r>
            <a:r>
              <a:rPr lang="en-US" sz="32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dates as per the monthly communication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8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5E1B2DB2-6F64-8F22-E20F-A4B867AF8B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0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740080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Fast start journey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ACB005-1565-6FAA-B5DE-D8379D0FBD9F}"/>
              </a:ext>
            </a:extLst>
          </p:cNvPr>
          <p:cNvSpPr/>
          <p:nvPr/>
        </p:nvSpPr>
        <p:spPr>
          <a:xfrm>
            <a:off x="457201" y="1633322"/>
            <a:ext cx="11277599" cy="1298564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4" y="1726678"/>
            <a:ext cx="10610851" cy="12985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Registration of new consultant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1 = The month the 1</a:t>
            </a:r>
            <a:r>
              <a:rPr lang="en-US" sz="3200" cap="none" baseline="30000" dirty="0">
                <a:solidFill>
                  <a:srgbClr val="363435"/>
                </a:solidFill>
                <a:latin typeface="Century Gothic" panose="020B0502020202020204" pitchFamily="34" charset="0"/>
              </a:rPr>
              <a:t>st</a:t>
            </a:r>
            <a:r>
              <a:rPr lang="en-US" sz="32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order is placed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CFEFF6-0B60-AD57-C119-6709F1B2C32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94197" y="556998"/>
            <a:ext cx="697109" cy="69710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610F4C7-2E84-D43F-0DC2-B6AAF307AC0D}"/>
              </a:ext>
            </a:extLst>
          </p:cNvPr>
          <p:cNvSpPr/>
          <p:nvPr/>
        </p:nvSpPr>
        <p:spPr>
          <a:xfrm>
            <a:off x="457202" y="3090120"/>
            <a:ext cx="5638798" cy="2664873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25FE52-76B6-FB2E-A66E-55304006B006}"/>
              </a:ext>
            </a:extLst>
          </p:cNvPr>
          <p:cNvSpPr txBox="1">
            <a:spLocks/>
          </p:cNvSpPr>
          <p:nvPr/>
        </p:nvSpPr>
        <p:spPr>
          <a:xfrm>
            <a:off x="638836" y="3110907"/>
            <a:ext cx="5224935" cy="12985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Example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Register		    -&gt; 27 July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1</a:t>
            </a:r>
            <a:r>
              <a:rPr kumimoji="0" lang="en-US" sz="2800" i="0" u="none" strike="noStrike" kern="1200" cap="none" spc="0" normalizeH="0" baseline="3000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Order invoice   -&gt; 1 August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1	- August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 2	- September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3	- October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B78D8A3-33A2-9F38-A4C3-FA51043164D9}"/>
              </a:ext>
            </a:extLst>
          </p:cNvPr>
          <p:cNvSpPr/>
          <p:nvPr/>
        </p:nvSpPr>
        <p:spPr>
          <a:xfrm>
            <a:off x="6096000" y="3083131"/>
            <a:ext cx="5638798" cy="2664873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F41A6F0-61D3-F6BB-F1CA-F9E63738D659}"/>
              </a:ext>
            </a:extLst>
          </p:cNvPr>
          <p:cNvSpPr txBox="1">
            <a:spLocks/>
          </p:cNvSpPr>
          <p:nvPr/>
        </p:nvSpPr>
        <p:spPr>
          <a:xfrm>
            <a:off x="6277634" y="3103918"/>
            <a:ext cx="5224935" cy="12985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Example 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Register		    -&gt; 27 July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1</a:t>
            </a:r>
            <a:r>
              <a:rPr kumimoji="0" lang="en-US" sz="2800" i="0" u="none" strike="noStrike" kern="1200" cap="none" spc="0" normalizeH="0" baseline="3000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Order invoice   -&gt; 28 July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1	- July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 2	- August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3	- September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414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AED7CC38-4629-FBCD-0A93-359C9F0545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6"/>
          <a:stretch/>
        </p:blipFill>
        <p:spPr>
          <a:xfrm>
            <a:off x="2453475" y="1343901"/>
            <a:ext cx="7292868" cy="46474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C0AF38-9036-7014-9021-2E5E2E77C239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BC1A15-661C-D1FD-13DF-20B9492DFE50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740080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Starter packs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435966-D96C-9429-481B-3DC27FAA594E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DD7ACC-0B67-8AD5-F79C-77C5B16ECA34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oogle Shape;4393;p73">
            <a:extLst>
              <a:ext uri="{FF2B5EF4-FFF2-40B4-BE49-F238E27FC236}">
                <a16:creationId xmlns:a16="http://schemas.microsoft.com/office/drawing/2014/main" id="{CF02FF7D-A08C-2927-9582-C5AC3EC77CAC}"/>
              </a:ext>
            </a:extLst>
          </p:cNvPr>
          <p:cNvGrpSpPr/>
          <p:nvPr/>
        </p:nvGrpSpPr>
        <p:grpSpPr>
          <a:xfrm>
            <a:off x="310225" y="551902"/>
            <a:ext cx="522550" cy="594490"/>
            <a:chOff x="2707950" y="4399325"/>
            <a:chExt cx="423475" cy="481775"/>
          </a:xfrm>
          <a:solidFill>
            <a:schemeClr val="bg1"/>
          </a:solidFill>
        </p:grpSpPr>
        <p:sp>
          <p:nvSpPr>
            <p:cNvPr id="20" name="Google Shape;4394;p73">
              <a:extLst>
                <a:ext uri="{FF2B5EF4-FFF2-40B4-BE49-F238E27FC236}">
                  <a16:creationId xmlns:a16="http://schemas.microsoft.com/office/drawing/2014/main" id="{025531F4-E37E-91B5-791B-2F69D4D078FE}"/>
                </a:ext>
              </a:extLst>
            </p:cNvPr>
            <p:cNvSpPr/>
            <p:nvPr/>
          </p:nvSpPr>
          <p:spPr>
            <a:xfrm>
              <a:off x="2905550" y="4515000"/>
              <a:ext cx="28275" cy="366100"/>
            </a:xfrm>
            <a:custGeom>
              <a:avLst/>
              <a:gdLst/>
              <a:ahLst/>
              <a:cxnLst/>
              <a:rect l="l" t="t" r="r" b="b"/>
              <a:pathLst>
                <a:path w="1131" h="14644" extrusionOk="0">
                  <a:moveTo>
                    <a:pt x="1" y="0"/>
                  </a:moveTo>
                  <a:lnTo>
                    <a:pt x="1" y="14644"/>
                  </a:lnTo>
                  <a:lnTo>
                    <a:pt x="1130" y="14644"/>
                  </a:lnTo>
                  <a:lnTo>
                    <a:pt x="11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1" name="Google Shape;4395;p73">
              <a:extLst>
                <a:ext uri="{FF2B5EF4-FFF2-40B4-BE49-F238E27FC236}">
                  <a16:creationId xmlns:a16="http://schemas.microsoft.com/office/drawing/2014/main" id="{532B48BC-3B23-9FEC-EE6A-280BE1FB19A9}"/>
                </a:ext>
              </a:extLst>
            </p:cNvPr>
            <p:cNvSpPr/>
            <p:nvPr/>
          </p:nvSpPr>
          <p:spPr>
            <a:xfrm>
              <a:off x="296202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5646" y="1169"/>
                  </a:ln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2" name="Google Shape;4396;p73">
              <a:extLst>
                <a:ext uri="{FF2B5EF4-FFF2-40B4-BE49-F238E27FC236}">
                  <a16:creationId xmlns:a16="http://schemas.microsoft.com/office/drawing/2014/main" id="{9CD68141-4D06-7F2A-3447-41B1FC476444}"/>
                </a:ext>
              </a:extLst>
            </p:cNvPr>
            <p:cNvSpPr/>
            <p:nvPr/>
          </p:nvSpPr>
          <p:spPr>
            <a:xfrm>
              <a:off x="296202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0" y="0"/>
                  </a:moveTo>
                  <a:lnTo>
                    <a:pt x="0" y="4517"/>
                  </a:lnTo>
                  <a:lnTo>
                    <a:pt x="3951" y="4517"/>
                  </a:lnTo>
                  <a:cubicBezTo>
                    <a:pt x="4888" y="4517"/>
                    <a:pt x="5646" y="3758"/>
                    <a:pt x="5646" y="2825"/>
                  </a:cubicBez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3" name="Google Shape;4397;p73">
              <a:extLst>
                <a:ext uri="{FF2B5EF4-FFF2-40B4-BE49-F238E27FC236}">
                  <a16:creationId xmlns:a16="http://schemas.microsoft.com/office/drawing/2014/main" id="{5AFDCD9C-B416-4F2E-1677-50E4A87C8F06}"/>
                </a:ext>
              </a:extLst>
            </p:cNvPr>
            <p:cNvSpPr/>
            <p:nvPr/>
          </p:nvSpPr>
          <p:spPr>
            <a:xfrm>
              <a:off x="273617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5647" y="1169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4" name="Google Shape;4398;p73">
              <a:extLst>
                <a:ext uri="{FF2B5EF4-FFF2-40B4-BE49-F238E27FC236}">
                  <a16:creationId xmlns:a16="http://schemas.microsoft.com/office/drawing/2014/main" id="{EB076CE0-4A1B-1EFC-9AB1-B4F41C34DE83}"/>
                </a:ext>
              </a:extLst>
            </p:cNvPr>
            <p:cNvSpPr/>
            <p:nvPr/>
          </p:nvSpPr>
          <p:spPr>
            <a:xfrm>
              <a:off x="273617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1" y="0"/>
                  </a:moveTo>
                  <a:lnTo>
                    <a:pt x="1" y="2825"/>
                  </a:lnTo>
                  <a:cubicBezTo>
                    <a:pt x="1" y="3758"/>
                    <a:pt x="759" y="4517"/>
                    <a:pt x="1693" y="4517"/>
                  </a:cubicBezTo>
                  <a:lnTo>
                    <a:pt x="5647" y="4517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5" name="Google Shape;4399;p73">
              <a:extLst>
                <a:ext uri="{FF2B5EF4-FFF2-40B4-BE49-F238E27FC236}">
                  <a16:creationId xmlns:a16="http://schemas.microsoft.com/office/drawing/2014/main" id="{FC4D57C7-04F9-0C09-4CCB-E7F7FDD635AC}"/>
                </a:ext>
              </a:extLst>
            </p:cNvPr>
            <p:cNvSpPr/>
            <p:nvPr/>
          </p:nvSpPr>
          <p:spPr>
            <a:xfrm>
              <a:off x="2707950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1693" y="0"/>
                  </a:moveTo>
                  <a:cubicBezTo>
                    <a:pt x="759" y="0"/>
                    <a:pt x="0" y="756"/>
                    <a:pt x="0" y="1693"/>
                  </a:cubicBezTo>
                  <a:lnTo>
                    <a:pt x="0" y="2747"/>
                  </a:lnTo>
                  <a:cubicBezTo>
                    <a:pt x="0" y="3060"/>
                    <a:pt x="253" y="3313"/>
                    <a:pt x="563" y="3313"/>
                  </a:cubicBezTo>
                  <a:lnTo>
                    <a:pt x="6776" y="3313"/>
                  </a:lnTo>
                  <a:lnTo>
                    <a:pt x="677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6" name="Google Shape;4400;p73">
              <a:extLst>
                <a:ext uri="{FF2B5EF4-FFF2-40B4-BE49-F238E27FC236}">
                  <a16:creationId xmlns:a16="http://schemas.microsoft.com/office/drawing/2014/main" id="{EF326E0C-391C-6BB5-BADD-7D5638CBDC41}"/>
                </a:ext>
              </a:extLst>
            </p:cNvPr>
            <p:cNvSpPr/>
            <p:nvPr/>
          </p:nvSpPr>
          <p:spPr>
            <a:xfrm>
              <a:off x="273617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5647" y="2259"/>
                  </a:lnTo>
                  <a:lnTo>
                    <a:pt x="5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7" name="Google Shape;4401;p73">
              <a:extLst>
                <a:ext uri="{FF2B5EF4-FFF2-40B4-BE49-F238E27FC236}">
                  <a16:creationId xmlns:a16="http://schemas.microsoft.com/office/drawing/2014/main" id="{81993CBC-E678-17B2-24C4-4C8547CCFE78}"/>
                </a:ext>
              </a:extLst>
            </p:cNvPr>
            <p:cNvSpPr/>
            <p:nvPr/>
          </p:nvSpPr>
          <p:spPr>
            <a:xfrm>
              <a:off x="2850525" y="4430375"/>
              <a:ext cx="138325" cy="56500"/>
            </a:xfrm>
            <a:custGeom>
              <a:avLst/>
              <a:gdLst/>
              <a:ahLst/>
              <a:cxnLst/>
              <a:rect l="l" t="t" r="r" b="b"/>
              <a:pathLst>
                <a:path w="5533" h="2260" extrusionOk="0">
                  <a:moveTo>
                    <a:pt x="2765" y="1"/>
                  </a:moveTo>
                  <a:cubicBezTo>
                    <a:pt x="1500" y="1"/>
                    <a:pt x="275" y="916"/>
                    <a:pt x="1" y="2259"/>
                  </a:cubicBezTo>
                  <a:lnTo>
                    <a:pt x="5532" y="2259"/>
                  </a:lnTo>
                  <a:cubicBezTo>
                    <a:pt x="5258" y="910"/>
                    <a:pt x="4030" y="1"/>
                    <a:pt x="2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8" name="Google Shape;4402;p73">
              <a:extLst>
                <a:ext uri="{FF2B5EF4-FFF2-40B4-BE49-F238E27FC236}">
                  <a16:creationId xmlns:a16="http://schemas.microsoft.com/office/drawing/2014/main" id="{5B21461C-D1A3-FF54-5588-F82DFA4D8F1A}"/>
                </a:ext>
              </a:extLst>
            </p:cNvPr>
            <p:cNvSpPr/>
            <p:nvPr/>
          </p:nvSpPr>
          <p:spPr>
            <a:xfrm>
              <a:off x="2974300" y="4399350"/>
              <a:ext cx="129650" cy="87525"/>
            </a:xfrm>
            <a:custGeom>
              <a:avLst/>
              <a:gdLst/>
              <a:ahLst/>
              <a:cxnLst/>
              <a:rect l="l" t="t" r="r" b="b"/>
              <a:pathLst>
                <a:path w="5186" h="3501" extrusionOk="0">
                  <a:moveTo>
                    <a:pt x="2058" y="0"/>
                  </a:moveTo>
                  <a:cubicBezTo>
                    <a:pt x="1374" y="0"/>
                    <a:pt x="670" y="239"/>
                    <a:pt x="0" y="775"/>
                  </a:cubicBezTo>
                  <a:cubicBezTo>
                    <a:pt x="931" y="1398"/>
                    <a:pt x="1554" y="2389"/>
                    <a:pt x="1714" y="3500"/>
                  </a:cubicBezTo>
                  <a:lnTo>
                    <a:pt x="4397" y="3500"/>
                  </a:lnTo>
                  <a:cubicBezTo>
                    <a:pt x="4842" y="3497"/>
                    <a:pt x="5185" y="3109"/>
                    <a:pt x="5131" y="2666"/>
                  </a:cubicBezTo>
                  <a:cubicBezTo>
                    <a:pt x="5128" y="2639"/>
                    <a:pt x="5125" y="2609"/>
                    <a:pt x="5119" y="2579"/>
                  </a:cubicBezTo>
                  <a:cubicBezTo>
                    <a:pt x="4936" y="1482"/>
                    <a:pt x="4207" y="609"/>
                    <a:pt x="3171" y="212"/>
                  </a:cubicBezTo>
                  <a:cubicBezTo>
                    <a:pt x="2813" y="74"/>
                    <a:pt x="2438" y="0"/>
                    <a:pt x="2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9" name="Google Shape;4403;p73">
              <a:extLst>
                <a:ext uri="{FF2B5EF4-FFF2-40B4-BE49-F238E27FC236}">
                  <a16:creationId xmlns:a16="http://schemas.microsoft.com/office/drawing/2014/main" id="{0A1CCFF5-90AC-FB07-8C78-7B7AE98811AF}"/>
                </a:ext>
              </a:extLst>
            </p:cNvPr>
            <p:cNvSpPr/>
            <p:nvPr/>
          </p:nvSpPr>
          <p:spPr>
            <a:xfrm>
              <a:off x="2735425" y="4399325"/>
              <a:ext cx="129650" cy="87475"/>
            </a:xfrm>
            <a:custGeom>
              <a:avLst/>
              <a:gdLst/>
              <a:ahLst/>
              <a:cxnLst/>
              <a:rect l="l" t="t" r="r" b="b"/>
              <a:pathLst>
                <a:path w="5186" h="3499" extrusionOk="0">
                  <a:moveTo>
                    <a:pt x="3150" y="0"/>
                  </a:moveTo>
                  <a:cubicBezTo>
                    <a:pt x="2765" y="0"/>
                    <a:pt x="2385" y="77"/>
                    <a:pt x="2015" y="219"/>
                  </a:cubicBezTo>
                  <a:cubicBezTo>
                    <a:pt x="979" y="616"/>
                    <a:pt x="250" y="1483"/>
                    <a:pt x="67" y="2580"/>
                  </a:cubicBezTo>
                  <a:cubicBezTo>
                    <a:pt x="64" y="2610"/>
                    <a:pt x="58" y="2637"/>
                    <a:pt x="55" y="2667"/>
                  </a:cubicBezTo>
                  <a:cubicBezTo>
                    <a:pt x="0" y="3110"/>
                    <a:pt x="344" y="3498"/>
                    <a:pt x="789" y="3498"/>
                  </a:cubicBezTo>
                  <a:lnTo>
                    <a:pt x="3475" y="3498"/>
                  </a:lnTo>
                  <a:cubicBezTo>
                    <a:pt x="3632" y="2390"/>
                    <a:pt x="4255" y="1399"/>
                    <a:pt x="5186" y="776"/>
                  </a:cubicBezTo>
                  <a:cubicBezTo>
                    <a:pt x="4510" y="236"/>
                    <a:pt x="3823" y="0"/>
                    <a:pt x="31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0" name="Google Shape;4404;p73">
              <a:extLst>
                <a:ext uri="{FF2B5EF4-FFF2-40B4-BE49-F238E27FC236}">
                  <a16:creationId xmlns:a16="http://schemas.microsoft.com/office/drawing/2014/main" id="{820987C2-952F-BBF9-D24C-D96B12822AE5}"/>
                </a:ext>
              </a:extLst>
            </p:cNvPr>
            <p:cNvSpPr/>
            <p:nvPr/>
          </p:nvSpPr>
          <p:spPr>
            <a:xfrm>
              <a:off x="2962025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0" y="0"/>
                  </a:moveTo>
                  <a:lnTo>
                    <a:pt x="0" y="3313"/>
                  </a:lnTo>
                  <a:lnTo>
                    <a:pt x="6209" y="3313"/>
                  </a:lnTo>
                  <a:cubicBezTo>
                    <a:pt x="6523" y="3313"/>
                    <a:pt x="6776" y="3060"/>
                    <a:pt x="6776" y="2747"/>
                  </a:cubicBezTo>
                  <a:lnTo>
                    <a:pt x="6776" y="1693"/>
                  </a:lnTo>
                  <a:cubicBezTo>
                    <a:pt x="6776" y="756"/>
                    <a:pt x="6017" y="0"/>
                    <a:pt x="5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1" name="Google Shape;4405;p73">
              <a:extLst>
                <a:ext uri="{FF2B5EF4-FFF2-40B4-BE49-F238E27FC236}">
                  <a16:creationId xmlns:a16="http://schemas.microsoft.com/office/drawing/2014/main" id="{B61DD9BA-1F4B-ED6C-7FED-1BEF469C3335}"/>
                </a:ext>
              </a:extLst>
            </p:cNvPr>
            <p:cNvSpPr/>
            <p:nvPr/>
          </p:nvSpPr>
          <p:spPr>
            <a:xfrm>
              <a:off x="296202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0" y="1"/>
                  </a:moveTo>
                  <a:lnTo>
                    <a:pt x="0" y="2259"/>
                  </a:lnTo>
                  <a:lnTo>
                    <a:pt x="5646" y="2259"/>
                  </a:lnTo>
                  <a:lnTo>
                    <a:pt x="56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sp>
        <p:nvSpPr>
          <p:cNvPr id="32" name="Star: 10 Points 31">
            <a:extLst>
              <a:ext uri="{FF2B5EF4-FFF2-40B4-BE49-F238E27FC236}">
                <a16:creationId xmlns:a16="http://schemas.microsoft.com/office/drawing/2014/main" id="{AD9F4E43-EC8A-B70E-7939-B45DB5CCA257}"/>
              </a:ext>
            </a:extLst>
          </p:cNvPr>
          <p:cNvSpPr/>
          <p:nvPr/>
        </p:nvSpPr>
        <p:spPr>
          <a:xfrm>
            <a:off x="9290957" y="1649186"/>
            <a:ext cx="2573383" cy="2573383"/>
          </a:xfrm>
          <a:prstGeom prst="star10">
            <a:avLst>
              <a:gd name="adj" fmla="val 35622"/>
              <a:gd name="hf" fmla="val 105146"/>
            </a:avLst>
          </a:prstGeom>
          <a:solidFill>
            <a:schemeClr val="bg1"/>
          </a:solidFill>
          <a:ln w="34925">
            <a:solidFill>
              <a:srgbClr val="C24943"/>
            </a:solidFill>
          </a:ln>
          <a:effectLst>
            <a:outerShdw blurRad="50800" dist="38100" dir="1440000" sx="102000" sy="1020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>
                <a:solidFill>
                  <a:srgbClr val="363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 Starter</a:t>
            </a:r>
          </a:p>
          <a:p>
            <a:pPr algn="ctr"/>
            <a:r>
              <a:rPr lang="en-US" sz="2800" b="1" dirty="0">
                <a:solidFill>
                  <a:srgbClr val="363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Packs</a:t>
            </a:r>
            <a:r>
              <a:rPr lang="en-US" sz="2400" b="1" dirty="0">
                <a:solidFill>
                  <a:srgbClr val="363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to choose</a:t>
            </a:r>
          </a:p>
          <a:p>
            <a:pPr algn="ctr"/>
            <a:r>
              <a:rPr lang="en-US" sz="24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from!</a:t>
            </a:r>
            <a:endParaRPr lang="en-ZA" sz="2400" b="1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Star: 10 Points 32">
            <a:extLst>
              <a:ext uri="{FF2B5EF4-FFF2-40B4-BE49-F238E27FC236}">
                <a16:creationId xmlns:a16="http://schemas.microsoft.com/office/drawing/2014/main" id="{C71FD5D0-8D70-275A-239C-919217298389}"/>
              </a:ext>
            </a:extLst>
          </p:cNvPr>
          <p:cNvSpPr/>
          <p:nvPr/>
        </p:nvSpPr>
        <p:spPr>
          <a:xfrm>
            <a:off x="414741" y="3386971"/>
            <a:ext cx="2091689" cy="2091689"/>
          </a:xfrm>
          <a:prstGeom prst="star10">
            <a:avLst>
              <a:gd name="adj" fmla="val 35622"/>
              <a:gd name="hf" fmla="val 105146"/>
            </a:avLst>
          </a:prstGeom>
          <a:solidFill>
            <a:schemeClr val="bg1"/>
          </a:solidFill>
          <a:ln w="34925">
            <a:solidFill>
              <a:srgbClr val="C24943"/>
            </a:solidFill>
          </a:ln>
          <a:effectLst>
            <a:outerShdw blurRad="50800" dist="38100" dir="1440000" sx="102000" sy="1020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Opportunity</a:t>
            </a:r>
          </a:p>
          <a:p>
            <a:pPr algn="ctr"/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to purchase</a:t>
            </a:r>
          </a:p>
          <a:p>
            <a:pPr algn="ctr"/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with 1</a:t>
            </a:r>
            <a:r>
              <a:rPr lang="en-US" sz="2000" b="1" baseline="30000" dirty="0">
                <a:solidFill>
                  <a:srgbClr val="363435"/>
                </a:solidFill>
                <a:latin typeface="Century Gothic" panose="020B0502020202020204" pitchFamily="34" charset="0"/>
              </a:rPr>
              <a:t>st </a:t>
            </a: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order</a:t>
            </a:r>
            <a:endParaRPr lang="en-ZA" b="1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0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E8BB96-53C0-DF17-BBFF-77CA0CC71D9E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3442D-B65F-F193-79DB-8FDBC9FA2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23FEB-7B60-7137-5ECF-667D37E20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858" y="1"/>
            <a:ext cx="6088283" cy="58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8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E079F177-B9B7-556B-5957-D7026B284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5" t="10666" r="34382" b="46257"/>
          <a:stretch/>
        </p:blipFill>
        <p:spPr>
          <a:xfrm>
            <a:off x="3067033" y="0"/>
            <a:ext cx="6057933" cy="57825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E8BB96-53C0-DF17-BBFF-77CA0CC71D9E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3442D-B65F-F193-79DB-8FDBC9FA2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 and fitness presentation (widescreen).potx" id="{ABFD658B-2256-413B-9244-0F977A0B2D12}" vid="{E4CB021D-C859-4C82-BDBB-2F2FACCF0D80}"/>
    </a:ext>
  </a:extLst>
</a:theme>
</file>

<file path=ppt/theme/theme2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Health and fitness presentation (widescreen)</Template>
  <TotalTime>635</TotalTime>
  <Words>1537</Words>
  <Application>Microsoft Office PowerPoint</Application>
  <PresentationFormat>Widescreen</PresentationFormat>
  <Paragraphs>251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Courier New</vt:lpstr>
      <vt:lpstr>Health Fitness 16x9</vt:lpstr>
      <vt:lpstr>FAST START PROGRAMME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Annique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START PROGRAMME</dc:title>
  <dc:creator>Jeanri Truter</dc:creator>
  <cp:lastModifiedBy>Jeanri Truter</cp:lastModifiedBy>
  <cp:revision>19</cp:revision>
  <cp:lastPrinted>2022-06-09T13:20:59Z</cp:lastPrinted>
  <dcterms:created xsi:type="dcterms:W3CDTF">2022-06-07T07:30:20Z</dcterms:created>
  <dcterms:modified xsi:type="dcterms:W3CDTF">2022-06-30T18:53:59Z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