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4" r:id="rId3"/>
    <p:sldId id="279" r:id="rId4"/>
    <p:sldId id="263" r:id="rId5"/>
    <p:sldId id="271" r:id="rId6"/>
    <p:sldId id="274" r:id="rId7"/>
    <p:sldId id="273" r:id="rId8"/>
    <p:sldId id="275" r:id="rId9"/>
    <p:sldId id="276" r:id="rId10"/>
    <p:sldId id="277" r:id="rId11"/>
    <p:sldId id="278" r:id="rId1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3B33"/>
    <a:srgbClr val="F17D34"/>
    <a:srgbClr val="F6E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8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EBD03-B769-658C-30B7-59628E73D6F1}"/>
              </a:ext>
            </a:extLst>
          </p:cNvPr>
          <p:cNvPicPr>
            <a:picLocks noChangeAspect="1"/>
          </p:cNvPicPr>
          <p:nvPr userDrawn="1"/>
        </p:nvPicPr>
        <p:blipFill rotWithShape="1">
          <a:blip r:embed="rId2" cstate="print">
            <a:duotone>
              <a:schemeClr val="accent2">
                <a:shade val="45000"/>
                <a:satMod val="135000"/>
              </a:schemeClr>
              <a:prstClr val="white"/>
            </a:duotone>
            <a:alphaModFix amt="35000"/>
            <a:extLst>
              <a:ext uri="{28A0092B-C50C-407E-A947-70E740481C1C}">
                <a14:useLocalDpi xmlns:a14="http://schemas.microsoft.com/office/drawing/2010/main" val="0"/>
              </a:ext>
            </a:extLst>
          </a:blip>
          <a:srcRect l="-45464" t="55825" r="-34749" b="532"/>
          <a:stretch/>
        </p:blipFill>
        <p:spPr>
          <a:xfrm rot="10800000" flipH="1">
            <a:off x="4647801" y="1231075"/>
            <a:ext cx="10453275" cy="5645068"/>
          </a:xfrm>
          <a:prstGeom prst="rect">
            <a:avLst/>
          </a:prstGeom>
        </p:spPr>
      </p:pic>
      <p:pic>
        <p:nvPicPr>
          <p:cNvPr id="5" name="Picture 4">
            <a:extLst>
              <a:ext uri="{FF2B5EF4-FFF2-40B4-BE49-F238E27FC236}">
                <a16:creationId xmlns:a16="http://schemas.microsoft.com/office/drawing/2014/main" id="{2D7342B9-918F-1921-6995-62A3CA076184}"/>
              </a:ext>
            </a:extLst>
          </p:cNvPr>
          <p:cNvPicPr>
            <a:picLocks noChangeAspect="1"/>
          </p:cNvPicPr>
          <p:nvPr userDrawn="1"/>
        </p:nvPicPr>
        <p:blipFill rotWithShape="1">
          <a:blip r:embed="rId2" cstate="print">
            <a:duotone>
              <a:schemeClr val="accent2">
                <a:shade val="45000"/>
                <a:satMod val="135000"/>
              </a:schemeClr>
              <a:prstClr val="white"/>
            </a:duotone>
            <a:alphaModFix amt="35000"/>
            <a:extLst>
              <a:ext uri="{28A0092B-C50C-407E-A947-70E740481C1C}">
                <a14:useLocalDpi xmlns:a14="http://schemas.microsoft.com/office/drawing/2010/main" val="0"/>
              </a:ext>
            </a:extLst>
          </a:blip>
          <a:srcRect l="-45464" t="55825" r="-34749" b="532"/>
          <a:stretch/>
        </p:blipFill>
        <p:spPr>
          <a:xfrm rot="10800000">
            <a:off x="-2915049" y="1231075"/>
            <a:ext cx="10453275" cy="5645068"/>
          </a:xfrm>
          <a:prstGeom prst="rect">
            <a:avLst/>
          </a:prstGeom>
        </p:spPr>
      </p:pic>
    </p:spTree>
    <p:extLst>
      <p:ext uri="{BB962C8B-B14F-4D97-AF65-F5344CB8AC3E}">
        <p14:creationId xmlns:p14="http://schemas.microsoft.com/office/powerpoint/2010/main" val="329930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D5148B7-55B9-45C2-895C-C888D08F1438}" type="datetimeFigureOut">
              <a:rPr lang="en-ZA" smtClean="0"/>
              <a:t>2022/06/21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402555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D5148B7-55B9-45C2-895C-C888D08F1438}" type="datetimeFigureOut">
              <a:rPr lang="en-ZA" smtClean="0"/>
              <a:t>2022/06/21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147052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D5148B7-55B9-45C2-895C-C888D08F1438}" type="datetimeFigureOut">
              <a:rPr lang="en-ZA" smtClean="0"/>
              <a:t>2022/06/21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12371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148B7-55B9-45C2-895C-C888D08F1438}" type="datetimeFigureOut">
              <a:rPr lang="en-ZA" smtClean="0"/>
              <a:t>2022/06/21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114697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D5148B7-55B9-45C2-895C-C888D08F1438}" type="datetimeFigureOut">
              <a:rPr lang="en-ZA" smtClean="0"/>
              <a:t>2022/06/21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141517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D5148B7-55B9-45C2-895C-C888D08F1438}" type="datetimeFigureOut">
              <a:rPr lang="en-ZA" smtClean="0"/>
              <a:t>2022/06/21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218614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91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1999488"/>
          </a:xfrm>
          <a:prstGeom prst="rect">
            <a:avLst/>
          </a:prstGeom>
        </p:spPr>
      </p:pic>
      <p:pic>
        <p:nvPicPr>
          <p:cNvPr id="13" name="Picture 12"/>
          <p:cNvPicPr>
            <a:picLocks noChangeAspect="1"/>
          </p:cNvPicPr>
          <p:nvPr userDrawn="1"/>
        </p:nvPicPr>
        <p:blipFill>
          <a:blip r:embed="rId3"/>
          <a:stretch>
            <a:fillRect/>
          </a:stretch>
        </p:blipFill>
        <p:spPr>
          <a:xfrm>
            <a:off x="0" y="2796030"/>
            <a:ext cx="12192000" cy="4061970"/>
          </a:xfrm>
          <a:prstGeom prst="rect">
            <a:avLst/>
          </a:prstGeom>
        </p:spPr>
      </p:pic>
      <p:sp>
        <p:nvSpPr>
          <p:cNvPr id="12" name="Rectangle 11"/>
          <p:cNvSpPr/>
          <p:nvPr userDrawn="1"/>
        </p:nvSpPr>
        <p:spPr>
          <a:xfrm>
            <a:off x="-29028" y="0"/>
            <a:ext cx="12221028" cy="6858000"/>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2814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descr="A group of women laughing&#10;&#10;Description automatically generated with medium confidence">
            <a:extLst>
              <a:ext uri="{FF2B5EF4-FFF2-40B4-BE49-F238E27FC236}">
                <a16:creationId xmlns:a16="http://schemas.microsoft.com/office/drawing/2014/main" id="{C81ED4F1-530B-1957-F7EA-BC24CA281A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4700" y="0"/>
            <a:ext cx="7995415" cy="5336070"/>
          </a:xfrm>
          <a:prstGeom prst="rect">
            <a:avLst/>
          </a:prstGeom>
        </p:spPr>
      </p:pic>
      <p:sp>
        <p:nvSpPr>
          <p:cNvPr id="6" name="Google Shape;37;p5">
            <a:extLst>
              <a:ext uri="{FF2B5EF4-FFF2-40B4-BE49-F238E27FC236}">
                <a16:creationId xmlns:a16="http://schemas.microsoft.com/office/drawing/2014/main" id="{1785968F-9B93-7717-797E-A48C5A602194}"/>
              </a:ext>
            </a:extLst>
          </p:cNvPr>
          <p:cNvSpPr/>
          <p:nvPr userDrawn="1"/>
        </p:nvSpPr>
        <p:spPr>
          <a:xfrm rot="16200000" flipH="1">
            <a:off x="2544547" y="-2939662"/>
            <a:ext cx="7100590" cy="12635528"/>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2420081 w 3883112"/>
              <a:gd name="connsiteY0" fmla="*/ 685262 h 1204912"/>
              <a:gd name="connsiteX1" fmla="*/ 308433 w 3883112"/>
              <a:gd name="connsiteY1" fmla="*/ 1204912 h 1204912"/>
              <a:gd name="connsiteX2" fmla="*/ 3873440 w 3883112"/>
              <a:gd name="connsiteY2" fmla="*/ 1204618 h 1204912"/>
              <a:gd name="connsiteX3" fmla="*/ 3876440 w 3883112"/>
              <a:gd name="connsiteY3" fmla="*/ 1269 h 1204912"/>
              <a:gd name="connsiteX4" fmla="*/ 386 w 3883112"/>
              <a:gd name="connsiteY4" fmla="*/ 0 h 1204912"/>
              <a:gd name="connsiteX5" fmla="*/ 2420081 w 3883112"/>
              <a:gd name="connsiteY5" fmla="*/ 685262 h 1204912"/>
              <a:gd name="connsiteX0" fmla="*/ 2572579 w 3883084"/>
              <a:gd name="connsiteY0" fmla="*/ 732447 h 1204912"/>
              <a:gd name="connsiteX1" fmla="*/ 308405 w 3883084"/>
              <a:gd name="connsiteY1" fmla="*/ 1204912 h 1204912"/>
              <a:gd name="connsiteX2" fmla="*/ 3873412 w 3883084"/>
              <a:gd name="connsiteY2" fmla="*/ 1204618 h 1204912"/>
              <a:gd name="connsiteX3" fmla="*/ 3876412 w 3883084"/>
              <a:gd name="connsiteY3" fmla="*/ 1269 h 1204912"/>
              <a:gd name="connsiteX4" fmla="*/ 358 w 3883084"/>
              <a:gd name="connsiteY4" fmla="*/ 0 h 1204912"/>
              <a:gd name="connsiteX5" fmla="*/ 2572579 w 3883084"/>
              <a:gd name="connsiteY5" fmla="*/ 732447 h 1204912"/>
              <a:gd name="connsiteX0" fmla="*/ 2713353 w 3883062"/>
              <a:gd name="connsiteY0" fmla="*/ 745782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3353 w 3883062"/>
              <a:gd name="connsiteY5" fmla="*/ 745782 h 1204912"/>
              <a:gd name="connsiteX0" fmla="*/ 2719219 w 3883062"/>
              <a:gd name="connsiteY0" fmla="*/ 734499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9219 w 3883062"/>
              <a:gd name="connsiteY5" fmla="*/ 734499 h 1204912"/>
              <a:gd name="connsiteX0" fmla="*/ 3012494 w 4176337"/>
              <a:gd name="connsiteY0" fmla="*/ 734499 h 1204912"/>
              <a:gd name="connsiteX1" fmla="*/ 601658 w 4176337"/>
              <a:gd name="connsiteY1" fmla="*/ 1204912 h 1204912"/>
              <a:gd name="connsiteX2" fmla="*/ 4166665 w 4176337"/>
              <a:gd name="connsiteY2" fmla="*/ 1204618 h 1204912"/>
              <a:gd name="connsiteX3" fmla="*/ 4169665 w 4176337"/>
              <a:gd name="connsiteY3" fmla="*/ 1269 h 1204912"/>
              <a:gd name="connsiteX4" fmla="*/ 293611 w 4176337"/>
              <a:gd name="connsiteY4" fmla="*/ 0 h 1204912"/>
              <a:gd name="connsiteX5" fmla="*/ 578195 w 4176337"/>
              <a:gd name="connsiteY5" fmla="*/ 151983 h 1204912"/>
              <a:gd name="connsiteX6" fmla="*/ 3012494 w 4176337"/>
              <a:gd name="connsiteY6" fmla="*/ 734499 h 1204912"/>
              <a:gd name="connsiteX0" fmla="*/ 3121776 w 4285619"/>
              <a:gd name="connsiteY0" fmla="*/ 734499 h 1204912"/>
              <a:gd name="connsiteX1" fmla="*/ 710940 w 4285619"/>
              <a:gd name="connsiteY1" fmla="*/ 1204912 h 1204912"/>
              <a:gd name="connsiteX2" fmla="*/ 4275947 w 4285619"/>
              <a:gd name="connsiteY2" fmla="*/ 1204618 h 1204912"/>
              <a:gd name="connsiteX3" fmla="*/ 4278947 w 4285619"/>
              <a:gd name="connsiteY3" fmla="*/ 1269 h 1204912"/>
              <a:gd name="connsiteX4" fmla="*/ 402893 w 4285619"/>
              <a:gd name="connsiteY4" fmla="*/ 0 h 1204912"/>
              <a:gd name="connsiteX5" fmla="*/ 388292 w 4285619"/>
              <a:gd name="connsiteY5" fmla="*/ 399193 h 1204912"/>
              <a:gd name="connsiteX6" fmla="*/ 3121776 w 4285619"/>
              <a:gd name="connsiteY6" fmla="*/ 734499 h 1204912"/>
              <a:gd name="connsiteX0" fmla="*/ 2936824 w 4100667"/>
              <a:gd name="connsiteY0" fmla="*/ 734499 h 1204912"/>
              <a:gd name="connsiteX1" fmla="*/ 525988 w 4100667"/>
              <a:gd name="connsiteY1" fmla="*/ 1204912 h 1204912"/>
              <a:gd name="connsiteX2" fmla="*/ 4090995 w 4100667"/>
              <a:gd name="connsiteY2" fmla="*/ 1204618 h 1204912"/>
              <a:gd name="connsiteX3" fmla="*/ 4093995 w 4100667"/>
              <a:gd name="connsiteY3" fmla="*/ 1269 h 1204912"/>
              <a:gd name="connsiteX4" fmla="*/ 217941 w 4100667"/>
              <a:gd name="connsiteY4" fmla="*/ 0 h 1204912"/>
              <a:gd name="connsiteX5" fmla="*/ 848639 w 4100667"/>
              <a:gd name="connsiteY5" fmla="*/ 432018 h 1204912"/>
              <a:gd name="connsiteX6" fmla="*/ 2936824 w 4100667"/>
              <a:gd name="connsiteY6" fmla="*/ 734499 h 1204912"/>
              <a:gd name="connsiteX0" fmla="*/ 2883343 w 4047186"/>
              <a:gd name="connsiteY0" fmla="*/ 734499 h 1204912"/>
              <a:gd name="connsiteX1" fmla="*/ 472507 w 4047186"/>
              <a:gd name="connsiteY1" fmla="*/ 1204912 h 1204912"/>
              <a:gd name="connsiteX2" fmla="*/ 4037514 w 4047186"/>
              <a:gd name="connsiteY2" fmla="*/ 1204618 h 1204912"/>
              <a:gd name="connsiteX3" fmla="*/ 4040514 w 4047186"/>
              <a:gd name="connsiteY3" fmla="*/ 1269 h 1204912"/>
              <a:gd name="connsiteX4" fmla="*/ 164460 w 4047186"/>
              <a:gd name="connsiteY4" fmla="*/ 0 h 1204912"/>
              <a:gd name="connsiteX5" fmla="*/ 795158 w 4047186"/>
              <a:gd name="connsiteY5" fmla="*/ 432018 h 1204912"/>
              <a:gd name="connsiteX6" fmla="*/ 2883343 w 4047186"/>
              <a:gd name="connsiteY6" fmla="*/ 734499 h 1204912"/>
              <a:gd name="connsiteX0" fmla="*/ 2982953 w 4146796"/>
              <a:gd name="connsiteY0" fmla="*/ 734499 h 1204912"/>
              <a:gd name="connsiteX1" fmla="*/ 572117 w 4146796"/>
              <a:gd name="connsiteY1" fmla="*/ 1204912 h 1204912"/>
              <a:gd name="connsiteX2" fmla="*/ 4137124 w 4146796"/>
              <a:gd name="connsiteY2" fmla="*/ 1204618 h 1204912"/>
              <a:gd name="connsiteX3" fmla="*/ 4140124 w 4146796"/>
              <a:gd name="connsiteY3" fmla="*/ 1269 h 1204912"/>
              <a:gd name="connsiteX4" fmla="*/ 264070 w 4146796"/>
              <a:gd name="connsiteY4" fmla="*/ 0 h 1204912"/>
              <a:gd name="connsiteX5" fmla="*/ 272934 w 4146796"/>
              <a:gd name="connsiteY5" fmla="*/ 400219 h 1204912"/>
              <a:gd name="connsiteX6" fmla="*/ 2982953 w 4146796"/>
              <a:gd name="connsiteY6" fmla="*/ 734499 h 1204912"/>
              <a:gd name="connsiteX0" fmla="*/ 2716444 w 3880287"/>
              <a:gd name="connsiteY0" fmla="*/ 733230 h 1203643"/>
              <a:gd name="connsiteX1" fmla="*/ 305608 w 3880287"/>
              <a:gd name="connsiteY1" fmla="*/ 1203643 h 1203643"/>
              <a:gd name="connsiteX2" fmla="*/ 3870615 w 3880287"/>
              <a:gd name="connsiteY2" fmla="*/ 1203349 h 1203643"/>
              <a:gd name="connsiteX3" fmla="*/ 3873615 w 3880287"/>
              <a:gd name="connsiteY3" fmla="*/ 0 h 1203643"/>
              <a:gd name="connsiteX4" fmla="*/ 507935 w 3880287"/>
              <a:gd name="connsiteY4" fmla="*/ 34633 h 1203643"/>
              <a:gd name="connsiteX5" fmla="*/ 6425 w 3880287"/>
              <a:gd name="connsiteY5" fmla="*/ 398950 h 1203643"/>
              <a:gd name="connsiteX6" fmla="*/ 2716444 w 3880287"/>
              <a:gd name="connsiteY6" fmla="*/ 733230 h 1203643"/>
              <a:gd name="connsiteX0" fmla="*/ 2710023 w 3873866"/>
              <a:gd name="connsiteY0" fmla="*/ 733230 h 1203643"/>
              <a:gd name="connsiteX1" fmla="*/ 299187 w 3873866"/>
              <a:gd name="connsiteY1" fmla="*/ 1203643 h 1203643"/>
              <a:gd name="connsiteX2" fmla="*/ 3864194 w 3873866"/>
              <a:gd name="connsiteY2" fmla="*/ 1203349 h 1203643"/>
              <a:gd name="connsiteX3" fmla="*/ 3867194 w 3873866"/>
              <a:gd name="connsiteY3" fmla="*/ 0 h 1203643"/>
              <a:gd name="connsiteX4" fmla="*/ 501514 w 3873866"/>
              <a:gd name="connsiteY4" fmla="*/ 34633 h 1203643"/>
              <a:gd name="connsiteX5" fmla="*/ 4 w 3873866"/>
              <a:gd name="connsiteY5" fmla="*/ 398950 h 1203643"/>
              <a:gd name="connsiteX6" fmla="*/ 2710023 w 3873866"/>
              <a:gd name="connsiteY6" fmla="*/ 733230 h 1203643"/>
              <a:gd name="connsiteX0" fmla="*/ 2713015 w 3876858"/>
              <a:gd name="connsiteY0" fmla="*/ 733230 h 1203643"/>
              <a:gd name="connsiteX1" fmla="*/ 302179 w 3876858"/>
              <a:gd name="connsiteY1" fmla="*/ 1203643 h 1203643"/>
              <a:gd name="connsiteX2" fmla="*/ 3867186 w 3876858"/>
              <a:gd name="connsiteY2" fmla="*/ 1203349 h 1203643"/>
              <a:gd name="connsiteX3" fmla="*/ 3870186 w 3876858"/>
              <a:gd name="connsiteY3" fmla="*/ 0 h 1203643"/>
              <a:gd name="connsiteX4" fmla="*/ 0 w 3876858"/>
              <a:gd name="connsiteY4" fmla="*/ 782 h 1203643"/>
              <a:gd name="connsiteX5" fmla="*/ 2996 w 3876858"/>
              <a:gd name="connsiteY5" fmla="*/ 398950 h 1203643"/>
              <a:gd name="connsiteX6" fmla="*/ 2713015 w 3876858"/>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94322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74693 w 3879872"/>
              <a:gd name="connsiteY0" fmla="*/ 867606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74693 w 3879872"/>
              <a:gd name="connsiteY6" fmla="*/ 867606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3015214 w 3879872"/>
              <a:gd name="connsiteY0" fmla="*/ 845039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15214 w 3879872"/>
              <a:gd name="connsiteY6" fmla="*/ 845039 h 1203643"/>
              <a:gd name="connsiteX0" fmla="*/ 3021081 w 3879872"/>
              <a:gd name="connsiteY0" fmla="*/ 788622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21081 w 3879872"/>
              <a:gd name="connsiteY6" fmla="*/ 788622 h 1203643"/>
              <a:gd name="connsiteX0" fmla="*/ 3021081 w 3879872"/>
              <a:gd name="connsiteY0" fmla="*/ 788622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21081 w 3879872"/>
              <a:gd name="connsiteY6" fmla="*/ 788622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202800 w 3885599"/>
              <a:gd name="connsiteY0" fmla="*/ 760927 h 1203349"/>
              <a:gd name="connsiteX1" fmla="*/ 4 w 3885599"/>
              <a:gd name="connsiteY1" fmla="*/ 1199539 h 1203349"/>
              <a:gd name="connsiteX2" fmla="*/ 3875927 w 3885599"/>
              <a:gd name="connsiteY2" fmla="*/ 1203349 h 1203349"/>
              <a:gd name="connsiteX3" fmla="*/ 3878927 w 3885599"/>
              <a:gd name="connsiteY3" fmla="*/ 0 h 1203349"/>
              <a:gd name="connsiteX4" fmla="*/ 8741 w 3885599"/>
              <a:gd name="connsiteY4" fmla="*/ 782 h 1203349"/>
              <a:gd name="connsiteX5" fmla="*/ 5870 w 3885599"/>
              <a:gd name="connsiteY5" fmla="*/ 229699 h 1203349"/>
              <a:gd name="connsiteX6" fmla="*/ 3202800 w 3885599"/>
              <a:gd name="connsiteY6" fmla="*/ 760927 h 1203349"/>
              <a:gd name="connsiteX0" fmla="*/ 3197074 w 3879873"/>
              <a:gd name="connsiteY0" fmla="*/ 76092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197074 w 3879873"/>
              <a:gd name="connsiteY6" fmla="*/ 760927 h 1203349"/>
              <a:gd name="connsiteX0" fmla="*/ 2645637 w 3879873"/>
              <a:gd name="connsiteY0" fmla="*/ 757850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645637 w 3879873"/>
              <a:gd name="connsiteY6" fmla="*/ 757850 h 1203349"/>
              <a:gd name="connsiteX0" fmla="*/ 2716033 w 3879873"/>
              <a:gd name="connsiteY0" fmla="*/ 80708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716033 w 3879873"/>
              <a:gd name="connsiteY6" fmla="*/ 807087 h 1203349"/>
              <a:gd name="connsiteX0" fmla="*/ 2716033 w 3879873"/>
              <a:gd name="connsiteY0" fmla="*/ 80708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716033 w 3879873"/>
              <a:gd name="connsiteY6" fmla="*/ 807087 h 1203349"/>
              <a:gd name="connsiteX0" fmla="*/ 2968287 w 3879873"/>
              <a:gd name="connsiteY0" fmla="*/ 779391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968287 w 3879873"/>
              <a:gd name="connsiteY6" fmla="*/ 779391 h 1203349"/>
              <a:gd name="connsiteX0" fmla="*/ 2968287 w 3879873"/>
              <a:gd name="connsiteY0" fmla="*/ 779391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968287 w 3879873"/>
              <a:gd name="connsiteY6" fmla="*/ 779391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85614 w 3879873"/>
              <a:gd name="connsiteY0" fmla="*/ 782468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85614 w 3879873"/>
              <a:gd name="connsiteY6" fmla="*/ 782468 h 1203349"/>
              <a:gd name="connsiteX0" fmla="*/ 3003485 w 3879873"/>
              <a:gd name="connsiteY0" fmla="*/ 811189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3485 w 3879873"/>
              <a:gd name="connsiteY6" fmla="*/ 811189 h 1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873" h="1203349" extrusionOk="0">
                <a:moveTo>
                  <a:pt x="3003485" y="811189"/>
                </a:moveTo>
                <a:cubicBezTo>
                  <a:pt x="2861591" y="1155165"/>
                  <a:pt x="-4286" y="1067944"/>
                  <a:pt x="144" y="1201591"/>
                </a:cubicBezTo>
                <a:lnTo>
                  <a:pt x="3870201" y="1203349"/>
                </a:lnTo>
                <a:cubicBezTo>
                  <a:pt x="3883820" y="1203243"/>
                  <a:pt x="3881372" y="1587"/>
                  <a:pt x="3873201" y="0"/>
                </a:cubicBezTo>
                <a:lnTo>
                  <a:pt x="3015" y="782"/>
                </a:lnTo>
                <a:cubicBezTo>
                  <a:pt x="8672" y="-769"/>
                  <a:pt x="-1293" y="230374"/>
                  <a:pt x="144" y="229699"/>
                </a:cubicBezTo>
                <a:cubicBezTo>
                  <a:pt x="758340" y="395199"/>
                  <a:pt x="2987842" y="324894"/>
                  <a:pt x="3003485" y="811189"/>
                </a:cubicBezTo>
                <a:close/>
              </a:path>
            </a:pathLst>
          </a:custGeom>
          <a:gradFill>
            <a:gsLst>
              <a:gs pos="0">
                <a:srgbClr val="CA8B15"/>
              </a:gs>
              <a:gs pos="74000">
                <a:srgbClr val="EFC768"/>
              </a:gs>
              <a:gs pos="48000">
                <a:srgbClr val="F9EFD3"/>
              </a:gs>
              <a:gs pos="100000">
                <a:srgbClr val="CA8B15"/>
              </a:gs>
            </a:gsLst>
            <a:lin ang="8100000" scaled="1"/>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7" name="Google Shape;37;p5">
            <a:extLst>
              <a:ext uri="{FF2B5EF4-FFF2-40B4-BE49-F238E27FC236}">
                <a16:creationId xmlns:a16="http://schemas.microsoft.com/office/drawing/2014/main" id="{4B92C562-1A32-93C7-CA95-ADE00E83F2AB}"/>
              </a:ext>
            </a:extLst>
          </p:cNvPr>
          <p:cNvSpPr/>
          <p:nvPr userDrawn="1"/>
        </p:nvSpPr>
        <p:spPr>
          <a:xfrm rot="16200000" flipH="1">
            <a:off x="2561164" y="-2878942"/>
            <a:ext cx="7086796" cy="12616082"/>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2420081 w 3883112"/>
              <a:gd name="connsiteY0" fmla="*/ 685262 h 1204912"/>
              <a:gd name="connsiteX1" fmla="*/ 308433 w 3883112"/>
              <a:gd name="connsiteY1" fmla="*/ 1204912 h 1204912"/>
              <a:gd name="connsiteX2" fmla="*/ 3873440 w 3883112"/>
              <a:gd name="connsiteY2" fmla="*/ 1204618 h 1204912"/>
              <a:gd name="connsiteX3" fmla="*/ 3876440 w 3883112"/>
              <a:gd name="connsiteY3" fmla="*/ 1269 h 1204912"/>
              <a:gd name="connsiteX4" fmla="*/ 386 w 3883112"/>
              <a:gd name="connsiteY4" fmla="*/ 0 h 1204912"/>
              <a:gd name="connsiteX5" fmla="*/ 2420081 w 3883112"/>
              <a:gd name="connsiteY5" fmla="*/ 685262 h 1204912"/>
              <a:gd name="connsiteX0" fmla="*/ 2572579 w 3883084"/>
              <a:gd name="connsiteY0" fmla="*/ 732447 h 1204912"/>
              <a:gd name="connsiteX1" fmla="*/ 308405 w 3883084"/>
              <a:gd name="connsiteY1" fmla="*/ 1204912 h 1204912"/>
              <a:gd name="connsiteX2" fmla="*/ 3873412 w 3883084"/>
              <a:gd name="connsiteY2" fmla="*/ 1204618 h 1204912"/>
              <a:gd name="connsiteX3" fmla="*/ 3876412 w 3883084"/>
              <a:gd name="connsiteY3" fmla="*/ 1269 h 1204912"/>
              <a:gd name="connsiteX4" fmla="*/ 358 w 3883084"/>
              <a:gd name="connsiteY4" fmla="*/ 0 h 1204912"/>
              <a:gd name="connsiteX5" fmla="*/ 2572579 w 3883084"/>
              <a:gd name="connsiteY5" fmla="*/ 732447 h 1204912"/>
              <a:gd name="connsiteX0" fmla="*/ 2713353 w 3883062"/>
              <a:gd name="connsiteY0" fmla="*/ 745782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3353 w 3883062"/>
              <a:gd name="connsiteY5" fmla="*/ 745782 h 1204912"/>
              <a:gd name="connsiteX0" fmla="*/ 2719219 w 3883062"/>
              <a:gd name="connsiteY0" fmla="*/ 734499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9219 w 3883062"/>
              <a:gd name="connsiteY5" fmla="*/ 734499 h 1204912"/>
              <a:gd name="connsiteX0" fmla="*/ 3012494 w 4176337"/>
              <a:gd name="connsiteY0" fmla="*/ 734499 h 1204912"/>
              <a:gd name="connsiteX1" fmla="*/ 601658 w 4176337"/>
              <a:gd name="connsiteY1" fmla="*/ 1204912 h 1204912"/>
              <a:gd name="connsiteX2" fmla="*/ 4166665 w 4176337"/>
              <a:gd name="connsiteY2" fmla="*/ 1204618 h 1204912"/>
              <a:gd name="connsiteX3" fmla="*/ 4169665 w 4176337"/>
              <a:gd name="connsiteY3" fmla="*/ 1269 h 1204912"/>
              <a:gd name="connsiteX4" fmla="*/ 293611 w 4176337"/>
              <a:gd name="connsiteY4" fmla="*/ 0 h 1204912"/>
              <a:gd name="connsiteX5" fmla="*/ 578195 w 4176337"/>
              <a:gd name="connsiteY5" fmla="*/ 151983 h 1204912"/>
              <a:gd name="connsiteX6" fmla="*/ 3012494 w 4176337"/>
              <a:gd name="connsiteY6" fmla="*/ 734499 h 1204912"/>
              <a:gd name="connsiteX0" fmla="*/ 3121776 w 4285619"/>
              <a:gd name="connsiteY0" fmla="*/ 734499 h 1204912"/>
              <a:gd name="connsiteX1" fmla="*/ 710940 w 4285619"/>
              <a:gd name="connsiteY1" fmla="*/ 1204912 h 1204912"/>
              <a:gd name="connsiteX2" fmla="*/ 4275947 w 4285619"/>
              <a:gd name="connsiteY2" fmla="*/ 1204618 h 1204912"/>
              <a:gd name="connsiteX3" fmla="*/ 4278947 w 4285619"/>
              <a:gd name="connsiteY3" fmla="*/ 1269 h 1204912"/>
              <a:gd name="connsiteX4" fmla="*/ 402893 w 4285619"/>
              <a:gd name="connsiteY4" fmla="*/ 0 h 1204912"/>
              <a:gd name="connsiteX5" fmla="*/ 388292 w 4285619"/>
              <a:gd name="connsiteY5" fmla="*/ 399193 h 1204912"/>
              <a:gd name="connsiteX6" fmla="*/ 3121776 w 4285619"/>
              <a:gd name="connsiteY6" fmla="*/ 734499 h 1204912"/>
              <a:gd name="connsiteX0" fmla="*/ 2936824 w 4100667"/>
              <a:gd name="connsiteY0" fmla="*/ 734499 h 1204912"/>
              <a:gd name="connsiteX1" fmla="*/ 525988 w 4100667"/>
              <a:gd name="connsiteY1" fmla="*/ 1204912 h 1204912"/>
              <a:gd name="connsiteX2" fmla="*/ 4090995 w 4100667"/>
              <a:gd name="connsiteY2" fmla="*/ 1204618 h 1204912"/>
              <a:gd name="connsiteX3" fmla="*/ 4093995 w 4100667"/>
              <a:gd name="connsiteY3" fmla="*/ 1269 h 1204912"/>
              <a:gd name="connsiteX4" fmla="*/ 217941 w 4100667"/>
              <a:gd name="connsiteY4" fmla="*/ 0 h 1204912"/>
              <a:gd name="connsiteX5" fmla="*/ 848639 w 4100667"/>
              <a:gd name="connsiteY5" fmla="*/ 432018 h 1204912"/>
              <a:gd name="connsiteX6" fmla="*/ 2936824 w 4100667"/>
              <a:gd name="connsiteY6" fmla="*/ 734499 h 1204912"/>
              <a:gd name="connsiteX0" fmla="*/ 2883343 w 4047186"/>
              <a:gd name="connsiteY0" fmla="*/ 734499 h 1204912"/>
              <a:gd name="connsiteX1" fmla="*/ 472507 w 4047186"/>
              <a:gd name="connsiteY1" fmla="*/ 1204912 h 1204912"/>
              <a:gd name="connsiteX2" fmla="*/ 4037514 w 4047186"/>
              <a:gd name="connsiteY2" fmla="*/ 1204618 h 1204912"/>
              <a:gd name="connsiteX3" fmla="*/ 4040514 w 4047186"/>
              <a:gd name="connsiteY3" fmla="*/ 1269 h 1204912"/>
              <a:gd name="connsiteX4" fmla="*/ 164460 w 4047186"/>
              <a:gd name="connsiteY4" fmla="*/ 0 h 1204912"/>
              <a:gd name="connsiteX5" fmla="*/ 795158 w 4047186"/>
              <a:gd name="connsiteY5" fmla="*/ 432018 h 1204912"/>
              <a:gd name="connsiteX6" fmla="*/ 2883343 w 4047186"/>
              <a:gd name="connsiteY6" fmla="*/ 734499 h 1204912"/>
              <a:gd name="connsiteX0" fmla="*/ 2982953 w 4146796"/>
              <a:gd name="connsiteY0" fmla="*/ 734499 h 1204912"/>
              <a:gd name="connsiteX1" fmla="*/ 572117 w 4146796"/>
              <a:gd name="connsiteY1" fmla="*/ 1204912 h 1204912"/>
              <a:gd name="connsiteX2" fmla="*/ 4137124 w 4146796"/>
              <a:gd name="connsiteY2" fmla="*/ 1204618 h 1204912"/>
              <a:gd name="connsiteX3" fmla="*/ 4140124 w 4146796"/>
              <a:gd name="connsiteY3" fmla="*/ 1269 h 1204912"/>
              <a:gd name="connsiteX4" fmla="*/ 264070 w 4146796"/>
              <a:gd name="connsiteY4" fmla="*/ 0 h 1204912"/>
              <a:gd name="connsiteX5" fmla="*/ 272934 w 4146796"/>
              <a:gd name="connsiteY5" fmla="*/ 400219 h 1204912"/>
              <a:gd name="connsiteX6" fmla="*/ 2982953 w 4146796"/>
              <a:gd name="connsiteY6" fmla="*/ 734499 h 1204912"/>
              <a:gd name="connsiteX0" fmla="*/ 2716444 w 3880287"/>
              <a:gd name="connsiteY0" fmla="*/ 733230 h 1203643"/>
              <a:gd name="connsiteX1" fmla="*/ 305608 w 3880287"/>
              <a:gd name="connsiteY1" fmla="*/ 1203643 h 1203643"/>
              <a:gd name="connsiteX2" fmla="*/ 3870615 w 3880287"/>
              <a:gd name="connsiteY2" fmla="*/ 1203349 h 1203643"/>
              <a:gd name="connsiteX3" fmla="*/ 3873615 w 3880287"/>
              <a:gd name="connsiteY3" fmla="*/ 0 h 1203643"/>
              <a:gd name="connsiteX4" fmla="*/ 507935 w 3880287"/>
              <a:gd name="connsiteY4" fmla="*/ 34633 h 1203643"/>
              <a:gd name="connsiteX5" fmla="*/ 6425 w 3880287"/>
              <a:gd name="connsiteY5" fmla="*/ 398950 h 1203643"/>
              <a:gd name="connsiteX6" fmla="*/ 2716444 w 3880287"/>
              <a:gd name="connsiteY6" fmla="*/ 733230 h 1203643"/>
              <a:gd name="connsiteX0" fmla="*/ 2710023 w 3873866"/>
              <a:gd name="connsiteY0" fmla="*/ 733230 h 1203643"/>
              <a:gd name="connsiteX1" fmla="*/ 299187 w 3873866"/>
              <a:gd name="connsiteY1" fmla="*/ 1203643 h 1203643"/>
              <a:gd name="connsiteX2" fmla="*/ 3864194 w 3873866"/>
              <a:gd name="connsiteY2" fmla="*/ 1203349 h 1203643"/>
              <a:gd name="connsiteX3" fmla="*/ 3867194 w 3873866"/>
              <a:gd name="connsiteY3" fmla="*/ 0 h 1203643"/>
              <a:gd name="connsiteX4" fmla="*/ 501514 w 3873866"/>
              <a:gd name="connsiteY4" fmla="*/ 34633 h 1203643"/>
              <a:gd name="connsiteX5" fmla="*/ 4 w 3873866"/>
              <a:gd name="connsiteY5" fmla="*/ 398950 h 1203643"/>
              <a:gd name="connsiteX6" fmla="*/ 2710023 w 3873866"/>
              <a:gd name="connsiteY6" fmla="*/ 733230 h 1203643"/>
              <a:gd name="connsiteX0" fmla="*/ 2713015 w 3876858"/>
              <a:gd name="connsiteY0" fmla="*/ 733230 h 1203643"/>
              <a:gd name="connsiteX1" fmla="*/ 302179 w 3876858"/>
              <a:gd name="connsiteY1" fmla="*/ 1203643 h 1203643"/>
              <a:gd name="connsiteX2" fmla="*/ 3867186 w 3876858"/>
              <a:gd name="connsiteY2" fmla="*/ 1203349 h 1203643"/>
              <a:gd name="connsiteX3" fmla="*/ 3870186 w 3876858"/>
              <a:gd name="connsiteY3" fmla="*/ 0 h 1203643"/>
              <a:gd name="connsiteX4" fmla="*/ 0 w 3876858"/>
              <a:gd name="connsiteY4" fmla="*/ 782 h 1203643"/>
              <a:gd name="connsiteX5" fmla="*/ 2996 w 3876858"/>
              <a:gd name="connsiteY5" fmla="*/ 398950 h 1203643"/>
              <a:gd name="connsiteX6" fmla="*/ 2713015 w 3876858"/>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94322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74693 w 3879872"/>
              <a:gd name="connsiteY0" fmla="*/ 867606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74693 w 3879872"/>
              <a:gd name="connsiteY6" fmla="*/ 867606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3015214 w 3879872"/>
              <a:gd name="connsiteY0" fmla="*/ 845039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15214 w 3879872"/>
              <a:gd name="connsiteY6" fmla="*/ 845039 h 1203643"/>
              <a:gd name="connsiteX0" fmla="*/ 3021081 w 3879872"/>
              <a:gd name="connsiteY0" fmla="*/ 788622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21081 w 3879872"/>
              <a:gd name="connsiteY6" fmla="*/ 788622 h 1203643"/>
              <a:gd name="connsiteX0" fmla="*/ 3021081 w 3879872"/>
              <a:gd name="connsiteY0" fmla="*/ 788622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21081 w 3879872"/>
              <a:gd name="connsiteY6" fmla="*/ 788622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202800 w 3885599"/>
              <a:gd name="connsiteY0" fmla="*/ 760927 h 1203349"/>
              <a:gd name="connsiteX1" fmla="*/ 4 w 3885599"/>
              <a:gd name="connsiteY1" fmla="*/ 1199539 h 1203349"/>
              <a:gd name="connsiteX2" fmla="*/ 3875927 w 3885599"/>
              <a:gd name="connsiteY2" fmla="*/ 1203349 h 1203349"/>
              <a:gd name="connsiteX3" fmla="*/ 3878927 w 3885599"/>
              <a:gd name="connsiteY3" fmla="*/ 0 h 1203349"/>
              <a:gd name="connsiteX4" fmla="*/ 8741 w 3885599"/>
              <a:gd name="connsiteY4" fmla="*/ 782 h 1203349"/>
              <a:gd name="connsiteX5" fmla="*/ 5870 w 3885599"/>
              <a:gd name="connsiteY5" fmla="*/ 229699 h 1203349"/>
              <a:gd name="connsiteX6" fmla="*/ 3202800 w 3885599"/>
              <a:gd name="connsiteY6" fmla="*/ 760927 h 1203349"/>
              <a:gd name="connsiteX0" fmla="*/ 3197074 w 3879873"/>
              <a:gd name="connsiteY0" fmla="*/ 76092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197074 w 3879873"/>
              <a:gd name="connsiteY6" fmla="*/ 760927 h 1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873" h="1203349" extrusionOk="0">
                <a:moveTo>
                  <a:pt x="3197074" y="760927"/>
                </a:moveTo>
                <a:cubicBezTo>
                  <a:pt x="3225304" y="1161319"/>
                  <a:pt x="-4286" y="1067944"/>
                  <a:pt x="144" y="1201591"/>
                </a:cubicBezTo>
                <a:lnTo>
                  <a:pt x="3870201" y="1203349"/>
                </a:lnTo>
                <a:cubicBezTo>
                  <a:pt x="3883820" y="1203243"/>
                  <a:pt x="3881372" y="1587"/>
                  <a:pt x="3873201" y="0"/>
                </a:cubicBezTo>
                <a:lnTo>
                  <a:pt x="3015" y="782"/>
                </a:lnTo>
                <a:cubicBezTo>
                  <a:pt x="8672" y="-769"/>
                  <a:pt x="-1293" y="230374"/>
                  <a:pt x="144" y="229699"/>
                </a:cubicBezTo>
                <a:cubicBezTo>
                  <a:pt x="453291" y="352116"/>
                  <a:pt x="3181431" y="268477"/>
                  <a:pt x="3197074" y="760927"/>
                </a:cubicBezTo>
                <a:close/>
              </a:path>
            </a:pathLst>
          </a:custGeom>
          <a:solidFill>
            <a:srgbClr val="C13B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Tree>
    <p:extLst>
      <p:ext uri="{BB962C8B-B14F-4D97-AF65-F5344CB8AC3E}">
        <p14:creationId xmlns:p14="http://schemas.microsoft.com/office/powerpoint/2010/main" val="95970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5148B7-55B9-45C2-895C-C888D08F1438}" type="datetimeFigureOut">
              <a:rPr lang="en-ZA" smtClean="0"/>
              <a:t>2022/06/21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2686849-F06D-4569-B3C3-1447C15BD5B3}" type="slidenum">
              <a:rPr lang="en-ZA" smtClean="0"/>
              <a:t>‹#›</a:t>
            </a:fld>
            <a:endParaRPr lang="en-ZA"/>
          </a:p>
        </p:txBody>
      </p:sp>
    </p:spTree>
    <p:extLst>
      <p:ext uri="{BB962C8B-B14F-4D97-AF65-F5344CB8AC3E}">
        <p14:creationId xmlns:p14="http://schemas.microsoft.com/office/powerpoint/2010/main" val="1854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148B7-55B9-45C2-895C-C888D08F1438}" type="datetimeFigureOut">
              <a:rPr lang="en-ZA" smtClean="0"/>
              <a:t>2022/06/21</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86849-F06D-4569-B3C3-1447C15BD5B3}" type="slidenum">
              <a:rPr lang="en-ZA" smtClean="0"/>
              <a:t>‹#›</a:t>
            </a:fld>
            <a:endParaRPr lang="en-ZA"/>
          </a:p>
        </p:txBody>
      </p:sp>
    </p:spTree>
    <p:extLst>
      <p:ext uri="{BB962C8B-B14F-4D97-AF65-F5344CB8AC3E}">
        <p14:creationId xmlns:p14="http://schemas.microsoft.com/office/powerpoint/2010/main" val="348476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0629" y="4389827"/>
            <a:ext cx="3962400" cy="1241407"/>
          </a:xfrm>
          <a:prstGeom prst="rect">
            <a:avLst/>
          </a:prstGeom>
        </p:spPr>
      </p:pic>
      <p:sp>
        <p:nvSpPr>
          <p:cNvPr id="5" name="TextBox 4"/>
          <p:cNvSpPr txBox="1"/>
          <p:nvPr/>
        </p:nvSpPr>
        <p:spPr>
          <a:xfrm>
            <a:off x="130629" y="5731503"/>
            <a:ext cx="10687050" cy="923330"/>
          </a:xfrm>
          <a:prstGeom prst="rect">
            <a:avLst/>
          </a:prstGeom>
          <a:noFill/>
        </p:spPr>
        <p:txBody>
          <a:bodyPr wrap="square" rtlCol="0">
            <a:spAutoFit/>
          </a:bodyPr>
          <a:lstStyle/>
          <a:p>
            <a:r>
              <a:rPr lang="en-ZA" sz="5400" b="1" spc="-300" dirty="0">
                <a:gradFill flip="none" rotWithShape="1">
                  <a:gsLst>
                    <a:gs pos="0">
                      <a:srgbClr val="CA8B15"/>
                    </a:gs>
                    <a:gs pos="74000">
                      <a:srgbClr val="EFC768"/>
                    </a:gs>
                    <a:gs pos="48000">
                      <a:srgbClr val="F9EFD3"/>
                    </a:gs>
                    <a:gs pos="100000">
                      <a:srgbClr val="CA8B15"/>
                    </a:gs>
                  </a:gsLst>
                  <a:lin ang="16200000" scaled="1"/>
                  <a:tileRect/>
                </a:gradFill>
                <a:effectLst>
                  <a:outerShdw blurRad="38100" dist="38100" dir="2700000" algn="tl">
                    <a:srgbClr val="000000">
                      <a:alpha val="43137"/>
                    </a:srgbClr>
                  </a:outerShdw>
                </a:effectLst>
                <a:latin typeface="Century Gothic" panose="020B0502020202020204" pitchFamily="34" charset="0"/>
              </a:rPr>
              <a:t>ADVANCED CONSULTANT</a:t>
            </a:r>
          </a:p>
        </p:txBody>
      </p:sp>
      <p:pic>
        <p:nvPicPr>
          <p:cNvPr id="6" name="Picture 5">
            <a:extLst>
              <a:ext uri="{FF2B5EF4-FFF2-40B4-BE49-F238E27FC236}">
                <a16:creationId xmlns:a16="http://schemas.microsoft.com/office/drawing/2014/main" id="{4FF8ACB4-F18E-B292-8328-84139DC21EF9}"/>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45464" t="55825" r="-34749" b="532"/>
          <a:stretch/>
        </p:blipFill>
        <p:spPr>
          <a:xfrm rot="10800000" flipH="1">
            <a:off x="7702250" y="3429000"/>
            <a:ext cx="6383257" cy="3447142"/>
          </a:xfrm>
          <a:prstGeom prst="rect">
            <a:avLst/>
          </a:prstGeom>
        </p:spPr>
      </p:pic>
      <p:pic>
        <p:nvPicPr>
          <p:cNvPr id="9" name="Picture 8">
            <a:extLst>
              <a:ext uri="{FF2B5EF4-FFF2-40B4-BE49-F238E27FC236}">
                <a16:creationId xmlns:a16="http://schemas.microsoft.com/office/drawing/2014/main" id="{81786C09-A058-CD6E-301A-624ABD301DED}"/>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45464" t="55825" r="-34749" b="532"/>
          <a:stretch/>
        </p:blipFill>
        <p:spPr>
          <a:xfrm rot="9685206" flipH="1">
            <a:off x="8390245" y="4808307"/>
            <a:ext cx="4342028" cy="2344820"/>
          </a:xfrm>
          <a:prstGeom prst="rect">
            <a:avLst/>
          </a:prstGeom>
        </p:spPr>
      </p:pic>
    </p:spTree>
    <p:extLst>
      <p:ext uri="{BB962C8B-B14F-4D97-AF65-F5344CB8AC3E}">
        <p14:creationId xmlns:p14="http://schemas.microsoft.com/office/powerpoint/2010/main" val="3078150244"/>
      </p:ext>
    </p:extLst>
  </p:cSld>
  <p:clrMapOvr>
    <a:masterClrMapping/>
  </p:clrMapOvr>
  <mc:AlternateContent xmlns:mc="http://schemas.openxmlformats.org/markup-compatibility/2006" xmlns:p14="http://schemas.microsoft.com/office/powerpoint/2010/main">
    <mc:Choice Requires="p14">
      <p:transition spd="slow" p14:dur="2000" advTm="2177"/>
    </mc:Choice>
    <mc:Fallback xmlns="">
      <p:transition spd="slow" advTm="21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Calendar&#10;&#10;Description automatically generated">
            <a:extLst>
              <a:ext uri="{FF2B5EF4-FFF2-40B4-BE49-F238E27FC236}">
                <a16:creationId xmlns:a16="http://schemas.microsoft.com/office/drawing/2014/main" id="{5C488FAE-9F21-6B18-B54C-6B4C57E481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173180" y="0"/>
            <a:ext cx="7642198" cy="6858000"/>
          </a:xfrm>
          <a:prstGeom prst="rect">
            <a:avLst/>
          </a:prstGeom>
        </p:spPr>
      </p:pic>
      <p:sp>
        <p:nvSpPr>
          <p:cNvPr id="15" name="Rectangle 14"/>
          <p:cNvSpPr/>
          <p:nvPr/>
        </p:nvSpPr>
        <p:spPr>
          <a:xfrm>
            <a:off x="6530652" y="624114"/>
            <a:ext cx="5450271"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7" name="Rectangle 16"/>
          <p:cNvSpPr/>
          <p:nvPr/>
        </p:nvSpPr>
        <p:spPr>
          <a:xfrm>
            <a:off x="6499063" y="1667328"/>
            <a:ext cx="4072957"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entury Gothic" panose="020B0502020202020204" pitchFamily="34" charset="0"/>
            </a:endParaRPr>
          </a:p>
        </p:txBody>
      </p:sp>
      <p:sp>
        <p:nvSpPr>
          <p:cNvPr id="18" name="Oval 17"/>
          <p:cNvSpPr/>
          <p:nvPr/>
        </p:nvSpPr>
        <p:spPr>
          <a:xfrm>
            <a:off x="604911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9" name="Oval 18"/>
          <p:cNvSpPr/>
          <p:nvPr/>
        </p:nvSpPr>
        <p:spPr>
          <a:xfrm>
            <a:off x="601646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20" name="Down Arrow 19"/>
          <p:cNvSpPr/>
          <p:nvPr/>
        </p:nvSpPr>
        <p:spPr>
          <a:xfrm>
            <a:off x="616514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22" name="Rectangle 21"/>
          <p:cNvSpPr/>
          <p:nvPr/>
        </p:nvSpPr>
        <p:spPr>
          <a:xfrm>
            <a:off x="622448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pic>
        <p:nvPicPr>
          <p:cNvPr id="27" name="Picture 26"/>
          <p:cNvPicPr>
            <a:picLocks noChangeAspect="1"/>
          </p:cNvPicPr>
          <p:nvPr/>
        </p:nvPicPr>
        <p:blipFill>
          <a:blip r:embed="rId4"/>
          <a:stretch>
            <a:fillRect/>
          </a:stretch>
        </p:blipFill>
        <p:spPr>
          <a:xfrm>
            <a:off x="11456504" y="6147312"/>
            <a:ext cx="735496" cy="710688"/>
          </a:xfrm>
          <a:prstGeom prst="rect">
            <a:avLst/>
          </a:prstGeom>
        </p:spPr>
      </p:pic>
      <p:grpSp>
        <p:nvGrpSpPr>
          <p:cNvPr id="28" name="Group 27"/>
          <p:cNvGrpSpPr/>
          <p:nvPr/>
        </p:nvGrpSpPr>
        <p:grpSpPr>
          <a:xfrm>
            <a:off x="7755379" y="663861"/>
            <a:ext cx="1428866" cy="1758528"/>
            <a:chOff x="8261798" y="2551903"/>
            <a:chExt cx="1428866" cy="1758528"/>
          </a:xfrm>
        </p:grpSpPr>
        <p:pic>
          <p:nvPicPr>
            <p:cNvPr id="29" name="Picture 9" descr="Picture 9"/>
            <p:cNvPicPr>
              <a:picLocks noChangeAspect="1"/>
            </p:cNvPicPr>
            <p:nvPr/>
          </p:nvPicPr>
          <p:blipFill>
            <a:blip r:embed="rId5"/>
            <a:stretch>
              <a:fillRect/>
            </a:stretch>
          </p:blipFill>
          <p:spPr>
            <a:xfrm>
              <a:off x="8645818" y="2944899"/>
              <a:ext cx="660825" cy="817335"/>
            </a:xfrm>
            <a:prstGeom prst="rect">
              <a:avLst/>
            </a:prstGeom>
            <a:ln w="12700" cap="flat">
              <a:noFill/>
              <a:miter lim="400000"/>
            </a:ln>
            <a:effectLst/>
          </p:spPr>
        </p:pic>
        <p:grpSp>
          <p:nvGrpSpPr>
            <p:cNvPr id="30" name="Group 14"/>
            <p:cNvGrpSpPr/>
            <p:nvPr/>
          </p:nvGrpSpPr>
          <p:grpSpPr>
            <a:xfrm>
              <a:off x="8742513" y="2551903"/>
              <a:ext cx="480258" cy="430885"/>
              <a:chOff x="-236876" y="-705237"/>
              <a:chExt cx="1188359" cy="1066190"/>
            </a:xfrm>
          </p:grpSpPr>
          <p:sp>
            <p:nvSpPr>
              <p:cNvPr id="32" name="Oval 13"/>
              <p:cNvSpPr/>
              <p:nvPr/>
            </p:nvSpPr>
            <p:spPr>
              <a:xfrm>
                <a:off x="-13337" y="-504614"/>
                <a:ext cx="709559" cy="664945"/>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33" name="TextBox 12"/>
              <p:cNvSpPr txBox="1"/>
              <p:nvPr/>
            </p:nvSpPr>
            <p:spPr>
              <a:xfrm>
                <a:off x="-236876" y="-705237"/>
                <a:ext cx="1188359" cy="1066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AC</a:t>
                </a:r>
                <a:endParaRPr sz="1200" b="1" dirty="0">
                  <a:latin typeface="Century Gothic" panose="020B0502020202020204" pitchFamily="34" charset="0"/>
                </a:endParaRPr>
              </a:p>
            </p:txBody>
          </p:sp>
        </p:grpSp>
        <p:sp>
          <p:nvSpPr>
            <p:cNvPr id="31" name="TextBox 30"/>
            <p:cNvSpPr txBox="1"/>
            <p:nvPr/>
          </p:nvSpPr>
          <p:spPr>
            <a:xfrm>
              <a:off x="8261798" y="3731549"/>
              <a:ext cx="1428866" cy="578882"/>
            </a:xfrm>
            <a:prstGeom prst="roundRect">
              <a:avLst/>
            </a:prstGeom>
            <a:noFill/>
            <a:ln w="19050">
              <a:noFill/>
            </a:ln>
          </p:spPr>
          <p:txBody>
            <a:bodyPr wrap="square" rtlCol="0">
              <a:spAutoFit/>
            </a:bodyPr>
            <a:lstStyle/>
            <a:p>
              <a:pPr algn="ctr"/>
              <a:r>
                <a:rPr lang="en-ZA" sz="1400" dirty="0">
                  <a:solidFill>
                    <a:prstClr val="black"/>
                  </a:solidFill>
                  <a:latin typeface="Century Gothic" panose="020B0502020202020204" pitchFamily="34" charset="0"/>
                </a:rPr>
                <a:t>You</a:t>
              </a:r>
            </a:p>
            <a:p>
              <a:pPr algn="ctr"/>
              <a:r>
                <a:rPr lang="en-ZA" sz="1400" dirty="0">
                  <a:solidFill>
                    <a:prstClr val="black"/>
                  </a:solidFill>
                  <a:latin typeface="Century Gothic" panose="020B0502020202020204" pitchFamily="34" charset="0"/>
                </a:rPr>
                <a:t>R900 (PS)</a:t>
              </a:r>
            </a:p>
          </p:txBody>
        </p:sp>
      </p:grpSp>
      <p:pic>
        <p:nvPicPr>
          <p:cNvPr id="35" name="Picture 30" descr="Picture 30"/>
          <p:cNvPicPr>
            <a:picLocks noChangeAspect="1"/>
          </p:cNvPicPr>
          <p:nvPr/>
        </p:nvPicPr>
        <p:blipFill>
          <a:blip r:embed="rId6"/>
          <a:stretch>
            <a:fillRect/>
          </a:stretch>
        </p:blipFill>
        <p:spPr>
          <a:xfrm>
            <a:off x="7343807" y="2916721"/>
            <a:ext cx="445908" cy="722679"/>
          </a:xfrm>
          <a:prstGeom prst="rect">
            <a:avLst/>
          </a:prstGeom>
          <a:ln w="12700" cap="flat">
            <a:noFill/>
            <a:miter lim="400000"/>
          </a:ln>
          <a:effectLst/>
        </p:spPr>
      </p:pic>
      <p:pic>
        <p:nvPicPr>
          <p:cNvPr id="36" name="Picture 31" descr="Picture 31"/>
          <p:cNvPicPr>
            <a:picLocks noChangeAspect="1"/>
          </p:cNvPicPr>
          <p:nvPr/>
        </p:nvPicPr>
        <p:blipFill>
          <a:blip r:embed="rId7"/>
          <a:stretch>
            <a:fillRect/>
          </a:stretch>
        </p:blipFill>
        <p:spPr>
          <a:xfrm>
            <a:off x="9109405" y="2907231"/>
            <a:ext cx="576605" cy="714991"/>
          </a:xfrm>
          <a:prstGeom prst="rect">
            <a:avLst/>
          </a:prstGeom>
          <a:ln w="12700" cap="flat">
            <a:noFill/>
            <a:miter lim="400000"/>
          </a:ln>
          <a:effectLst/>
        </p:spPr>
      </p:pic>
      <p:sp>
        <p:nvSpPr>
          <p:cNvPr id="46" name="Oval 34"/>
          <p:cNvSpPr/>
          <p:nvPr/>
        </p:nvSpPr>
        <p:spPr>
          <a:xfrm>
            <a:off x="7413027" y="2600880"/>
            <a:ext cx="299713" cy="280869"/>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44" name="Oval 37"/>
          <p:cNvSpPr/>
          <p:nvPr/>
        </p:nvSpPr>
        <p:spPr>
          <a:xfrm>
            <a:off x="9266623" y="2580422"/>
            <a:ext cx="308528" cy="289130"/>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45" name="TextBox 38"/>
          <p:cNvSpPr txBox="1"/>
          <p:nvPr/>
        </p:nvSpPr>
        <p:spPr>
          <a:xfrm>
            <a:off x="9242473" y="2509544"/>
            <a:ext cx="366445"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sz="1200" b="1" dirty="0">
                <a:latin typeface="Century Gothic" panose="020B0502020202020204" pitchFamily="34" charset="0"/>
              </a:rPr>
              <a:t>C</a:t>
            </a:r>
            <a:endParaRPr b="1" dirty="0">
              <a:latin typeface="Century Gothic" panose="020B0502020202020204" pitchFamily="34" charset="0"/>
            </a:endParaRPr>
          </a:p>
        </p:txBody>
      </p:sp>
      <p:sp>
        <p:nvSpPr>
          <p:cNvPr id="41" name="Straight Connector 63"/>
          <p:cNvSpPr/>
          <p:nvPr/>
        </p:nvSpPr>
        <p:spPr>
          <a:xfrm flipV="1">
            <a:off x="9380547" y="2363080"/>
            <a:ext cx="1085" cy="159458"/>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42" name="Straight Connector 67"/>
          <p:cNvSpPr/>
          <p:nvPr/>
        </p:nvSpPr>
        <p:spPr>
          <a:xfrm flipV="1">
            <a:off x="7562884" y="2361180"/>
            <a:ext cx="1" cy="163367"/>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43" name="Straight Connector 71"/>
          <p:cNvSpPr/>
          <p:nvPr/>
        </p:nvSpPr>
        <p:spPr>
          <a:xfrm flipH="1" flipV="1">
            <a:off x="7562884" y="2363080"/>
            <a:ext cx="1812124" cy="1"/>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56" name="TextBox 12"/>
          <p:cNvSpPr txBox="1"/>
          <p:nvPr/>
        </p:nvSpPr>
        <p:spPr>
          <a:xfrm>
            <a:off x="7340321" y="2526163"/>
            <a:ext cx="480258"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AC</a:t>
            </a:r>
            <a:endParaRPr sz="1200" b="1" dirty="0">
              <a:latin typeface="Century Gothic" panose="020B0502020202020204" pitchFamily="34" charset="0"/>
            </a:endParaRPr>
          </a:p>
        </p:txBody>
      </p:sp>
      <p:sp>
        <p:nvSpPr>
          <p:cNvPr id="57" name="TextBox 56"/>
          <p:cNvSpPr txBox="1"/>
          <p:nvPr/>
        </p:nvSpPr>
        <p:spPr>
          <a:xfrm>
            <a:off x="6845091" y="3564946"/>
            <a:ext cx="1428866" cy="510778"/>
          </a:xfrm>
          <a:prstGeom prst="roundRect">
            <a:avLst/>
          </a:prstGeom>
          <a:noFill/>
          <a:ln w="19050">
            <a:noFill/>
          </a:ln>
        </p:spPr>
        <p:txBody>
          <a:bodyPr wrap="square" rtlCol="0">
            <a:spAutoFit/>
          </a:bodyPr>
          <a:lstStyle/>
          <a:p>
            <a:pPr algn="ctr"/>
            <a:r>
              <a:rPr lang="en-ZA" sz="1200" dirty="0">
                <a:solidFill>
                  <a:prstClr val="black"/>
                </a:solidFill>
                <a:latin typeface="Century Gothic" panose="020B0502020202020204" pitchFamily="34" charset="0"/>
              </a:rPr>
              <a:t>Lara</a:t>
            </a:r>
          </a:p>
          <a:p>
            <a:pPr algn="ctr"/>
            <a:r>
              <a:rPr lang="en-ZA" sz="1200" dirty="0">
                <a:solidFill>
                  <a:prstClr val="black"/>
                </a:solidFill>
                <a:latin typeface="Century Gothic" panose="020B0502020202020204" pitchFamily="34" charset="0"/>
              </a:rPr>
              <a:t>R900 (PS)</a:t>
            </a:r>
          </a:p>
        </p:txBody>
      </p:sp>
      <p:sp>
        <p:nvSpPr>
          <p:cNvPr id="58" name="TextBox 57"/>
          <p:cNvSpPr txBox="1"/>
          <p:nvPr/>
        </p:nvSpPr>
        <p:spPr>
          <a:xfrm>
            <a:off x="8688392" y="3550435"/>
            <a:ext cx="1428866" cy="510778"/>
          </a:xfrm>
          <a:prstGeom prst="roundRect">
            <a:avLst/>
          </a:prstGeom>
          <a:noFill/>
          <a:ln w="19050">
            <a:noFill/>
          </a:ln>
        </p:spPr>
        <p:txBody>
          <a:bodyPr wrap="square" rtlCol="0">
            <a:spAutoFit/>
          </a:bodyPr>
          <a:lstStyle/>
          <a:p>
            <a:pPr algn="ctr"/>
            <a:r>
              <a:rPr lang="en-ZA" sz="1200" dirty="0">
                <a:solidFill>
                  <a:prstClr val="black"/>
                </a:solidFill>
                <a:latin typeface="Century Gothic" panose="020B0502020202020204" pitchFamily="34" charset="0"/>
              </a:rPr>
              <a:t>John</a:t>
            </a:r>
          </a:p>
          <a:p>
            <a:pPr algn="ctr"/>
            <a:r>
              <a:rPr lang="en-ZA" sz="1200" dirty="0">
                <a:solidFill>
                  <a:prstClr val="black"/>
                </a:solidFill>
                <a:latin typeface="Century Gothic" panose="020B0502020202020204" pitchFamily="34" charset="0"/>
              </a:rPr>
              <a:t>R900 (PS)</a:t>
            </a:r>
          </a:p>
        </p:txBody>
      </p:sp>
      <p:grpSp>
        <p:nvGrpSpPr>
          <p:cNvPr id="68" name="Group 67"/>
          <p:cNvGrpSpPr/>
          <p:nvPr/>
        </p:nvGrpSpPr>
        <p:grpSpPr>
          <a:xfrm>
            <a:off x="6599185" y="6019291"/>
            <a:ext cx="582547" cy="578196"/>
            <a:chOff x="6980338" y="4964270"/>
            <a:chExt cx="582547" cy="578196"/>
          </a:xfrm>
        </p:grpSpPr>
        <p:sp>
          <p:nvSpPr>
            <p:cNvPr id="65" name="Oval 94"/>
            <p:cNvSpPr/>
            <p:nvPr/>
          </p:nvSpPr>
          <p:spPr>
            <a:xfrm>
              <a:off x="6984689" y="4964270"/>
              <a:ext cx="578196" cy="578196"/>
            </a:xfrm>
            <a:prstGeom prst="ellipse">
              <a:avLst/>
            </a:prstGeom>
            <a:solidFill>
              <a:srgbClr val="92D050"/>
            </a:solidFill>
            <a:ln w="12700" cap="flat">
              <a:noFill/>
              <a:miter lim="400000"/>
            </a:ln>
            <a:effectLst>
              <a:outerShdw blurRad="127000" dist="101600" dir="2700000" rotWithShape="0">
                <a:srgbClr val="000000">
                  <a:alpha val="40000"/>
                </a:srgbClr>
              </a:outerShdw>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67" name="TextBox 66"/>
            <p:cNvSpPr txBox="1"/>
            <p:nvPr/>
          </p:nvSpPr>
          <p:spPr>
            <a:xfrm>
              <a:off x="6980338" y="4995454"/>
              <a:ext cx="582546" cy="510778"/>
            </a:xfrm>
            <a:prstGeom prst="roundRect">
              <a:avLst/>
            </a:prstGeom>
            <a:noFill/>
            <a:ln w="19050">
              <a:noFill/>
            </a:ln>
          </p:spPr>
          <p:txBody>
            <a:bodyPr wrap="square" rtlCol="0">
              <a:spAutoFit/>
            </a:bodyPr>
            <a:lstStyle/>
            <a:p>
              <a:pPr algn="ctr"/>
              <a:r>
                <a:rPr lang="en-ZA" sz="1200" b="1" dirty="0">
                  <a:solidFill>
                    <a:schemeClr val="bg1"/>
                  </a:solidFill>
                  <a:latin typeface="Century Gothic" panose="020B0502020202020204" pitchFamily="34" charset="0"/>
                </a:rPr>
                <a:t>TB 2</a:t>
              </a:r>
            </a:p>
            <a:p>
              <a:pPr algn="ctr"/>
              <a:r>
                <a:rPr lang="en-ZA" sz="1200" dirty="0">
                  <a:solidFill>
                    <a:schemeClr val="bg1"/>
                  </a:solidFill>
                  <a:latin typeface="Century Gothic" panose="020B0502020202020204" pitchFamily="34" charset="0"/>
                </a:rPr>
                <a:t>2%</a:t>
              </a:r>
            </a:p>
          </p:txBody>
        </p:sp>
      </p:grpSp>
      <p:cxnSp>
        <p:nvCxnSpPr>
          <p:cNvPr id="69" name="Straight Arrow Connector 68"/>
          <p:cNvCxnSpPr/>
          <p:nvPr/>
        </p:nvCxnSpPr>
        <p:spPr>
          <a:xfrm flipH="1" flipV="1">
            <a:off x="5496279" y="3782816"/>
            <a:ext cx="1206527" cy="228626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47" descr="Picture 47"/>
          <p:cNvPicPr>
            <a:picLocks noChangeAspect="1"/>
          </p:cNvPicPr>
          <p:nvPr/>
        </p:nvPicPr>
        <p:blipFill>
          <a:blip r:embed="rId8"/>
          <a:stretch>
            <a:fillRect/>
          </a:stretch>
        </p:blipFill>
        <p:spPr>
          <a:xfrm>
            <a:off x="7325082" y="4474084"/>
            <a:ext cx="444946" cy="772942"/>
          </a:xfrm>
          <a:prstGeom prst="rect">
            <a:avLst/>
          </a:prstGeom>
          <a:ln w="12700" cap="flat">
            <a:noFill/>
            <a:miter lim="400000"/>
          </a:ln>
          <a:effectLst/>
        </p:spPr>
      </p:pic>
      <p:sp>
        <p:nvSpPr>
          <p:cNvPr id="38" name="Oval 34"/>
          <p:cNvSpPr/>
          <p:nvPr/>
        </p:nvSpPr>
        <p:spPr>
          <a:xfrm>
            <a:off x="7386544" y="4177685"/>
            <a:ext cx="299713" cy="280869"/>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39" name="Straight Connector 67"/>
          <p:cNvSpPr/>
          <p:nvPr/>
        </p:nvSpPr>
        <p:spPr>
          <a:xfrm flipV="1">
            <a:off x="7536401" y="3990598"/>
            <a:ext cx="1" cy="163367"/>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40" name="TextBox 12"/>
          <p:cNvSpPr txBox="1"/>
          <p:nvPr/>
        </p:nvSpPr>
        <p:spPr>
          <a:xfrm>
            <a:off x="7357986" y="4102676"/>
            <a:ext cx="366445"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C</a:t>
            </a:r>
            <a:endParaRPr sz="1200" b="1" dirty="0">
              <a:latin typeface="Century Gothic" panose="020B0502020202020204" pitchFamily="34" charset="0"/>
            </a:endParaRPr>
          </a:p>
        </p:txBody>
      </p:sp>
      <p:sp>
        <p:nvSpPr>
          <p:cNvPr id="47" name="TextBox 46"/>
          <p:cNvSpPr txBox="1"/>
          <p:nvPr/>
        </p:nvSpPr>
        <p:spPr>
          <a:xfrm>
            <a:off x="6821966" y="5203484"/>
            <a:ext cx="1428866" cy="510778"/>
          </a:xfrm>
          <a:prstGeom prst="roundRect">
            <a:avLst/>
          </a:prstGeom>
          <a:noFill/>
          <a:ln w="19050">
            <a:noFill/>
          </a:ln>
        </p:spPr>
        <p:txBody>
          <a:bodyPr wrap="square" rtlCol="0">
            <a:spAutoFit/>
          </a:bodyPr>
          <a:lstStyle/>
          <a:p>
            <a:pPr algn="ctr"/>
            <a:r>
              <a:rPr lang="en-ZA" sz="1200" dirty="0">
                <a:solidFill>
                  <a:prstClr val="black"/>
                </a:solidFill>
                <a:latin typeface="Century Gothic" panose="020B0502020202020204" pitchFamily="34" charset="0"/>
              </a:rPr>
              <a:t>Sarah</a:t>
            </a:r>
          </a:p>
          <a:p>
            <a:pPr algn="ctr"/>
            <a:r>
              <a:rPr lang="en-ZA" sz="1200" dirty="0">
                <a:solidFill>
                  <a:prstClr val="black"/>
                </a:solidFill>
                <a:latin typeface="Century Gothic" panose="020B0502020202020204" pitchFamily="34" charset="0"/>
              </a:rPr>
              <a:t>R900 (PS)</a:t>
            </a:r>
          </a:p>
        </p:txBody>
      </p:sp>
      <p:pic>
        <p:nvPicPr>
          <p:cNvPr id="49" name="Picture 90" descr="Picture 90"/>
          <p:cNvPicPr>
            <a:picLocks noChangeAspect="1"/>
          </p:cNvPicPr>
          <p:nvPr/>
        </p:nvPicPr>
        <p:blipFill>
          <a:blip r:embed="rId9"/>
          <a:stretch>
            <a:fillRect/>
          </a:stretch>
        </p:blipFill>
        <p:spPr>
          <a:xfrm>
            <a:off x="7340321" y="6074335"/>
            <a:ext cx="460666" cy="738654"/>
          </a:xfrm>
          <a:prstGeom prst="rect">
            <a:avLst/>
          </a:prstGeom>
          <a:ln w="12700" cap="flat">
            <a:noFill/>
            <a:miter lim="400000"/>
          </a:ln>
          <a:effectLst/>
        </p:spPr>
      </p:pic>
      <p:sp>
        <p:nvSpPr>
          <p:cNvPr id="50" name="Oval 34"/>
          <p:cNvSpPr/>
          <p:nvPr/>
        </p:nvSpPr>
        <p:spPr>
          <a:xfrm>
            <a:off x="7421687" y="5788214"/>
            <a:ext cx="299713" cy="280869"/>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52" name="TextBox 12"/>
          <p:cNvSpPr txBox="1"/>
          <p:nvPr/>
        </p:nvSpPr>
        <p:spPr>
          <a:xfrm>
            <a:off x="7333553" y="5716427"/>
            <a:ext cx="480258"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AC</a:t>
            </a:r>
            <a:endParaRPr sz="1200" b="1" dirty="0">
              <a:latin typeface="Century Gothic" panose="020B0502020202020204" pitchFamily="34" charset="0"/>
            </a:endParaRPr>
          </a:p>
        </p:txBody>
      </p:sp>
      <p:sp>
        <p:nvSpPr>
          <p:cNvPr id="53" name="Straight Connector 67"/>
          <p:cNvSpPr/>
          <p:nvPr/>
        </p:nvSpPr>
        <p:spPr>
          <a:xfrm flipV="1">
            <a:off x="7572155" y="5667803"/>
            <a:ext cx="0" cy="92918"/>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54" name="TextBox 53"/>
          <p:cNvSpPr txBox="1"/>
          <p:nvPr/>
        </p:nvSpPr>
        <p:spPr>
          <a:xfrm>
            <a:off x="7512866" y="6373122"/>
            <a:ext cx="1428866" cy="510778"/>
          </a:xfrm>
          <a:prstGeom prst="roundRect">
            <a:avLst/>
          </a:prstGeom>
          <a:noFill/>
          <a:ln w="19050">
            <a:noFill/>
          </a:ln>
        </p:spPr>
        <p:txBody>
          <a:bodyPr wrap="square" rtlCol="0">
            <a:spAutoFit/>
          </a:bodyPr>
          <a:lstStyle/>
          <a:p>
            <a:pPr algn="ctr"/>
            <a:r>
              <a:rPr lang="en-ZA" sz="1200" dirty="0">
                <a:solidFill>
                  <a:prstClr val="black"/>
                </a:solidFill>
                <a:latin typeface="Century Gothic" panose="020B0502020202020204" pitchFamily="34" charset="0"/>
              </a:rPr>
              <a:t>Claire</a:t>
            </a:r>
          </a:p>
          <a:p>
            <a:pPr algn="ctr"/>
            <a:r>
              <a:rPr lang="en-ZA" sz="1200" dirty="0">
                <a:solidFill>
                  <a:prstClr val="black"/>
                </a:solidFill>
                <a:latin typeface="Century Gothic" panose="020B0502020202020204" pitchFamily="34" charset="0"/>
              </a:rPr>
              <a:t>R900 (PS)</a:t>
            </a:r>
          </a:p>
        </p:txBody>
      </p:sp>
      <p:grpSp>
        <p:nvGrpSpPr>
          <p:cNvPr id="55" name="Group 54"/>
          <p:cNvGrpSpPr/>
          <p:nvPr/>
        </p:nvGrpSpPr>
        <p:grpSpPr>
          <a:xfrm>
            <a:off x="6575441" y="3133481"/>
            <a:ext cx="582547" cy="578196"/>
            <a:chOff x="6980338" y="4964270"/>
            <a:chExt cx="582547" cy="578196"/>
          </a:xfrm>
        </p:grpSpPr>
        <p:sp>
          <p:nvSpPr>
            <p:cNvPr id="59" name="Oval 94"/>
            <p:cNvSpPr/>
            <p:nvPr/>
          </p:nvSpPr>
          <p:spPr>
            <a:xfrm>
              <a:off x="6984689" y="4964270"/>
              <a:ext cx="578196" cy="578196"/>
            </a:xfrm>
            <a:prstGeom prst="ellipse">
              <a:avLst/>
            </a:prstGeom>
            <a:solidFill>
              <a:srgbClr val="F17D34"/>
            </a:solidFill>
            <a:ln w="12700" cap="flat">
              <a:noFill/>
              <a:miter lim="400000"/>
            </a:ln>
            <a:effectLst>
              <a:outerShdw blurRad="127000" dist="101600" dir="2700000" rotWithShape="0">
                <a:srgbClr val="000000">
                  <a:alpha val="40000"/>
                </a:srgbClr>
              </a:outerShdw>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60" name="TextBox 59"/>
            <p:cNvSpPr txBox="1"/>
            <p:nvPr/>
          </p:nvSpPr>
          <p:spPr>
            <a:xfrm>
              <a:off x="6980338" y="4995454"/>
              <a:ext cx="582546" cy="510778"/>
            </a:xfrm>
            <a:prstGeom prst="roundRect">
              <a:avLst/>
            </a:prstGeom>
            <a:noFill/>
            <a:ln w="19050">
              <a:noFill/>
            </a:ln>
          </p:spPr>
          <p:txBody>
            <a:bodyPr wrap="square" rtlCol="0">
              <a:spAutoFit/>
            </a:bodyPr>
            <a:lstStyle/>
            <a:p>
              <a:pPr algn="ctr"/>
              <a:r>
                <a:rPr lang="en-ZA" sz="1200" b="1" dirty="0">
                  <a:solidFill>
                    <a:prstClr val="white"/>
                  </a:solidFill>
                  <a:latin typeface="Century Gothic" panose="020B0502020202020204" pitchFamily="34" charset="0"/>
                </a:rPr>
                <a:t>TB 1</a:t>
              </a:r>
            </a:p>
            <a:p>
              <a:pPr algn="ctr"/>
              <a:r>
                <a:rPr lang="en-ZA" sz="1200" dirty="0">
                  <a:solidFill>
                    <a:prstClr val="white"/>
                  </a:solidFill>
                  <a:latin typeface="Century Gothic" panose="020B0502020202020204" pitchFamily="34" charset="0"/>
                </a:rPr>
                <a:t>3%</a:t>
              </a:r>
            </a:p>
          </p:txBody>
        </p:sp>
      </p:grpSp>
      <p:cxnSp>
        <p:nvCxnSpPr>
          <p:cNvPr id="61" name="Straight Arrow Connector 60"/>
          <p:cNvCxnSpPr>
            <a:stCxn id="60" idx="1"/>
          </p:cNvCxnSpPr>
          <p:nvPr/>
        </p:nvCxnSpPr>
        <p:spPr>
          <a:xfrm flipH="1">
            <a:off x="5496279" y="3420054"/>
            <a:ext cx="1079162" cy="107372"/>
          </a:xfrm>
          <a:prstGeom prst="straightConnector1">
            <a:avLst/>
          </a:prstGeom>
          <a:ln w="28575">
            <a:solidFill>
              <a:srgbClr val="F17D34"/>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9527949" y="782438"/>
            <a:ext cx="2488887" cy="1532084"/>
          </a:xfrm>
          <a:prstGeom prst="ellipse">
            <a:avLst/>
          </a:prstGeom>
          <a:solidFill>
            <a:schemeClr val="bg1"/>
          </a:solidFill>
          <a:ln>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u="sng" dirty="0">
                <a:solidFill>
                  <a:prstClr val="black"/>
                </a:solidFill>
                <a:latin typeface="Century Gothic" panose="020B0502020202020204" pitchFamily="34" charset="0"/>
              </a:rPr>
              <a:t>Question</a:t>
            </a:r>
            <a:r>
              <a:rPr lang="en-ZA" sz="1600" b="1" u="sng" dirty="0">
                <a:solidFill>
                  <a:prstClr val="black"/>
                </a:solidFill>
                <a:latin typeface="Century Gothic" panose="020B0502020202020204" pitchFamily="34" charset="0"/>
              </a:rPr>
              <a:t>:</a:t>
            </a:r>
          </a:p>
          <a:p>
            <a:pPr algn="ctr"/>
            <a:r>
              <a:rPr lang="en-ZA" sz="1600" dirty="0">
                <a:solidFill>
                  <a:prstClr val="black"/>
                </a:solidFill>
                <a:latin typeface="Century Gothic" panose="020B0502020202020204" pitchFamily="34" charset="0"/>
              </a:rPr>
              <a:t>What happens when Lara has R0 Personal Sales?</a:t>
            </a:r>
          </a:p>
        </p:txBody>
      </p:sp>
      <p:sp>
        <p:nvSpPr>
          <p:cNvPr id="64" name="Oval 63"/>
          <p:cNvSpPr/>
          <p:nvPr/>
        </p:nvSpPr>
        <p:spPr>
          <a:xfrm>
            <a:off x="9722933" y="2492076"/>
            <a:ext cx="2435730" cy="1973901"/>
          </a:xfrm>
          <a:prstGeom prst="ellipse">
            <a:avLst/>
          </a:prstGeom>
          <a:solidFill>
            <a:schemeClr val="bg1"/>
          </a:solidFill>
          <a:ln>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u="sng" dirty="0">
                <a:solidFill>
                  <a:prstClr val="black"/>
                </a:solidFill>
                <a:latin typeface="Century Gothic" panose="020B0502020202020204" pitchFamily="34" charset="0"/>
              </a:rPr>
              <a:t>Answer</a:t>
            </a:r>
            <a:r>
              <a:rPr lang="en-ZA" sz="1600" b="1" u="sng" dirty="0">
                <a:solidFill>
                  <a:prstClr val="black"/>
                </a:solidFill>
                <a:latin typeface="Century Gothic" panose="020B0502020202020204" pitchFamily="34" charset="0"/>
              </a:rPr>
              <a:t>:</a:t>
            </a:r>
          </a:p>
          <a:p>
            <a:pPr algn="ctr"/>
            <a:r>
              <a:rPr lang="en-ZA" sz="1600" dirty="0">
                <a:solidFill>
                  <a:prstClr val="black"/>
                </a:solidFill>
                <a:latin typeface="Century Gothic" panose="020B0502020202020204" pitchFamily="34" charset="0"/>
              </a:rPr>
              <a:t>In this example Team Building 2 will be paid to you on Claire, who is your Level 3</a:t>
            </a:r>
          </a:p>
        </p:txBody>
      </p:sp>
      <p:sp>
        <p:nvSpPr>
          <p:cNvPr id="66" name="TextBox 65"/>
          <p:cNvSpPr txBox="1"/>
          <p:nvPr/>
        </p:nvSpPr>
        <p:spPr>
          <a:xfrm>
            <a:off x="8489434" y="4523861"/>
            <a:ext cx="2984914" cy="2247424"/>
          </a:xfrm>
          <a:prstGeom prst="roundRect">
            <a:avLst/>
          </a:prstGeom>
          <a:solidFill>
            <a:schemeClr val="bg1"/>
          </a:solidFill>
          <a:ln w="19050">
            <a:solidFill>
              <a:schemeClr val="tx1"/>
            </a:solidFill>
          </a:ln>
        </p:spPr>
        <p:txBody>
          <a:bodyPr wrap="square" rtlCol="0">
            <a:spAutoFit/>
          </a:bodyPr>
          <a:lstStyle/>
          <a:p>
            <a:pPr algn="ctr"/>
            <a:r>
              <a:rPr lang="en-ZA" sz="1400" dirty="0">
                <a:solidFill>
                  <a:prstClr val="black"/>
                </a:solidFill>
                <a:latin typeface="Century Gothic" panose="020B0502020202020204" pitchFamily="34" charset="0"/>
              </a:rPr>
              <a:t>This is referred to as the </a:t>
            </a:r>
            <a:r>
              <a:rPr lang="en-ZA" sz="1400" b="1" dirty="0">
                <a:solidFill>
                  <a:prstClr val="black"/>
                </a:solidFill>
                <a:latin typeface="Century Gothic" panose="020B0502020202020204" pitchFamily="34" charset="0"/>
              </a:rPr>
              <a:t>roll up</a:t>
            </a:r>
            <a:r>
              <a:rPr lang="en-ZA" sz="1400" dirty="0">
                <a:solidFill>
                  <a:prstClr val="black"/>
                </a:solidFill>
                <a:latin typeface="Century Gothic" panose="020B0502020202020204" pitchFamily="34" charset="0"/>
              </a:rPr>
              <a:t>. The system will go down in a leg until it finds a person you can earn on.</a:t>
            </a:r>
          </a:p>
          <a:p>
            <a:pPr algn="ctr"/>
            <a:r>
              <a:rPr lang="en-ZA" sz="1400" b="1" dirty="0">
                <a:solidFill>
                  <a:prstClr val="black"/>
                </a:solidFill>
                <a:latin typeface="Century Gothic" panose="020B0502020202020204" pitchFamily="34" charset="0"/>
              </a:rPr>
              <a:t>Roll up</a:t>
            </a:r>
            <a:r>
              <a:rPr lang="en-ZA" sz="1400" dirty="0">
                <a:solidFill>
                  <a:prstClr val="black"/>
                </a:solidFill>
                <a:latin typeface="Century Gothic" panose="020B0502020202020204" pitchFamily="34" charset="0"/>
              </a:rPr>
              <a:t> is the 1</a:t>
            </a:r>
            <a:r>
              <a:rPr lang="en-ZA" sz="1400" baseline="30000" dirty="0">
                <a:solidFill>
                  <a:prstClr val="black"/>
                </a:solidFill>
                <a:latin typeface="Century Gothic" panose="020B0502020202020204" pitchFamily="34" charset="0"/>
              </a:rPr>
              <a:t>st</a:t>
            </a:r>
            <a:r>
              <a:rPr lang="en-ZA" sz="1400" dirty="0">
                <a:solidFill>
                  <a:prstClr val="black"/>
                </a:solidFill>
                <a:latin typeface="Century Gothic" panose="020B0502020202020204" pitchFamily="34" charset="0"/>
              </a:rPr>
              <a:t> person the system finds and is treated as your TB1 in that month and the 2</a:t>
            </a:r>
            <a:r>
              <a:rPr lang="en-ZA" sz="1400" baseline="30000" dirty="0">
                <a:solidFill>
                  <a:prstClr val="black"/>
                </a:solidFill>
                <a:latin typeface="Century Gothic" panose="020B0502020202020204" pitchFamily="34" charset="0"/>
              </a:rPr>
              <a:t>nd</a:t>
            </a:r>
            <a:r>
              <a:rPr lang="en-ZA" sz="1400" dirty="0">
                <a:solidFill>
                  <a:prstClr val="black"/>
                </a:solidFill>
                <a:latin typeface="Century Gothic" panose="020B0502020202020204" pitchFamily="34" charset="0"/>
              </a:rPr>
              <a:t> person on your TB2 in that month.  </a:t>
            </a:r>
            <a:endParaRPr lang="en-ZA" sz="1400" b="1" dirty="0">
              <a:solidFill>
                <a:prstClr val="black"/>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626182157"/>
      </p:ext>
    </p:extLst>
  </p:cSld>
  <p:clrMapOvr>
    <a:masterClrMapping/>
  </p:clrMapOvr>
  <mc:AlternateContent xmlns:mc="http://schemas.openxmlformats.org/markup-compatibility/2006" xmlns:p14="http://schemas.microsoft.com/office/powerpoint/2010/main">
    <mc:Choice Requires="p14">
      <p:transition spd="slow" p14:dur="2000" advTm="23608"/>
    </mc:Choice>
    <mc:Fallback xmlns="">
      <p:transition spd="slow" advTm="236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heel(1)">
                                      <p:cBhvr>
                                        <p:cTn id="12" dur="2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lendar&#10;&#10;Description automatically generated">
            <a:extLst>
              <a:ext uri="{FF2B5EF4-FFF2-40B4-BE49-F238E27FC236}">
                <a16:creationId xmlns:a16="http://schemas.microsoft.com/office/drawing/2014/main" id="{8BB6FB51-8385-1FFE-8EFB-8694039609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463464" y="0"/>
            <a:ext cx="7642198" cy="6858000"/>
          </a:xfrm>
          <a:prstGeom prst="rect">
            <a:avLst/>
          </a:prstGeom>
        </p:spPr>
      </p:pic>
      <p:sp>
        <p:nvSpPr>
          <p:cNvPr id="5" name="Rectangle 4"/>
          <p:cNvSpPr/>
          <p:nvPr/>
        </p:nvSpPr>
        <p:spPr>
          <a:xfrm>
            <a:off x="6753225" y="624114"/>
            <a:ext cx="3352437"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1" name="Down Arrow 10"/>
          <p:cNvSpPr/>
          <p:nvPr/>
        </p:nvSpPr>
        <p:spPr>
          <a:xfrm>
            <a:off x="645089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8" name="Rectangle 17"/>
          <p:cNvSpPr/>
          <p:nvPr/>
        </p:nvSpPr>
        <p:spPr>
          <a:xfrm>
            <a:off x="651023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pic>
        <p:nvPicPr>
          <p:cNvPr id="15" name="Picture 4" descr="Happy woman shows thumbs up gesture cool Vector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932" y="2943188"/>
            <a:ext cx="3920839" cy="42345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1456504" y="6147312"/>
            <a:ext cx="735496" cy="710688"/>
          </a:xfrm>
          <a:prstGeom prst="rect">
            <a:avLst/>
          </a:prstGeom>
        </p:spPr>
      </p:pic>
    </p:spTree>
    <p:custDataLst>
      <p:tags r:id="rId1"/>
    </p:custDataLst>
    <p:extLst>
      <p:ext uri="{BB962C8B-B14F-4D97-AF65-F5344CB8AC3E}">
        <p14:creationId xmlns:p14="http://schemas.microsoft.com/office/powerpoint/2010/main" val="1455309183"/>
      </p:ext>
    </p:extLst>
  </p:cSld>
  <p:clrMapOvr>
    <a:masterClrMapping/>
  </p:clrMapOvr>
  <mc:AlternateContent xmlns:mc="http://schemas.openxmlformats.org/markup-compatibility/2006" xmlns:p14="http://schemas.microsoft.com/office/powerpoint/2010/main">
    <mc:Choice Requires="p14">
      <p:transition spd="slow" p14:dur="2000" advTm="3564"/>
    </mc:Choice>
    <mc:Fallback xmlns="">
      <p:transition spd="slow" advTm="35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4AD29CDE-8CF2-EE02-405E-F873200D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
        <p:nvSpPr>
          <p:cNvPr id="3" name="Oval 2"/>
          <p:cNvSpPr/>
          <p:nvPr/>
        </p:nvSpPr>
        <p:spPr>
          <a:xfrm>
            <a:off x="5120368" y="1304925"/>
            <a:ext cx="449948" cy="970189"/>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p:nvPicPr>
        <p:blipFill>
          <a:blip r:embed="rId4"/>
          <a:stretch>
            <a:fillRect/>
          </a:stretch>
        </p:blipFill>
        <p:spPr>
          <a:xfrm>
            <a:off x="11456504" y="6147312"/>
            <a:ext cx="735496" cy="710688"/>
          </a:xfrm>
          <a:prstGeom prst="rect">
            <a:avLst/>
          </a:prstGeom>
        </p:spPr>
      </p:pic>
    </p:spTree>
    <p:custDataLst>
      <p:tags r:id="rId1"/>
    </p:custDataLst>
    <p:extLst>
      <p:ext uri="{BB962C8B-B14F-4D97-AF65-F5344CB8AC3E}">
        <p14:creationId xmlns:p14="http://schemas.microsoft.com/office/powerpoint/2010/main" val="1841676835"/>
      </p:ext>
    </p:extLst>
  </p:cSld>
  <p:clrMapOvr>
    <a:masterClrMapping/>
  </p:clrMapOvr>
  <mc:AlternateContent xmlns:mc="http://schemas.openxmlformats.org/markup-compatibility/2006" xmlns:p14="http://schemas.microsoft.com/office/powerpoint/2010/main">
    <mc:Choice Requires="p14">
      <p:transition spd="slow" p14:dur="2000" advTm="4231"/>
    </mc:Choice>
    <mc:Fallback xmlns="">
      <p:transition spd="slow" advTm="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alendar&#10;&#10;Description automatically generated">
            <a:extLst>
              <a:ext uri="{FF2B5EF4-FFF2-40B4-BE49-F238E27FC236}">
                <a16:creationId xmlns:a16="http://schemas.microsoft.com/office/drawing/2014/main" id="{115702DA-9938-9E85-0BBC-D37373015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463464" y="0"/>
            <a:ext cx="7642198" cy="6858000"/>
          </a:xfrm>
          <a:prstGeom prst="rect">
            <a:avLst/>
          </a:prstGeom>
        </p:spPr>
      </p:pic>
      <p:pic>
        <p:nvPicPr>
          <p:cNvPr id="2" name="Picture 1"/>
          <p:cNvPicPr>
            <a:picLocks noChangeAspect="1"/>
          </p:cNvPicPr>
          <p:nvPr/>
        </p:nvPicPr>
        <p:blipFill>
          <a:blip r:embed="rId4"/>
          <a:stretch>
            <a:fillRect/>
          </a:stretch>
        </p:blipFill>
        <p:spPr>
          <a:xfrm>
            <a:off x="11456504" y="6147312"/>
            <a:ext cx="735496" cy="710688"/>
          </a:xfrm>
          <a:prstGeom prst="rect">
            <a:avLst/>
          </a:prstGeom>
        </p:spPr>
      </p:pic>
      <p:sp>
        <p:nvSpPr>
          <p:cNvPr id="5" name="Rectangle 4"/>
          <p:cNvSpPr/>
          <p:nvPr/>
        </p:nvSpPr>
        <p:spPr>
          <a:xfrm>
            <a:off x="6753225" y="624114"/>
            <a:ext cx="5227698"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8" name="Rectangle 7"/>
          <p:cNvSpPr/>
          <p:nvPr/>
        </p:nvSpPr>
        <p:spPr>
          <a:xfrm>
            <a:off x="6753226" y="1676400"/>
            <a:ext cx="3657236"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latin typeface="Century Gothic" panose="020B0502020202020204" pitchFamily="34" charset="0"/>
            </a:endParaRPr>
          </a:p>
        </p:txBody>
      </p:sp>
      <p:sp>
        <p:nvSpPr>
          <p:cNvPr id="9" name="Oval 8"/>
          <p:cNvSpPr/>
          <p:nvPr/>
        </p:nvSpPr>
        <p:spPr>
          <a:xfrm>
            <a:off x="633486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1" name="Down Arrow 10"/>
          <p:cNvSpPr/>
          <p:nvPr/>
        </p:nvSpPr>
        <p:spPr>
          <a:xfrm>
            <a:off x="645089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8" name="Rectangle 17"/>
          <p:cNvSpPr/>
          <p:nvPr/>
        </p:nvSpPr>
        <p:spPr>
          <a:xfrm>
            <a:off x="651023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0" name="TextBox 19"/>
          <p:cNvSpPr txBox="1"/>
          <p:nvPr/>
        </p:nvSpPr>
        <p:spPr>
          <a:xfrm>
            <a:off x="7415958" y="2445988"/>
            <a:ext cx="2547879" cy="1276945"/>
          </a:xfrm>
          <a:prstGeom prst="roundRect">
            <a:avLst/>
          </a:prstGeom>
          <a:solidFill>
            <a:schemeClr val="bg1"/>
          </a:solidFill>
          <a:ln w="19050">
            <a:solidFill>
              <a:schemeClr val="tx1"/>
            </a:solidFill>
          </a:ln>
        </p:spPr>
        <p:txBody>
          <a:bodyPr wrap="square" lIns="36000" rIns="36000" bIns="0" rtlCol="0">
            <a:spAutoFit/>
          </a:bodyPr>
          <a:lstStyle/>
          <a:p>
            <a:pPr algn="ctr"/>
            <a:r>
              <a:rPr lang="en-ZA" dirty="0">
                <a:solidFill>
                  <a:prstClr val="black"/>
                </a:solidFill>
                <a:latin typeface="Century Gothic" panose="020B0502020202020204" pitchFamily="34" charset="0"/>
              </a:rPr>
              <a:t>Always read the Success Plan from the top to the bottom</a:t>
            </a:r>
          </a:p>
        </p:txBody>
      </p:sp>
    </p:spTree>
    <p:custDataLst>
      <p:tags r:id="rId1"/>
    </p:custDataLst>
    <p:extLst>
      <p:ext uri="{BB962C8B-B14F-4D97-AF65-F5344CB8AC3E}">
        <p14:creationId xmlns:p14="http://schemas.microsoft.com/office/powerpoint/2010/main" val="1490275756"/>
      </p:ext>
    </p:extLst>
  </p:cSld>
  <p:clrMapOvr>
    <a:masterClrMapping/>
  </p:clrMapOvr>
  <mc:AlternateContent xmlns:mc="http://schemas.openxmlformats.org/markup-compatibility/2006" xmlns:p14="http://schemas.microsoft.com/office/powerpoint/2010/main">
    <mc:Choice Requires="p14">
      <p:transition spd="slow" p14:dur="2000" advTm="7232"/>
    </mc:Choice>
    <mc:Fallback xmlns="">
      <p:transition spd="slow" advTm="7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alendar&#10;&#10;Description automatically generated">
            <a:extLst>
              <a:ext uri="{FF2B5EF4-FFF2-40B4-BE49-F238E27FC236}">
                <a16:creationId xmlns:a16="http://schemas.microsoft.com/office/drawing/2014/main" id="{6F9CB29F-824E-6116-0B2B-E6498FBED3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463464" y="0"/>
            <a:ext cx="7642198" cy="6858000"/>
          </a:xfrm>
          <a:prstGeom prst="rect">
            <a:avLst/>
          </a:prstGeom>
        </p:spPr>
      </p:pic>
      <p:pic>
        <p:nvPicPr>
          <p:cNvPr id="2" name="Picture 1"/>
          <p:cNvPicPr>
            <a:picLocks noChangeAspect="1"/>
          </p:cNvPicPr>
          <p:nvPr/>
        </p:nvPicPr>
        <p:blipFill>
          <a:blip r:embed="rId4"/>
          <a:stretch>
            <a:fillRect/>
          </a:stretch>
        </p:blipFill>
        <p:spPr>
          <a:xfrm>
            <a:off x="11456504" y="6147312"/>
            <a:ext cx="735496" cy="710688"/>
          </a:xfrm>
          <a:prstGeom prst="rect">
            <a:avLst/>
          </a:prstGeom>
        </p:spPr>
      </p:pic>
      <p:sp>
        <p:nvSpPr>
          <p:cNvPr id="5" name="Rectangle 4"/>
          <p:cNvSpPr/>
          <p:nvPr/>
        </p:nvSpPr>
        <p:spPr>
          <a:xfrm>
            <a:off x="6753225" y="624114"/>
            <a:ext cx="5227698"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8" name="Rectangle 7"/>
          <p:cNvSpPr/>
          <p:nvPr/>
        </p:nvSpPr>
        <p:spPr>
          <a:xfrm>
            <a:off x="6784814" y="1676400"/>
            <a:ext cx="3625648"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entury Gothic" panose="020B0502020202020204" pitchFamily="34" charset="0"/>
            </a:endParaRPr>
          </a:p>
        </p:txBody>
      </p:sp>
      <p:sp>
        <p:nvSpPr>
          <p:cNvPr id="9" name="Oval 8"/>
          <p:cNvSpPr/>
          <p:nvPr/>
        </p:nvSpPr>
        <p:spPr>
          <a:xfrm>
            <a:off x="633486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0" name="Oval 9"/>
          <p:cNvSpPr/>
          <p:nvPr/>
        </p:nvSpPr>
        <p:spPr>
          <a:xfrm>
            <a:off x="630221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1" name="Down Arrow 10"/>
          <p:cNvSpPr/>
          <p:nvPr/>
        </p:nvSpPr>
        <p:spPr>
          <a:xfrm>
            <a:off x="645089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2" name="TextBox 11"/>
          <p:cNvSpPr txBox="1"/>
          <p:nvPr/>
        </p:nvSpPr>
        <p:spPr>
          <a:xfrm>
            <a:off x="7021103" y="3659454"/>
            <a:ext cx="4314554" cy="2809280"/>
          </a:xfrm>
          <a:prstGeom prst="roundRect">
            <a:avLst/>
          </a:prstGeom>
          <a:solidFill>
            <a:schemeClr val="bg1"/>
          </a:solidFill>
          <a:ln w="19050">
            <a:solidFill>
              <a:schemeClr val="tx1"/>
            </a:solidFill>
          </a:ln>
        </p:spPr>
        <p:txBody>
          <a:bodyPr wrap="square" bIns="0" rtlCol="0">
            <a:spAutoFit/>
          </a:bodyPr>
          <a:lstStyle/>
          <a:p>
            <a:pPr algn="ctr"/>
            <a:r>
              <a:rPr lang="en-ZA" dirty="0">
                <a:latin typeface="Century Gothic" panose="020B0502020202020204" pitchFamily="34" charset="0"/>
              </a:rPr>
              <a:t>Advanced Consultant (AC) is someone who placed an order for more than R900 in a given month, whereas a Consultant (C) placed an order for less than R900 in a given month . AC can also start to earn team building discount on team members on their Level 1 (TB1) and 2 (TB2)</a:t>
            </a:r>
          </a:p>
        </p:txBody>
      </p:sp>
      <p:sp>
        <p:nvSpPr>
          <p:cNvPr id="18" name="Rectangle 17"/>
          <p:cNvSpPr/>
          <p:nvPr/>
        </p:nvSpPr>
        <p:spPr>
          <a:xfrm>
            <a:off x="651023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20" name="TextBox 19"/>
          <p:cNvSpPr txBox="1"/>
          <p:nvPr/>
        </p:nvSpPr>
        <p:spPr>
          <a:xfrm>
            <a:off x="7394578" y="1329695"/>
            <a:ext cx="3567605" cy="1889879"/>
          </a:xfrm>
          <a:prstGeom prst="roundRect">
            <a:avLst/>
          </a:prstGeom>
          <a:solidFill>
            <a:schemeClr val="bg1"/>
          </a:solidFill>
          <a:ln w="19050">
            <a:solidFill>
              <a:schemeClr val="tx1"/>
            </a:solidFill>
          </a:ln>
        </p:spPr>
        <p:txBody>
          <a:bodyPr wrap="square" lIns="36000" rIns="36000" bIns="0" rtlCol="0">
            <a:spAutoFit/>
          </a:bodyPr>
          <a:lstStyle/>
          <a:p>
            <a:pPr algn="ctr"/>
            <a:r>
              <a:rPr lang="en-ZA" dirty="0">
                <a:latin typeface="Century Gothic" panose="020B0502020202020204" pitchFamily="34" charset="0"/>
              </a:rPr>
              <a:t>The difference between a </a:t>
            </a:r>
          </a:p>
          <a:p>
            <a:pPr algn="ctr"/>
            <a:r>
              <a:rPr lang="en-ZA" b="1" dirty="0">
                <a:latin typeface="Century Gothic" panose="020B0502020202020204" pitchFamily="34" charset="0"/>
              </a:rPr>
              <a:t>C</a:t>
            </a:r>
          </a:p>
          <a:p>
            <a:pPr algn="ctr"/>
            <a:r>
              <a:rPr lang="en-ZA" dirty="0">
                <a:latin typeface="Century Gothic" panose="020B0502020202020204" pitchFamily="34" charset="0"/>
              </a:rPr>
              <a:t>(CONSULTANT)</a:t>
            </a:r>
          </a:p>
          <a:p>
            <a:pPr algn="ctr"/>
            <a:r>
              <a:rPr lang="en-ZA" dirty="0">
                <a:latin typeface="Century Gothic" panose="020B0502020202020204" pitchFamily="34" charset="0"/>
              </a:rPr>
              <a:t>and</a:t>
            </a:r>
          </a:p>
          <a:p>
            <a:pPr algn="ctr"/>
            <a:r>
              <a:rPr lang="en-ZA" b="1" dirty="0">
                <a:latin typeface="Century Gothic" panose="020B0502020202020204" pitchFamily="34" charset="0"/>
              </a:rPr>
              <a:t>AC</a:t>
            </a:r>
          </a:p>
          <a:p>
            <a:pPr algn="ctr"/>
            <a:r>
              <a:rPr lang="en-ZA" dirty="0">
                <a:latin typeface="Century Gothic" panose="020B0502020202020204" pitchFamily="34" charset="0"/>
              </a:rPr>
              <a:t>(ADVANCED CONSULTANT)</a:t>
            </a:r>
          </a:p>
        </p:txBody>
      </p:sp>
      <p:cxnSp>
        <p:nvCxnSpPr>
          <p:cNvPr id="21" name="Curved Connector 20"/>
          <p:cNvCxnSpPr/>
          <p:nvPr/>
        </p:nvCxnSpPr>
        <p:spPr>
          <a:xfrm>
            <a:off x="6753225" y="2124074"/>
            <a:ext cx="866775" cy="852489"/>
          </a:xfrm>
          <a:prstGeom prst="curved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5344805"/>
      </p:ext>
    </p:extLst>
  </p:cSld>
  <p:clrMapOvr>
    <a:masterClrMapping/>
  </p:clrMapOvr>
  <mc:AlternateContent xmlns:mc="http://schemas.openxmlformats.org/markup-compatibility/2006" xmlns:p14="http://schemas.microsoft.com/office/powerpoint/2010/main">
    <mc:Choice Requires="p14">
      <p:transition spd="slow" p14:dur="2000" advTm="25668"/>
    </mc:Choice>
    <mc:Fallback xmlns="">
      <p:transition spd="slow" advTm="25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alendar&#10;&#10;Description automatically generated">
            <a:extLst>
              <a:ext uri="{FF2B5EF4-FFF2-40B4-BE49-F238E27FC236}">
                <a16:creationId xmlns:a16="http://schemas.microsoft.com/office/drawing/2014/main" id="{A58FF21B-CE50-41B6-8F9C-00C3B743F2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463464" y="0"/>
            <a:ext cx="7642198" cy="6858000"/>
          </a:xfrm>
          <a:prstGeom prst="rect">
            <a:avLst/>
          </a:prstGeom>
        </p:spPr>
      </p:pic>
      <p:sp>
        <p:nvSpPr>
          <p:cNvPr id="3" name="Rectangle 2"/>
          <p:cNvSpPr/>
          <p:nvPr/>
        </p:nvSpPr>
        <p:spPr>
          <a:xfrm>
            <a:off x="6753225" y="624114"/>
            <a:ext cx="5227698"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5" name="Rectangle 4"/>
          <p:cNvSpPr/>
          <p:nvPr/>
        </p:nvSpPr>
        <p:spPr>
          <a:xfrm>
            <a:off x="6784814" y="1676400"/>
            <a:ext cx="3625648"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entury Gothic" panose="020B0502020202020204" pitchFamily="34" charset="0"/>
            </a:endParaRPr>
          </a:p>
        </p:txBody>
      </p:sp>
      <p:sp>
        <p:nvSpPr>
          <p:cNvPr id="6" name="Oval 5"/>
          <p:cNvSpPr/>
          <p:nvPr/>
        </p:nvSpPr>
        <p:spPr>
          <a:xfrm>
            <a:off x="633486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7" name="Oval 6"/>
          <p:cNvSpPr/>
          <p:nvPr/>
        </p:nvSpPr>
        <p:spPr>
          <a:xfrm>
            <a:off x="630221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8" name="Down Arrow 7"/>
          <p:cNvSpPr/>
          <p:nvPr/>
        </p:nvSpPr>
        <p:spPr>
          <a:xfrm>
            <a:off x="645089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9" name="TextBox 8"/>
          <p:cNvSpPr txBox="1"/>
          <p:nvPr/>
        </p:nvSpPr>
        <p:spPr>
          <a:xfrm>
            <a:off x="7027805" y="1556193"/>
            <a:ext cx="3127163" cy="1328023"/>
          </a:xfrm>
          <a:prstGeom prst="roundRect">
            <a:avLst/>
          </a:prstGeom>
          <a:noFill/>
          <a:ln w="19050">
            <a:solidFill>
              <a:schemeClr val="tx1"/>
            </a:solidFill>
          </a:ln>
        </p:spPr>
        <p:txBody>
          <a:bodyPr wrap="square" rtlCol="0">
            <a:spAutoFit/>
          </a:bodyPr>
          <a:lstStyle/>
          <a:p>
            <a:pPr algn="ctr"/>
            <a:r>
              <a:rPr lang="en-ZA" b="1" dirty="0">
                <a:latin typeface="Century Gothic" panose="020B0502020202020204" pitchFamily="34" charset="0"/>
              </a:rPr>
              <a:t>Advanced Consultants </a:t>
            </a:r>
            <a:r>
              <a:rPr lang="en-ZA" dirty="0">
                <a:latin typeface="Century Gothic" panose="020B0502020202020204" pitchFamily="34" charset="0"/>
              </a:rPr>
              <a:t>earn on the </a:t>
            </a:r>
          </a:p>
          <a:p>
            <a:pPr algn="ctr"/>
            <a:r>
              <a:rPr lang="en-ZA" b="1" dirty="0">
                <a:latin typeface="Century Gothic" panose="020B0502020202020204" pitchFamily="34" charset="0"/>
              </a:rPr>
              <a:t>Personal Sales</a:t>
            </a:r>
            <a:r>
              <a:rPr lang="en-ZA" dirty="0">
                <a:latin typeface="Century Gothic" panose="020B0502020202020204" pitchFamily="34" charset="0"/>
              </a:rPr>
              <a:t> </a:t>
            </a:r>
          </a:p>
          <a:p>
            <a:pPr algn="ctr"/>
            <a:r>
              <a:rPr lang="en-ZA" dirty="0">
                <a:latin typeface="Century Gothic" panose="020B0502020202020204" pitchFamily="34" charset="0"/>
              </a:rPr>
              <a:t>of their team</a:t>
            </a:r>
          </a:p>
        </p:txBody>
      </p:sp>
      <p:sp>
        <p:nvSpPr>
          <p:cNvPr id="11" name="Rectangle 10"/>
          <p:cNvSpPr/>
          <p:nvPr/>
        </p:nvSpPr>
        <p:spPr>
          <a:xfrm>
            <a:off x="651023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2" name="TextBox 11"/>
          <p:cNvSpPr txBox="1"/>
          <p:nvPr/>
        </p:nvSpPr>
        <p:spPr>
          <a:xfrm>
            <a:off x="7034056" y="2971324"/>
            <a:ext cx="3127163" cy="2247424"/>
          </a:xfrm>
          <a:prstGeom prst="roundRect">
            <a:avLst/>
          </a:prstGeom>
          <a:noFill/>
          <a:ln w="19050">
            <a:solidFill>
              <a:schemeClr val="tx1"/>
            </a:solidFill>
          </a:ln>
        </p:spPr>
        <p:txBody>
          <a:bodyPr wrap="square" rtlCol="0">
            <a:spAutoFit/>
          </a:bodyPr>
          <a:lstStyle/>
          <a:p>
            <a:pPr algn="ctr"/>
            <a:r>
              <a:rPr lang="en-ZA" b="1" dirty="0">
                <a:latin typeface="Century Gothic" panose="020B0502020202020204" pitchFamily="34" charset="0"/>
              </a:rPr>
              <a:t>Team Building Discount: Level 1</a:t>
            </a:r>
          </a:p>
          <a:p>
            <a:pPr algn="ctr"/>
            <a:r>
              <a:rPr lang="en-ZA" dirty="0">
                <a:latin typeface="Century Gothic" panose="020B0502020202020204" pitchFamily="34" charset="0"/>
              </a:rPr>
              <a:t>and</a:t>
            </a:r>
          </a:p>
          <a:p>
            <a:pPr algn="ctr"/>
            <a:r>
              <a:rPr lang="en-ZA" b="1" dirty="0">
                <a:latin typeface="Century Gothic" panose="020B0502020202020204" pitchFamily="34" charset="0"/>
              </a:rPr>
              <a:t>Team Building Discount: Level 2</a:t>
            </a:r>
          </a:p>
          <a:p>
            <a:pPr algn="ctr"/>
            <a:r>
              <a:rPr lang="en-ZA" dirty="0">
                <a:latin typeface="Century Gothic" panose="020B0502020202020204" pitchFamily="34" charset="0"/>
              </a:rPr>
              <a:t>are best explained by means of an example</a:t>
            </a:r>
          </a:p>
        </p:txBody>
      </p:sp>
      <p:cxnSp>
        <p:nvCxnSpPr>
          <p:cNvPr id="14" name="Straight Arrow Connector 13"/>
          <p:cNvCxnSpPr/>
          <p:nvPr/>
        </p:nvCxnSpPr>
        <p:spPr>
          <a:xfrm flipH="1">
            <a:off x="6698982" y="3309257"/>
            <a:ext cx="506739" cy="232229"/>
          </a:xfrm>
          <a:prstGeom prst="straightConnector1">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698982" y="3816295"/>
            <a:ext cx="506739" cy="278743"/>
          </a:xfrm>
          <a:prstGeom prst="straightConnector1">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11456504" y="6147312"/>
            <a:ext cx="735496" cy="710688"/>
          </a:xfrm>
          <a:prstGeom prst="rect">
            <a:avLst/>
          </a:prstGeom>
        </p:spPr>
      </p:pic>
    </p:spTree>
    <p:custDataLst>
      <p:tags r:id="rId1"/>
    </p:custDataLst>
    <p:extLst>
      <p:ext uri="{BB962C8B-B14F-4D97-AF65-F5344CB8AC3E}">
        <p14:creationId xmlns:p14="http://schemas.microsoft.com/office/powerpoint/2010/main" val="1456837351"/>
      </p:ext>
    </p:extLst>
  </p:cSld>
  <p:clrMapOvr>
    <a:masterClrMapping/>
  </p:clrMapOvr>
  <mc:AlternateContent xmlns:mc="http://schemas.openxmlformats.org/markup-compatibility/2006" xmlns:p14="http://schemas.microsoft.com/office/powerpoint/2010/main">
    <mc:Choice Requires="p14">
      <p:transition spd="slow" p14:dur="2000" advTm="12261"/>
    </mc:Choice>
    <mc:Fallback xmlns="">
      <p:transition spd="slow" advTm="122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Calendar&#10;&#10;Description automatically generated">
            <a:extLst>
              <a:ext uri="{FF2B5EF4-FFF2-40B4-BE49-F238E27FC236}">
                <a16:creationId xmlns:a16="http://schemas.microsoft.com/office/drawing/2014/main" id="{11383233-294A-F333-86A6-3837D16C4A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173180" y="0"/>
            <a:ext cx="7642198" cy="6858000"/>
          </a:xfrm>
          <a:prstGeom prst="rect">
            <a:avLst/>
          </a:prstGeom>
        </p:spPr>
      </p:pic>
      <p:sp>
        <p:nvSpPr>
          <p:cNvPr id="15" name="Rectangle 14"/>
          <p:cNvSpPr/>
          <p:nvPr/>
        </p:nvSpPr>
        <p:spPr>
          <a:xfrm>
            <a:off x="6530652" y="624114"/>
            <a:ext cx="5450271"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7" name="Rectangle 16"/>
          <p:cNvSpPr/>
          <p:nvPr/>
        </p:nvSpPr>
        <p:spPr>
          <a:xfrm>
            <a:off x="6499063" y="1676400"/>
            <a:ext cx="4072957"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latin typeface="Century Gothic" panose="020B0502020202020204" pitchFamily="34" charset="0"/>
            </a:endParaRPr>
          </a:p>
        </p:txBody>
      </p:sp>
      <p:sp>
        <p:nvSpPr>
          <p:cNvPr id="18" name="Oval 17"/>
          <p:cNvSpPr/>
          <p:nvPr/>
        </p:nvSpPr>
        <p:spPr>
          <a:xfrm>
            <a:off x="604911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9" name="Oval 18"/>
          <p:cNvSpPr/>
          <p:nvPr/>
        </p:nvSpPr>
        <p:spPr>
          <a:xfrm>
            <a:off x="601646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0" name="Down Arrow 19"/>
          <p:cNvSpPr/>
          <p:nvPr/>
        </p:nvSpPr>
        <p:spPr>
          <a:xfrm>
            <a:off x="616514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2" name="Rectangle 21"/>
          <p:cNvSpPr/>
          <p:nvPr/>
        </p:nvSpPr>
        <p:spPr>
          <a:xfrm>
            <a:off x="622448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pic>
        <p:nvPicPr>
          <p:cNvPr id="27" name="Picture 26"/>
          <p:cNvPicPr>
            <a:picLocks noChangeAspect="1"/>
          </p:cNvPicPr>
          <p:nvPr/>
        </p:nvPicPr>
        <p:blipFill>
          <a:blip r:embed="rId4"/>
          <a:stretch>
            <a:fillRect/>
          </a:stretch>
        </p:blipFill>
        <p:spPr>
          <a:xfrm>
            <a:off x="11456504" y="6147312"/>
            <a:ext cx="735496" cy="710688"/>
          </a:xfrm>
          <a:prstGeom prst="rect">
            <a:avLst/>
          </a:prstGeom>
        </p:spPr>
      </p:pic>
      <p:grpSp>
        <p:nvGrpSpPr>
          <p:cNvPr id="28" name="Group 27"/>
          <p:cNvGrpSpPr/>
          <p:nvPr/>
        </p:nvGrpSpPr>
        <p:grpSpPr>
          <a:xfrm>
            <a:off x="7755379" y="663861"/>
            <a:ext cx="1428866" cy="1894735"/>
            <a:chOff x="8261798" y="2551903"/>
            <a:chExt cx="1428866" cy="1894735"/>
          </a:xfrm>
        </p:grpSpPr>
        <p:pic>
          <p:nvPicPr>
            <p:cNvPr id="29" name="Picture 9" descr="Picture 9"/>
            <p:cNvPicPr>
              <a:picLocks noChangeAspect="1"/>
            </p:cNvPicPr>
            <p:nvPr/>
          </p:nvPicPr>
          <p:blipFill>
            <a:blip r:embed="rId5"/>
            <a:stretch>
              <a:fillRect/>
            </a:stretch>
          </p:blipFill>
          <p:spPr>
            <a:xfrm>
              <a:off x="8645818" y="2944899"/>
              <a:ext cx="660825" cy="817335"/>
            </a:xfrm>
            <a:prstGeom prst="rect">
              <a:avLst/>
            </a:prstGeom>
            <a:ln w="12700" cap="flat">
              <a:noFill/>
              <a:miter lim="400000"/>
            </a:ln>
            <a:effectLst/>
          </p:spPr>
        </p:pic>
        <p:grpSp>
          <p:nvGrpSpPr>
            <p:cNvPr id="30" name="Group 14"/>
            <p:cNvGrpSpPr/>
            <p:nvPr/>
          </p:nvGrpSpPr>
          <p:grpSpPr>
            <a:xfrm>
              <a:off x="8742513" y="2551903"/>
              <a:ext cx="480258" cy="430885"/>
              <a:chOff x="-236876" y="-705237"/>
              <a:chExt cx="1188359" cy="1066190"/>
            </a:xfrm>
          </p:grpSpPr>
          <p:sp>
            <p:nvSpPr>
              <p:cNvPr id="32" name="Oval 13"/>
              <p:cNvSpPr/>
              <p:nvPr/>
            </p:nvSpPr>
            <p:spPr>
              <a:xfrm>
                <a:off x="-13337" y="-504614"/>
                <a:ext cx="709559" cy="664945"/>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33" name="TextBox 12"/>
              <p:cNvSpPr txBox="1"/>
              <p:nvPr/>
            </p:nvSpPr>
            <p:spPr>
              <a:xfrm>
                <a:off x="-236876" y="-705237"/>
                <a:ext cx="1188359" cy="1066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solidFill>
                      <a:prstClr val="black"/>
                    </a:solidFill>
                    <a:latin typeface="Century Gothic" panose="020B0502020202020204" pitchFamily="34" charset="0"/>
                  </a:rPr>
                  <a:t>AC</a:t>
                </a:r>
                <a:endParaRPr sz="1200" b="1" dirty="0">
                  <a:solidFill>
                    <a:prstClr val="black"/>
                  </a:solidFill>
                  <a:latin typeface="Century Gothic" panose="020B0502020202020204" pitchFamily="34" charset="0"/>
                </a:endParaRPr>
              </a:p>
            </p:txBody>
          </p:sp>
        </p:grpSp>
        <p:sp>
          <p:nvSpPr>
            <p:cNvPr id="31" name="TextBox 30"/>
            <p:cNvSpPr txBox="1"/>
            <p:nvPr/>
          </p:nvSpPr>
          <p:spPr>
            <a:xfrm>
              <a:off x="8261798" y="3731549"/>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You</a:t>
              </a:r>
            </a:p>
            <a:p>
              <a:pPr algn="ctr"/>
              <a:r>
                <a:rPr lang="en-ZA" dirty="0">
                  <a:solidFill>
                    <a:prstClr val="black"/>
                  </a:solidFill>
                  <a:latin typeface="Century Gothic" panose="020B0502020202020204" pitchFamily="34" charset="0"/>
                </a:rPr>
                <a:t>R900 (PS)</a:t>
              </a:r>
            </a:p>
          </p:txBody>
        </p:sp>
      </p:grpSp>
      <p:pic>
        <p:nvPicPr>
          <p:cNvPr id="35" name="Picture 30" descr="Picture 30"/>
          <p:cNvPicPr>
            <a:picLocks noChangeAspect="1"/>
          </p:cNvPicPr>
          <p:nvPr/>
        </p:nvPicPr>
        <p:blipFill>
          <a:blip r:embed="rId6"/>
          <a:stretch>
            <a:fillRect/>
          </a:stretch>
        </p:blipFill>
        <p:spPr>
          <a:xfrm>
            <a:off x="7271611" y="3135012"/>
            <a:ext cx="582546" cy="944127"/>
          </a:xfrm>
          <a:prstGeom prst="rect">
            <a:avLst/>
          </a:prstGeom>
          <a:ln w="12700" cap="flat">
            <a:noFill/>
            <a:miter lim="400000"/>
          </a:ln>
          <a:effectLst/>
        </p:spPr>
      </p:pic>
      <p:pic>
        <p:nvPicPr>
          <p:cNvPr id="36" name="Picture 31" descr="Picture 31"/>
          <p:cNvPicPr>
            <a:picLocks noChangeAspect="1"/>
          </p:cNvPicPr>
          <p:nvPr/>
        </p:nvPicPr>
        <p:blipFill>
          <a:blip r:embed="rId7"/>
          <a:stretch>
            <a:fillRect/>
          </a:stretch>
        </p:blipFill>
        <p:spPr>
          <a:xfrm>
            <a:off x="9022695" y="3140033"/>
            <a:ext cx="753292" cy="934083"/>
          </a:xfrm>
          <a:prstGeom prst="rect">
            <a:avLst/>
          </a:prstGeom>
          <a:ln w="12700" cap="flat">
            <a:noFill/>
            <a:miter lim="400000"/>
          </a:ln>
          <a:effectLst/>
        </p:spPr>
      </p:pic>
      <p:sp>
        <p:nvSpPr>
          <p:cNvPr id="46" name="Oval 34"/>
          <p:cNvSpPr/>
          <p:nvPr/>
        </p:nvSpPr>
        <p:spPr>
          <a:xfrm>
            <a:off x="7413027" y="2833108"/>
            <a:ext cx="299713" cy="280869"/>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44" name="Oval 37"/>
          <p:cNvSpPr/>
          <p:nvPr/>
        </p:nvSpPr>
        <p:spPr>
          <a:xfrm>
            <a:off x="9266623" y="2841675"/>
            <a:ext cx="308528" cy="289130"/>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45" name="TextBox 38"/>
          <p:cNvSpPr txBox="1"/>
          <p:nvPr/>
        </p:nvSpPr>
        <p:spPr>
          <a:xfrm>
            <a:off x="9242473" y="2770797"/>
            <a:ext cx="366445"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sz="1200" b="1" dirty="0">
                <a:solidFill>
                  <a:prstClr val="black"/>
                </a:solidFill>
                <a:latin typeface="Century Gothic" panose="020B0502020202020204" pitchFamily="34" charset="0"/>
              </a:rPr>
              <a:t>C</a:t>
            </a:r>
            <a:endParaRPr b="1" dirty="0">
              <a:solidFill>
                <a:prstClr val="black"/>
              </a:solidFill>
              <a:latin typeface="Century Gothic" panose="020B0502020202020204" pitchFamily="34" charset="0"/>
            </a:endParaRPr>
          </a:p>
        </p:txBody>
      </p:sp>
      <p:sp>
        <p:nvSpPr>
          <p:cNvPr id="41" name="Straight Connector 63"/>
          <p:cNvSpPr/>
          <p:nvPr/>
        </p:nvSpPr>
        <p:spPr>
          <a:xfrm flipV="1">
            <a:off x="9380547" y="2580790"/>
            <a:ext cx="1085" cy="159458"/>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defTabSz="2438400">
              <a:defRPr sz="3600" b="0">
                <a:latin typeface="Arial"/>
                <a:ea typeface="Arial"/>
                <a:cs typeface="Arial"/>
                <a:sym typeface="Arial"/>
              </a:defRPr>
            </a:pPr>
            <a:endParaRPr sz="3600">
              <a:solidFill>
                <a:prstClr val="black"/>
              </a:solidFill>
              <a:latin typeface="Century Gothic" panose="020B0502020202020204" pitchFamily="34" charset="0"/>
              <a:ea typeface="Arial"/>
              <a:cs typeface="Arial"/>
              <a:sym typeface="Arial"/>
            </a:endParaRPr>
          </a:p>
        </p:txBody>
      </p:sp>
      <p:sp>
        <p:nvSpPr>
          <p:cNvPr id="42" name="Straight Connector 67"/>
          <p:cNvSpPr/>
          <p:nvPr/>
        </p:nvSpPr>
        <p:spPr>
          <a:xfrm flipV="1">
            <a:off x="7562884" y="2578893"/>
            <a:ext cx="1" cy="163367"/>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defTabSz="2438400">
              <a:defRPr sz="3600" b="0">
                <a:latin typeface="Arial"/>
                <a:ea typeface="Arial"/>
                <a:cs typeface="Arial"/>
                <a:sym typeface="Arial"/>
              </a:defRPr>
            </a:pPr>
            <a:endParaRPr sz="3600">
              <a:solidFill>
                <a:prstClr val="black"/>
              </a:solidFill>
              <a:latin typeface="Century Gothic" panose="020B0502020202020204" pitchFamily="34" charset="0"/>
              <a:ea typeface="Arial"/>
              <a:cs typeface="Arial"/>
              <a:sym typeface="Arial"/>
            </a:endParaRPr>
          </a:p>
        </p:txBody>
      </p:sp>
      <p:sp>
        <p:nvSpPr>
          <p:cNvPr id="43" name="Straight Connector 71"/>
          <p:cNvSpPr/>
          <p:nvPr/>
        </p:nvSpPr>
        <p:spPr>
          <a:xfrm flipH="1" flipV="1">
            <a:off x="7562884" y="2580790"/>
            <a:ext cx="1812124" cy="1"/>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defTabSz="2438400">
              <a:defRPr sz="3600" b="0">
                <a:latin typeface="Arial"/>
                <a:ea typeface="Arial"/>
                <a:cs typeface="Arial"/>
                <a:sym typeface="Arial"/>
              </a:defRPr>
            </a:pPr>
            <a:endParaRPr sz="3600">
              <a:solidFill>
                <a:prstClr val="black"/>
              </a:solidFill>
              <a:latin typeface="Century Gothic" panose="020B0502020202020204" pitchFamily="34" charset="0"/>
              <a:ea typeface="Arial"/>
              <a:cs typeface="Arial"/>
              <a:sym typeface="Arial"/>
            </a:endParaRPr>
          </a:p>
        </p:txBody>
      </p:sp>
      <p:sp>
        <p:nvSpPr>
          <p:cNvPr id="56" name="TextBox 12"/>
          <p:cNvSpPr txBox="1"/>
          <p:nvPr/>
        </p:nvSpPr>
        <p:spPr>
          <a:xfrm>
            <a:off x="7340321" y="2758391"/>
            <a:ext cx="480258"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solidFill>
                  <a:prstClr val="black"/>
                </a:solidFill>
                <a:latin typeface="Century Gothic" panose="020B0502020202020204" pitchFamily="34" charset="0"/>
              </a:rPr>
              <a:t>AC</a:t>
            </a:r>
            <a:endParaRPr sz="1200" b="1" dirty="0">
              <a:solidFill>
                <a:prstClr val="black"/>
              </a:solidFill>
              <a:latin typeface="Century Gothic" panose="020B0502020202020204" pitchFamily="34" charset="0"/>
            </a:endParaRPr>
          </a:p>
        </p:txBody>
      </p:sp>
      <p:sp>
        <p:nvSpPr>
          <p:cNvPr id="57" name="TextBox 56"/>
          <p:cNvSpPr txBox="1"/>
          <p:nvPr/>
        </p:nvSpPr>
        <p:spPr>
          <a:xfrm>
            <a:off x="6859605" y="4072940"/>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Lara</a:t>
            </a:r>
          </a:p>
          <a:p>
            <a:pPr algn="ctr"/>
            <a:r>
              <a:rPr lang="en-ZA" dirty="0">
                <a:solidFill>
                  <a:prstClr val="black"/>
                </a:solidFill>
                <a:latin typeface="Century Gothic" panose="020B0502020202020204" pitchFamily="34" charset="0"/>
              </a:rPr>
              <a:t>R900 (PS)</a:t>
            </a:r>
          </a:p>
        </p:txBody>
      </p:sp>
      <p:sp>
        <p:nvSpPr>
          <p:cNvPr id="58" name="TextBox 57"/>
          <p:cNvSpPr txBox="1"/>
          <p:nvPr/>
        </p:nvSpPr>
        <p:spPr>
          <a:xfrm>
            <a:off x="8688392" y="4072940"/>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John</a:t>
            </a:r>
          </a:p>
          <a:p>
            <a:pPr algn="ctr"/>
            <a:r>
              <a:rPr lang="en-ZA" dirty="0">
                <a:solidFill>
                  <a:prstClr val="black"/>
                </a:solidFill>
                <a:latin typeface="Century Gothic" panose="020B0502020202020204" pitchFamily="34" charset="0"/>
              </a:rPr>
              <a:t>R900 (PS)</a:t>
            </a:r>
          </a:p>
        </p:txBody>
      </p:sp>
      <p:grpSp>
        <p:nvGrpSpPr>
          <p:cNvPr id="62" name="Group 61"/>
          <p:cNvGrpSpPr/>
          <p:nvPr/>
        </p:nvGrpSpPr>
        <p:grpSpPr>
          <a:xfrm>
            <a:off x="8857595" y="1113362"/>
            <a:ext cx="2854167" cy="970478"/>
            <a:chOff x="8857595" y="1113362"/>
            <a:chExt cx="2854167" cy="970478"/>
          </a:xfrm>
        </p:grpSpPr>
        <p:sp>
          <p:nvSpPr>
            <p:cNvPr id="59" name="TextBox 58"/>
            <p:cNvSpPr txBox="1"/>
            <p:nvPr/>
          </p:nvSpPr>
          <p:spPr>
            <a:xfrm>
              <a:off x="9495453" y="1113362"/>
              <a:ext cx="2216309" cy="970478"/>
            </a:xfrm>
            <a:prstGeom prst="roundRect">
              <a:avLst/>
            </a:prstGeom>
            <a:solidFill>
              <a:schemeClr val="bg1"/>
            </a:solidFill>
            <a:ln w="19050">
              <a:solidFill>
                <a:schemeClr val="tx1"/>
              </a:solidFill>
            </a:ln>
          </p:spPr>
          <p:txBody>
            <a:bodyPr wrap="square" lIns="36000" rIns="36000" bIns="0" rtlCol="0">
              <a:spAutoFit/>
            </a:bodyPr>
            <a:lstStyle/>
            <a:p>
              <a:pPr algn="ctr"/>
              <a:r>
                <a:rPr lang="en-ZA" dirty="0">
                  <a:solidFill>
                    <a:prstClr val="black"/>
                  </a:solidFill>
                  <a:latin typeface="Century Gothic" panose="020B0502020202020204" pitchFamily="34" charset="0"/>
                </a:rPr>
                <a:t>This is </a:t>
              </a:r>
              <a:r>
                <a:rPr lang="en-ZA" b="1" dirty="0">
                  <a:solidFill>
                    <a:prstClr val="black"/>
                  </a:solidFill>
                  <a:latin typeface="Century Gothic" panose="020B0502020202020204" pitchFamily="34" charset="0"/>
                </a:rPr>
                <a:t>you</a:t>
              </a:r>
              <a:r>
                <a:rPr lang="en-ZA" dirty="0">
                  <a:solidFill>
                    <a:prstClr val="black"/>
                  </a:solidFill>
                  <a:latin typeface="Century Gothic" panose="020B0502020202020204" pitchFamily="34" charset="0"/>
                </a:rPr>
                <a:t> and you achieved R900 (PS)</a:t>
              </a:r>
            </a:p>
          </p:txBody>
        </p:sp>
        <p:cxnSp>
          <p:nvCxnSpPr>
            <p:cNvPr id="61" name="Straight Arrow Connector 60"/>
            <p:cNvCxnSpPr/>
            <p:nvPr/>
          </p:nvCxnSpPr>
          <p:spPr>
            <a:xfrm flipH="1">
              <a:off x="8857595" y="1598601"/>
              <a:ext cx="6255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9963965" y="2495874"/>
            <a:ext cx="2086250" cy="2227778"/>
          </a:xfrm>
          <a:prstGeom prst="roundRect">
            <a:avLst/>
          </a:prstGeom>
          <a:solidFill>
            <a:schemeClr val="bg1"/>
          </a:solidFill>
          <a:ln w="19050">
            <a:solidFill>
              <a:schemeClr val="tx1"/>
            </a:solidFill>
          </a:ln>
        </p:spPr>
        <p:txBody>
          <a:bodyPr wrap="square" rtlCol="0">
            <a:spAutoFit/>
          </a:bodyPr>
          <a:lstStyle/>
          <a:p>
            <a:pPr algn="ctr"/>
            <a:r>
              <a:rPr lang="en-ZA" b="1" dirty="0">
                <a:solidFill>
                  <a:prstClr val="black"/>
                </a:solidFill>
                <a:latin typeface="Century Gothic" panose="020B0502020202020204" pitchFamily="34" charset="0"/>
              </a:rPr>
              <a:t>You</a:t>
            </a:r>
            <a:r>
              <a:rPr lang="en-ZA" dirty="0">
                <a:solidFill>
                  <a:prstClr val="black"/>
                </a:solidFill>
                <a:latin typeface="Century Gothic" panose="020B0502020202020204" pitchFamily="34" charset="0"/>
              </a:rPr>
              <a:t> joined both Lara and John as new members in your team and both achieved R900 (PS)</a:t>
            </a:r>
            <a:endParaRPr lang="en-ZA" b="1" dirty="0">
              <a:solidFill>
                <a:prstClr val="black"/>
              </a:solidFill>
              <a:latin typeface="Century Gothic" panose="020B0502020202020204" pitchFamily="34" charset="0"/>
            </a:endParaRPr>
          </a:p>
        </p:txBody>
      </p:sp>
      <p:grpSp>
        <p:nvGrpSpPr>
          <p:cNvPr id="68" name="Group 67"/>
          <p:cNvGrpSpPr/>
          <p:nvPr/>
        </p:nvGrpSpPr>
        <p:grpSpPr>
          <a:xfrm>
            <a:off x="6555669" y="3762786"/>
            <a:ext cx="582547" cy="578196"/>
            <a:chOff x="6980338" y="4964270"/>
            <a:chExt cx="582547" cy="578196"/>
          </a:xfrm>
        </p:grpSpPr>
        <p:sp>
          <p:nvSpPr>
            <p:cNvPr id="65" name="Oval 94"/>
            <p:cNvSpPr/>
            <p:nvPr/>
          </p:nvSpPr>
          <p:spPr>
            <a:xfrm>
              <a:off x="6984689" y="4964270"/>
              <a:ext cx="578196" cy="578196"/>
            </a:xfrm>
            <a:prstGeom prst="ellipse">
              <a:avLst/>
            </a:prstGeom>
            <a:solidFill>
              <a:srgbClr val="F17D34"/>
            </a:solidFill>
            <a:ln w="12700" cap="flat">
              <a:noFill/>
              <a:miter lim="400000"/>
            </a:ln>
            <a:effectLst>
              <a:outerShdw blurRad="127000" dist="101600" dir="2700000" rotWithShape="0">
                <a:srgbClr val="000000">
                  <a:alpha val="40000"/>
                </a:srgbClr>
              </a:outerShdw>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67" name="TextBox 66"/>
            <p:cNvSpPr txBox="1"/>
            <p:nvPr/>
          </p:nvSpPr>
          <p:spPr>
            <a:xfrm>
              <a:off x="6980338" y="4995454"/>
              <a:ext cx="582546" cy="510778"/>
            </a:xfrm>
            <a:prstGeom prst="roundRect">
              <a:avLst/>
            </a:prstGeom>
            <a:noFill/>
            <a:ln w="19050">
              <a:noFill/>
            </a:ln>
          </p:spPr>
          <p:txBody>
            <a:bodyPr wrap="square" rtlCol="0">
              <a:spAutoFit/>
            </a:bodyPr>
            <a:lstStyle/>
            <a:p>
              <a:pPr algn="ctr"/>
              <a:r>
                <a:rPr lang="en-ZA" sz="1200" b="1" dirty="0">
                  <a:solidFill>
                    <a:prstClr val="white"/>
                  </a:solidFill>
                  <a:latin typeface="Century Gothic" panose="020B0502020202020204" pitchFamily="34" charset="0"/>
                </a:rPr>
                <a:t>TB 1</a:t>
              </a:r>
            </a:p>
            <a:p>
              <a:pPr algn="ctr"/>
              <a:r>
                <a:rPr lang="en-ZA" sz="1200" dirty="0">
                  <a:solidFill>
                    <a:prstClr val="white"/>
                  </a:solidFill>
                  <a:latin typeface="Century Gothic" panose="020B0502020202020204" pitchFamily="34" charset="0"/>
                </a:rPr>
                <a:t>3%</a:t>
              </a:r>
            </a:p>
          </p:txBody>
        </p:sp>
      </p:grpSp>
      <p:cxnSp>
        <p:nvCxnSpPr>
          <p:cNvPr id="69" name="Straight Arrow Connector 68"/>
          <p:cNvCxnSpPr>
            <a:stCxn id="67" idx="1"/>
          </p:cNvCxnSpPr>
          <p:nvPr/>
        </p:nvCxnSpPr>
        <p:spPr>
          <a:xfrm flipH="1" flipV="1">
            <a:off x="5471289" y="3540372"/>
            <a:ext cx="1084380" cy="508987"/>
          </a:xfrm>
          <a:prstGeom prst="straightConnector1">
            <a:avLst/>
          </a:prstGeom>
          <a:ln w="28575">
            <a:solidFill>
              <a:srgbClr val="F17D34"/>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83506" y="5065497"/>
            <a:ext cx="3904070" cy="646986"/>
          </a:xfrm>
          <a:prstGeom prst="roundRect">
            <a:avLst/>
          </a:prstGeom>
          <a:solidFill>
            <a:schemeClr val="bg1"/>
          </a:solidFill>
          <a:ln w="19050">
            <a:solidFill>
              <a:schemeClr val="tx1"/>
            </a:solidFill>
          </a:ln>
        </p:spPr>
        <p:txBody>
          <a:bodyPr wrap="square" rtlCol="0">
            <a:spAutoFit/>
          </a:bodyPr>
          <a:lstStyle/>
          <a:p>
            <a:pPr algn="ctr"/>
            <a:r>
              <a:rPr lang="en-ZA" sz="1600" dirty="0">
                <a:solidFill>
                  <a:prstClr val="black"/>
                </a:solidFill>
                <a:latin typeface="Century Gothic" panose="020B0502020202020204" pitchFamily="34" charset="0"/>
              </a:rPr>
              <a:t>You earn 3% TB1 on the Personal Sales of both Lara and John</a:t>
            </a:r>
          </a:p>
        </p:txBody>
      </p:sp>
      <p:sp>
        <p:nvSpPr>
          <p:cNvPr id="38" name="TextBox 37"/>
          <p:cNvSpPr txBox="1"/>
          <p:nvPr/>
        </p:nvSpPr>
        <p:spPr>
          <a:xfrm>
            <a:off x="6583506" y="5857279"/>
            <a:ext cx="3904070" cy="919401"/>
          </a:xfrm>
          <a:prstGeom prst="roundRect">
            <a:avLst/>
          </a:prstGeom>
          <a:solidFill>
            <a:schemeClr val="bg1"/>
          </a:solidFill>
          <a:ln w="19050">
            <a:solidFill>
              <a:schemeClr val="tx1"/>
            </a:solidFill>
          </a:ln>
        </p:spPr>
        <p:txBody>
          <a:bodyPr wrap="square" rtlCol="0">
            <a:spAutoFit/>
          </a:bodyPr>
          <a:lstStyle/>
          <a:p>
            <a:pPr algn="ctr"/>
            <a:r>
              <a:rPr lang="en-ZA" sz="1600" dirty="0">
                <a:solidFill>
                  <a:prstClr val="black"/>
                </a:solidFill>
                <a:latin typeface="Century Gothic" panose="020B0502020202020204" pitchFamily="34" charset="0"/>
              </a:rPr>
              <a:t>*</a:t>
            </a:r>
            <a:r>
              <a:rPr lang="en-ZA" sz="1600" b="1" dirty="0">
                <a:solidFill>
                  <a:prstClr val="black"/>
                </a:solidFill>
                <a:latin typeface="Century Gothic" panose="020B0502020202020204" pitchFamily="34" charset="0"/>
              </a:rPr>
              <a:t>Note – </a:t>
            </a:r>
            <a:r>
              <a:rPr lang="en-ZA" sz="1600" dirty="0">
                <a:solidFill>
                  <a:prstClr val="black"/>
                </a:solidFill>
                <a:latin typeface="Century Gothic" panose="020B0502020202020204" pitchFamily="34" charset="0"/>
              </a:rPr>
              <a:t>both Lara and John are </a:t>
            </a:r>
            <a:r>
              <a:rPr lang="en-ZA" sz="1600" b="1" dirty="0">
                <a:solidFill>
                  <a:prstClr val="black"/>
                </a:solidFill>
                <a:latin typeface="Century Gothic" panose="020B0502020202020204" pitchFamily="34" charset="0"/>
              </a:rPr>
              <a:t>your own</a:t>
            </a:r>
            <a:r>
              <a:rPr lang="en-ZA" sz="1600" dirty="0">
                <a:solidFill>
                  <a:prstClr val="black"/>
                </a:solidFill>
                <a:latin typeface="Century Gothic" panose="020B0502020202020204" pitchFamily="34" charset="0"/>
              </a:rPr>
              <a:t> Consultants, they are on your first level or TB1</a:t>
            </a:r>
          </a:p>
        </p:txBody>
      </p:sp>
      <p:cxnSp>
        <p:nvCxnSpPr>
          <p:cNvPr id="39" name="Straight Arrow Connector 38"/>
          <p:cNvCxnSpPr/>
          <p:nvPr/>
        </p:nvCxnSpPr>
        <p:spPr>
          <a:xfrm flipV="1">
            <a:off x="7562883" y="4660792"/>
            <a:ext cx="0" cy="404705"/>
          </a:xfrm>
          <a:prstGeom prst="straightConnector1">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9420886" y="4660792"/>
            <a:ext cx="0" cy="404705"/>
          </a:xfrm>
          <a:prstGeom prst="straightConnector1">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5162613"/>
      </p:ext>
    </p:extLst>
  </p:cSld>
  <p:clrMapOvr>
    <a:masterClrMapping/>
  </p:clrMapOvr>
  <mc:AlternateContent xmlns:mc="http://schemas.openxmlformats.org/markup-compatibility/2006" xmlns:p14="http://schemas.microsoft.com/office/powerpoint/2010/main">
    <mc:Choice Requires="p14">
      <p:transition spd="slow" p14:dur="2000" advTm="24094"/>
    </mc:Choice>
    <mc:Fallback xmlns="">
      <p:transition spd="slow" advTm="24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right)">
                                      <p:cBhvr>
                                        <p:cTn id="3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Calendar&#10;&#10;Description automatically generated">
            <a:extLst>
              <a:ext uri="{FF2B5EF4-FFF2-40B4-BE49-F238E27FC236}">
                <a16:creationId xmlns:a16="http://schemas.microsoft.com/office/drawing/2014/main" id="{6A15F0E9-21CA-108C-1A8A-46BB75806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173180" y="0"/>
            <a:ext cx="7642198" cy="6858000"/>
          </a:xfrm>
          <a:prstGeom prst="rect">
            <a:avLst/>
          </a:prstGeom>
        </p:spPr>
      </p:pic>
      <p:sp>
        <p:nvSpPr>
          <p:cNvPr id="15" name="Rectangle 14"/>
          <p:cNvSpPr/>
          <p:nvPr/>
        </p:nvSpPr>
        <p:spPr>
          <a:xfrm>
            <a:off x="6530652" y="624114"/>
            <a:ext cx="5450271"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7" name="Rectangle 16"/>
          <p:cNvSpPr/>
          <p:nvPr/>
        </p:nvSpPr>
        <p:spPr>
          <a:xfrm>
            <a:off x="6499063" y="1638300"/>
            <a:ext cx="4072957"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entury Gothic" panose="020B0502020202020204" pitchFamily="34" charset="0"/>
            </a:endParaRPr>
          </a:p>
        </p:txBody>
      </p:sp>
      <p:sp>
        <p:nvSpPr>
          <p:cNvPr id="18" name="Oval 17"/>
          <p:cNvSpPr/>
          <p:nvPr/>
        </p:nvSpPr>
        <p:spPr>
          <a:xfrm>
            <a:off x="604911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19" name="Oval 18"/>
          <p:cNvSpPr/>
          <p:nvPr/>
        </p:nvSpPr>
        <p:spPr>
          <a:xfrm>
            <a:off x="601646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20" name="Down Arrow 19"/>
          <p:cNvSpPr/>
          <p:nvPr/>
        </p:nvSpPr>
        <p:spPr>
          <a:xfrm>
            <a:off x="616514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sp>
        <p:nvSpPr>
          <p:cNvPr id="22" name="Rectangle 21"/>
          <p:cNvSpPr/>
          <p:nvPr/>
        </p:nvSpPr>
        <p:spPr>
          <a:xfrm>
            <a:off x="622448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Century Gothic" panose="020B0502020202020204" pitchFamily="34" charset="0"/>
            </a:endParaRPr>
          </a:p>
        </p:txBody>
      </p:sp>
      <p:pic>
        <p:nvPicPr>
          <p:cNvPr id="27" name="Picture 26"/>
          <p:cNvPicPr>
            <a:picLocks noChangeAspect="1"/>
          </p:cNvPicPr>
          <p:nvPr/>
        </p:nvPicPr>
        <p:blipFill>
          <a:blip r:embed="rId4"/>
          <a:stretch>
            <a:fillRect/>
          </a:stretch>
        </p:blipFill>
        <p:spPr>
          <a:xfrm>
            <a:off x="11456504" y="6147312"/>
            <a:ext cx="735496" cy="710688"/>
          </a:xfrm>
          <a:prstGeom prst="rect">
            <a:avLst/>
          </a:prstGeom>
        </p:spPr>
      </p:pic>
      <p:grpSp>
        <p:nvGrpSpPr>
          <p:cNvPr id="28" name="Group 27"/>
          <p:cNvGrpSpPr/>
          <p:nvPr/>
        </p:nvGrpSpPr>
        <p:grpSpPr>
          <a:xfrm>
            <a:off x="7755379" y="663861"/>
            <a:ext cx="1428866" cy="1894735"/>
            <a:chOff x="8261798" y="2551903"/>
            <a:chExt cx="1428866" cy="1894735"/>
          </a:xfrm>
        </p:grpSpPr>
        <p:pic>
          <p:nvPicPr>
            <p:cNvPr id="29" name="Picture 9" descr="Picture 9"/>
            <p:cNvPicPr>
              <a:picLocks noChangeAspect="1"/>
            </p:cNvPicPr>
            <p:nvPr/>
          </p:nvPicPr>
          <p:blipFill>
            <a:blip r:embed="rId5"/>
            <a:stretch>
              <a:fillRect/>
            </a:stretch>
          </p:blipFill>
          <p:spPr>
            <a:xfrm>
              <a:off x="8645818" y="2944899"/>
              <a:ext cx="660825" cy="817335"/>
            </a:xfrm>
            <a:prstGeom prst="rect">
              <a:avLst/>
            </a:prstGeom>
            <a:ln w="12700" cap="flat">
              <a:noFill/>
              <a:miter lim="400000"/>
            </a:ln>
            <a:effectLst/>
          </p:spPr>
        </p:pic>
        <p:grpSp>
          <p:nvGrpSpPr>
            <p:cNvPr id="30" name="Group 14"/>
            <p:cNvGrpSpPr/>
            <p:nvPr/>
          </p:nvGrpSpPr>
          <p:grpSpPr>
            <a:xfrm>
              <a:off x="8742513" y="2551903"/>
              <a:ext cx="480258" cy="430885"/>
              <a:chOff x="-236876" y="-705237"/>
              <a:chExt cx="1188359" cy="1066190"/>
            </a:xfrm>
          </p:grpSpPr>
          <p:sp>
            <p:nvSpPr>
              <p:cNvPr id="32" name="Oval 13"/>
              <p:cNvSpPr/>
              <p:nvPr/>
            </p:nvSpPr>
            <p:spPr>
              <a:xfrm>
                <a:off x="-13337" y="-504614"/>
                <a:ext cx="709559" cy="664945"/>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33" name="TextBox 12"/>
              <p:cNvSpPr txBox="1"/>
              <p:nvPr/>
            </p:nvSpPr>
            <p:spPr>
              <a:xfrm>
                <a:off x="-236876" y="-705237"/>
                <a:ext cx="1188359" cy="1066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AC</a:t>
                </a:r>
                <a:endParaRPr sz="1200" b="1" dirty="0">
                  <a:latin typeface="Century Gothic" panose="020B0502020202020204" pitchFamily="34" charset="0"/>
                </a:endParaRPr>
              </a:p>
            </p:txBody>
          </p:sp>
        </p:grpSp>
        <p:sp>
          <p:nvSpPr>
            <p:cNvPr id="31" name="TextBox 30"/>
            <p:cNvSpPr txBox="1"/>
            <p:nvPr/>
          </p:nvSpPr>
          <p:spPr>
            <a:xfrm>
              <a:off x="8261798" y="3731549"/>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You</a:t>
              </a:r>
            </a:p>
            <a:p>
              <a:pPr algn="ctr"/>
              <a:r>
                <a:rPr lang="en-ZA" dirty="0">
                  <a:solidFill>
                    <a:prstClr val="black"/>
                  </a:solidFill>
                  <a:latin typeface="Century Gothic" panose="020B0502020202020204" pitchFamily="34" charset="0"/>
                </a:rPr>
                <a:t>R900 (PS)</a:t>
              </a:r>
            </a:p>
          </p:txBody>
        </p:sp>
      </p:grpSp>
      <p:pic>
        <p:nvPicPr>
          <p:cNvPr id="35" name="Picture 30" descr="Picture 30"/>
          <p:cNvPicPr>
            <a:picLocks noChangeAspect="1"/>
          </p:cNvPicPr>
          <p:nvPr/>
        </p:nvPicPr>
        <p:blipFill>
          <a:blip r:embed="rId6"/>
          <a:stretch>
            <a:fillRect/>
          </a:stretch>
        </p:blipFill>
        <p:spPr>
          <a:xfrm>
            <a:off x="7271611" y="3135012"/>
            <a:ext cx="582546" cy="944127"/>
          </a:xfrm>
          <a:prstGeom prst="rect">
            <a:avLst/>
          </a:prstGeom>
          <a:ln w="12700" cap="flat">
            <a:noFill/>
            <a:miter lim="400000"/>
          </a:ln>
          <a:effectLst/>
        </p:spPr>
      </p:pic>
      <p:pic>
        <p:nvPicPr>
          <p:cNvPr id="36" name="Picture 31" descr="Picture 31"/>
          <p:cNvPicPr>
            <a:picLocks noChangeAspect="1"/>
          </p:cNvPicPr>
          <p:nvPr/>
        </p:nvPicPr>
        <p:blipFill>
          <a:blip r:embed="rId7"/>
          <a:stretch>
            <a:fillRect/>
          </a:stretch>
        </p:blipFill>
        <p:spPr>
          <a:xfrm>
            <a:off x="9022695" y="3140033"/>
            <a:ext cx="753292" cy="934083"/>
          </a:xfrm>
          <a:prstGeom prst="rect">
            <a:avLst/>
          </a:prstGeom>
          <a:ln w="12700" cap="flat">
            <a:noFill/>
            <a:miter lim="400000"/>
          </a:ln>
          <a:effectLst/>
        </p:spPr>
      </p:pic>
      <p:sp>
        <p:nvSpPr>
          <p:cNvPr id="46" name="Oval 34"/>
          <p:cNvSpPr/>
          <p:nvPr/>
        </p:nvSpPr>
        <p:spPr>
          <a:xfrm>
            <a:off x="7413027" y="2833108"/>
            <a:ext cx="299713" cy="280869"/>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44" name="Oval 37"/>
          <p:cNvSpPr/>
          <p:nvPr/>
        </p:nvSpPr>
        <p:spPr>
          <a:xfrm>
            <a:off x="9266623" y="2841675"/>
            <a:ext cx="308528" cy="289130"/>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45" name="TextBox 38"/>
          <p:cNvSpPr txBox="1"/>
          <p:nvPr/>
        </p:nvSpPr>
        <p:spPr>
          <a:xfrm>
            <a:off x="9242473" y="2770797"/>
            <a:ext cx="366445"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sz="1200" b="1" dirty="0">
                <a:latin typeface="Century Gothic" panose="020B0502020202020204" pitchFamily="34" charset="0"/>
              </a:rPr>
              <a:t>C</a:t>
            </a:r>
            <a:endParaRPr b="1" dirty="0">
              <a:latin typeface="Century Gothic" panose="020B0502020202020204" pitchFamily="34" charset="0"/>
            </a:endParaRPr>
          </a:p>
        </p:txBody>
      </p:sp>
      <p:sp>
        <p:nvSpPr>
          <p:cNvPr id="41" name="Straight Connector 63"/>
          <p:cNvSpPr/>
          <p:nvPr/>
        </p:nvSpPr>
        <p:spPr>
          <a:xfrm flipV="1">
            <a:off x="9380547" y="2580790"/>
            <a:ext cx="1085" cy="159458"/>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42" name="Straight Connector 67"/>
          <p:cNvSpPr/>
          <p:nvPr/>
        </p:nvSpPr>
        <p:spPr>
          <a:xfrm flipV="1">
            <a:off x="7562884" y="2578893"/>
            <a:ext cx="1" cy="163367"/>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43" name="Straight Connector 71"/>
          <p:cNvSpPr/>
          <p:nvPr/>
        </p:nvSpPr>
        <p:spPr>
          <a:xfrm flipH="1" flipV="1">
            <a:off x="7562884" y="2580790"/>
            <a:ext cx="1812124" cy="1"/>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56" name="TextBox 12"/>
          <p:cNvSpPr txBox="1"/>
          <p:nvPr/>
        </p:nvSpPr>
        <p:spPr>
          <a:xfrm>
            <a:off x="7340321" y="2758391"/>
            <a:ext cx="480258"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AC</a:t>
            </a:r>
            <a:endParaRPr sz="1200" b="1" dirty="0">
              <a:latin typeface="Century Gothic" panose="020B0502020202020204" pitchFamily="34" charset="0"/>
            </a:endParaRPr>
          </a:p>
        </p:txBody>
      </p:sp>
      <p:sp>
        <p:nvSpPr>
          <p:cNvPr id="57" name="TextBox 56"/>
          <p:cNvSpPr txBox="1"/>
          <p:nvPr/>
        </p:nvSpPr>
        <p:spPr>
          <a:xfrm>
            <a:off x="6859605" y="4072940"/>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Lara</a:t>
            </a:r>
          </a:p>
          <a:p>
            <a:pPr algn="ctr"/>
            <a:r>
              <a:rPr lang="en-ZA" dirty="0">
                <a:solidFill>
                  <a:prstClr val="black"/>
                </a:solidFill>
                <a:latin typeface="Century Gothic" panose="020B0502020202020204" pitchFamily="34" charset="0"/>
              </a:rPr>
              <a:t>R900 (PS)</a:t>
            </a:r>
          </a:p>
        </p:txBody>
      </p:sp>
      <p:sp>
        <p:nvSpPr>
          <p:cNvPr id="58" name="TextBox 57"/>
          <p:cNvSpPr txBox="1"/>
          <p:nvPr/>
        </p:nvSpPr>
        <p:spPr>
          <a:xfrm>
            <a:off x="8688392" y="4072940"/>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John</a:t>
            </a:r>
          </a:p>
          <a:p>
            <a:pPr algn="ctr"/>
            <a:r>
              <a:rPr lang="en-ZA" dirty="0">
                <a:solidFill>
                  <a:prstClr val="black"/>
                </a:solidFill>
                <a:latin typeface="Century Gothic" panose="020B0502020202020204" pitchFamily="34" charset="0"/>
              </a:rPr>
              <a:t>R900 (PS)</a:t>
            </a:r>
          </a:p>
        </p:txBody>
      </p:sp>
      <p:sp>
        <p:nvSpPr>
          <p:cNvPr id="63" name="TextBox 62"/>
          <p:cNvSpPr txBox="1"/>
          <p:nvPr/>
        </p:nvSpPr>
        <p:spPr>
          <a:xfrm>
            <a:off x="9963965" y="2495874"/>
            <a:ext cx="2086250" cy="1940957"/>
          </a:xfrm>
          <a:prstGeom prst="roundRect">
            <a:avLst/>
          </a:prstGeom>
          <a:solidFill>
            <a:schemeClr val="bg1"/>
          </a:solidFill>
          <a:ln w="19050">
            <a:solidFill>
              <a:schemeClr val="tx1"/>
            </a:solidFill>
          </a:ln>
        </p:spPr>
        <p:txBody>
          <a:bodyPr wrap="square" rtlCol="0">
            <a:spAutoFit/>
          </a:bodyPr>
          <a:lstStyle/>
          <a:p>
            <a:pPr algn="ctr"/>
            <a:r>
              <a:rPr lang="en-ZA" b="1" dirty="0">
                <a:solidFill>
                  <a:prstClr val="black"/>
                </a:solidFill>
                <a:latin typeface="Century Gothic" panose="020B0502020202020204" pitchFamily="34" charset="0"/>
              </a:rPr>
              <a:t>Lara </a:t>
            </a:r>
            <a:r>
              <a:rPr lang="en-ZA" dirty="0">
                <a:solidFill>
                  <a:prstClr val="black"/>
                </a:solidFill>
                <a:latin typeface="Century Gothic" panose="020B0502020202020204" pitchFamily="34" charset="0"/>
              </a:rPr>
              <a:t>joined Sarah to her team. Sarah is on your </a:t>
            </a:r>
            <a:r>
              <a:rPr lang="en-ZA" b="1" dirty="0">
                <a:solidFill>
                  <a:prstClr val="black"/>
                </a:solidFill>
                <a:latin typeface="Century Gothic" panose="020B0502020202020204" pitchFamily="34" charset="0"/>
              </a:rPr>
              <a:t>Second Level </a:t>
            </a:r>
            <a:r>
              <a:rPr lang="en-ZA" dirty="0">
                <a:solidFill>
                  <a:prstClr val="black"/>
                </a:solidFill>
                <a:latin typeface="Century Gothic" panose="020B0502020202020204" pitchFamily="34" charset="0"/>
              </a:rPr>
              <a:t> or </a:t>
            </a:r>
            <a:r>
              <a:rPr lang="en-ZA" b="1" dirty="0">
                <a:solidFill>
                  <a:prstClr val="black"/>
                </a:solidFill>
                <a:latin typeface="Century Gothic" panose="020B0502020202020204" pitchFamily="34" charset="0"/>
              </a:rPr>
              <a:t>TB2</a:t>
            </a:r>
          </a:p>
        </p:txBody>
      </p:sp>
      <p:grpSp>
        <p:nvGrpSpPr>
          <p:cNvPr id="68" name="Group 67"/>
          <p:cNvGrpSpPr/>
          <p:nvPr/>
        </p:nvGrpSpPr>
        <p:grpSpPr>
          <a:xfrm>
            <a:off x="6607812" y="5344158"/>
            <a:ext cx="582547" cy="578196"/>
            <a:chOff x="6980338" y="4964270"/>
            <a:chExt cx="582547" cy="578196"/>
          </a:xfrm>
        </p:grpSpPr>
        <p:sp>
          <p:nvSpPr>
            <p:cNvPr id="65" name="Oval 94"/>
            <p:cNvSpPr/>
            <p:nvPr/>
          </p:nvSpPr>
          <p:spPr>
            <a:xfrm>
              <a:off x="6984689" y="4964270"/>
              <a:ext cx="578196" cy="578196"/>
            </a:xfrm>
            <a:prstGeom prst="ellipse">
              <a:avLst/>
            </a:prstGeom>
            <a:solidFill>
              <a:srgbClr val="92D050"/>
            </a:solidFill>
            <a:ln w="12700" cap="flat">
              <a:noFill/>
              <a:miter lim="400000"/>
            </a:ln>
            <a:effectLst>
              <a:outerShdw blurRad="127000" dist="101600" dir="2700000" rotWithShape="0">
                <a:srgbClr val="000000">
                  <a:alpha val="40000"/>
                </a:srgbClr>
              </a:outerShdw>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67" name="TextBox 66"/>
            <p:cNvSpPr txBox="1"/>
            <p:nvPr/>
          </p:nvSpPr>
          <p:spPr>
            <a:xfrm>
              <a:off x="6980338" y="4995454"/>
              <a:ext cx="582546" cy="510778"/>
            </a:xfrm>
            <a:prstGeom prst="roundRect">
              <a:avLst/>
            </a:prstGeom>
            <a:noFill/>
            <a:ln w="19050">
              <a:noFill/>
            </a:ln>
          </p:spPr>
          <p:txBody>
            <a:bodyPr wrap="square" rtlCol="0">
              <a:spAutoFit/>
            </a:bodyPr>
            <a:lstStyle/>
            <a:p>
              <a:pPr algn="ctr"/>
              <a:r>
                <a:rPr lang="en-ZA" sz="1200" b="1" dirty="0">
                  <a:solidFill>
                    <a:schemeClr val="bg1"/>
                  </a:solidFill>
                  <a:latin typeface="Century Gothic" panose="020B0502020202020204" pitchFamily="34" charset="0"/>
                </a:rPr>
                <a:t>TB 2</a:t>
              </a:r>
            </a:p>
            <a:p>
              <a:pPr algn="ctr"/>
              <a:r>
                <a:rPr lang="en-ZA" sz="1200" dirty="0">
                  <a:solidFill>
                    <a:schemeClr val="bg1"/>
                  </a:solidFill>
                  <a:latin typeface="Century Gothic" panose="020B0502020202020204" pitchFamily="34" charset="0"/>
                </a:rPr>
                <a:t>2%</a:t>
              </a:r>
            </a:p>
          </p:txBody>
        </p:sp>
      </p:grpSp>
      <p:cxnSp>
        <p:nvCxnSpPr>
          <p:cNvPr id="69" name="Straight Arrow Connector 68"/>
          <p:cNvCxnSpPr/>
          <p:nvPr/>
        </p:nvCxnSpPr>
        <p:spPr>
          <a:xfrm flipH="1" flipV="1">
            <a:off x="5529944" y="3773219"/>
            <a:ext cx="1184038" cy="165103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47" descr="Picture 47"/>
          <p:cNvPicPr>
            <a:picLocks noChangeAspect="1"/>
          </p:cNvPicPr>
          <p:nvPr/>
        </p:nvPicPr>
        <p:blipFill>
          <a:blip r:embed="rId8"/>
          <a:stretch>
            <a:fillRect/>
          </a:stretch>
        </p:blipFill>
        <p:spPr>
          <a:xfrm>
            <a:off x="7286953" y="5209937"/>
            <a:ext cx="550232" cy="955840"/>
          </a:xfrm>
          <a:prstGeom prst="rect">
            <a:avLst/>
          </a:prstGeom>
          <a:ln w="12700" cap="flat">
            <a:noFill/>
            <a:miter lim="400000"/>
          </a:ln>
          <a:effectLst/>
        </p:spPr>
      </p:pic>
      <p:sp>
        <p:nvSpPr>
          <p:cNvPr id="38" name="Oval 34"/>
          <p:cNvSpPr/>
          <p:nvPr/>
        </p:nvSpPr>
        <p:spPr>
          <a:xfrm>
            <a:off x="7401058" y="4917903"/>
            <a:ext cx="299713" cy="280869"/>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a:latin typeface="Century Gothic" panose="020B0502020202020204" pitchFamily="34" charset="0"/>
            </a:endParaRPr>
          </a:p>
        </p:txBody>
      </p:sp>
      <p:sp>
        <p:nvSpPr>
          <p:cNvPr id="39" name="Straight Connector 67"/>
          <p:cNvSpPr/>
          <p:nvPr/>
        </p:nvSpPr>
        <p:spPr>
          <a:xfrm flipV="1">
            <a:off x="7550915" y="4701788"/>
            <a:ext cx="1" cy="163367"/>
          </a:xfrm>
          <a:prstGeom prst="line">
            <a:avLst/>
          </a:prstGeom>
          <a:noFill/>
          <a:ln w="25400" cap="flat">
            <a:solidFill>
              <a:srgbClr val="000000"/>
            </a:solidFill>
            <a:prstDash val="solid"/>
            <a:round/>
          </a:ln>
          <a:effectLst/>
        </p:spPr>
        <p:txBody>
          <a:bodyPr wrap="square" lIns="121919" tIns="121919" rIns="121919" bIns="121919" numCol="1" anchor="t">
            <a:noAutofit/>
          </a:bodyPr>
          <a:lstStyle/>
          <a:p>
            <a:pPr algn="l" defTabSz="2438400">
              <a:defRPr sz="3600" b="0">
                <a:latin typeface="Arial"/>
                <a:ea typeface="Arial"/>
                <a:cs typeface="Arial"/>
                <a:sym typeface="Arial"/>
              </a:defRPr>
            </a:pPr>
            <a:endParaRPr>
              <a:latin typeface="Century Gothic" panose="020B0502020202020204" pitchFamily="34" charset="0"/>
            </a:endParaRPr>
          </a:p>
        </p:txBody>
      </p:sp>
      <p:sp>
        <p:nvSpPr>
          <p:cNvPr id="40" name="TextBox 12"/>
          <p:cNvSpPr txBox="1"/>
          <p:nvPr/>
        </p:nvSpPr>
        <p:spPr>
          <a:xfrm>
            <a:off x="7372500" y="4842894"/>
            <a:ext cx="366445" cy="4308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latin typeface="Century Gothic" panose="020B0502020202020204" pitchFamily="34" charset="0"/>
              </a:rPr>
              <a:t>C</a:t>
            </a:r>
            <a:endParaRPr sz="1200" b="1" dirty="0">
              <a:latin typeface="Century Gothic" panose="020B0502020202020204" pitchFamily="34" charset="0"/>
            </a:endParaRPr>
          </a:p>
        </p:txBody>
      </p:sp>
      <p:sp>
        <p:nvSpPr>
          <p:cNvPr id="47" name="TextBox 46"/>
          <p:cNvSpPr txBox="1"/>
          <p:nvPr/>
        </p:nvSpPr>
        <p:spPr>
          <a:xfrm>
            <a:off x="6836480" y="6074328"/>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Sarah</a:t>
            </a:r>
          </a:p>
          <a:p>
            <a:pPr algn="ctr"/>
            <a:r>
              <a:rPr lang="en-ZA" dirty="0">
                <a:solidFill>
                  <a:prstClr val="black"/>
                </a:solidFill>
                <a:latin typeface="Century Gothic" panose="020B0502020202020204" pitchFamily="34" charset="0"/>
              </a:rPr>
              <a:t>R900 (PS)</a:t>
            </a:r>
          </a:p>
        </p:txBody>
      </p:sp>
      <p:cxnSp>
        <p:nvCxnSpPr>
          <p:cNvPr id="4" name="Curved Connector 3"/>
          <p:cNvCxnSpPr>
            <a:stCxn id="29" idx="1"/>
            <a:endCxn id="37" idx="1"/>
          </p:cNvCxnSpPr>
          <p:nvPr/>
        </p:nvCxnSpPr>
        <p:spPr>
          <a:xfrm rot="10800000" flipV="1">
            <a:off x="7286953" y="1465525"/>
            <a:ext cx="852446" cy="4222332"/>
          </a:xfrm>
          <a:prstGeom prst="curvedConnector3">
            <a:avLst>
              <a:gd name="adj1" fmla="val 148952"/>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013700" y="6033401"/>
            <a:ext cx="689828" cy="0"/>
          </a:xfrm>
          <a:prstGeom prst="straightConnector1">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738641" y="5503119"/>
            <a:ext cx="2621269" cy="1021556"/>
          </a:xfrm>
          <a:prstGeom prst="roundRect">
            <a:avLst/>
          </a:prstGeom>
          <a:solidFill>
            <a:schemeClr val="bg1"/>
          </a:solidFill>
          <a:ln w="19050">
            <a:solidFill>
              <a:schemeClr val="tx1"/>
            </a:solidFill>
          </a:ln>
        </p:spPr>
        <p:txBody>
          <a:bodyPr wrap="square" rtlCol="0">
            <a:spAutoFit/>
          </a:bodyPr>
          <a:lstStyle/>
          <a:p>
            <a:pPr algn="ctr"/>
            <a:r>
              <a:rPr lang="en-ZA" dirty="0">
                <a:solidFill>
                  <a:prstClr val="black"/>
                </a:solidFill>
                <a:latin typeface="Century Gothic" panose="020B0502020202020204" pitchFamily="34" charset="0"/>
              </a:rPr>
              <a:t>You earn 2% TB2 on the Personal Sales of Sarah</a:t>
            </a:r>
          </a:p>
        </p:txBody>
      </p:sp>
    </p:spTree>
    <p:custDataLst>
      <p:tags r:id="rId1"/>
    </p:custDataLst>
    <p:extLst>
      <p:ext uri="{BB962C8B-B14F-4D97-AF65-F5344CB8AC3E}">
        <p14:creationId xmlns:p14="http://schemas.microsoft.com/office/powerpoint/2010/main" val="450101702"/>
      </p:ext>
    </p:extLst>
  </p:cSld>
  <p:clrMapOvr>
    <a:masterClrMapping/>
  </p:clrMapOvr>
  <mc:AlternateContent xmlns:mc="http://schemas.openxmlformats.org/markup-compatibility/2006" xmlns:p14="http://schemas.microsoft.com/office/powerpoint/2010/main">
    <mc:Choice Requires="p14">
      <p:transition spd="slow" p14:dur="2000" advTm="20217"/>
    </mc:Choice>
    <mc:Fallback xmlns="">
      <p:transition spd="slow" advTm="20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1000" fill="hold"/>
                                        <p:tgtEl>
                                          <p:spTgt spid="68"/>
                                        </p:tgtEl>
                                        <p:attrNameLst>
                                          <p:attrName>ppt_w</p:attrName>
                                        </p:attrNameLst>
                                      </p:cBhvr>
                                      <p:tavLst>
                                        <p:tav tm="0">
                                          <p:val>
                                            <p:fltVal val="0"/>
                                          </p:val>
                                        </p:tav>
                                        <p:tav tm="100000">
                                          <p:val>
                                            <p:strVal val="#ppt_w"/>
                                          </p:val>
                                        </p:tav>
                                      </p:tavLst>
                                    </p:anim>
                                    <p:anim calcmode="lin" valueType="num">
                                      <p:cBhvr>
                                        <p:cTn id="35" dur="1000" fill="hold"/>
                                        <p:tgtEl>
                                          <p:spTgt spid="68"/>
                                        </p:tgtEl>
                                        <p:attrNameLst>
                                          <p:attrName>ppt_h</p:attrName>
                                        </p:attrNameLst>
                                      </p:cBhvr>
                                      <p:tavLst>
                                        <p:tav tm="0">
                                          <p:val>
                                            <p:fltVal val="0"/>
                                          </p:val>
                                        </p:tav>
                                        <p:tav tm="100000">
                                          <p:val>
                                            <p:strVal val="#ppt_h"/>
                                          </p:val>
                                        </p:tav>
                                      </p:tavLst>
                                    </p:anim>
                                    <p:anim calcmode="lin" valueType="num">
                                      <p:cBhvr>
                                        <p:cTn id="36" dur="1000" fill="hold"/>
                                        <p:tgtEl>
                                          <p:spTgt spid="68"/>
                                        </p:tgtEl>
                                        <p:attrNameLst>
                                          <p:attrName>style.rotation</p:attrName>
                                        </p:attrNameLst>
                                      </p:cBhvr>
                                      <p:tavLst>
                                        <p:tav tm="0">
                                          <p:val>
                                            <p:fltVal val="90"/>
                                          </p:val>
                                        </p:tav>
                                        <p:tav tm="100000">
                                          <p:val>
                                            <p:fltVal val="0"/>
                                          </p:val>
                                        </p:tav>
                                      </p:tavLst>
                                    </p:anim>
                                    <p:animEffect transition="in" filter="fade">
                                      <p:cBhvr>
                                        <p:cTn id="37" dur="10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8" grpId="0" animBg="1"/>
      <p:bldP spid="39" grpId="0" animBg="1"/>
      <p:bldP spid="40" grpId="0"/>
      <p:bldP spid="47" grpId="0"/>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Calendar&#10;&#10;Description automatically generated">
            <a:extLst>
              <a:ext uri="{FF2B5EF4-FFF2-40B4-BE49-F238E27FC236}">
                <a16:creationId xmlns:a16="http://schemas.microsoft.com/office/drawing/2014/main" id="{41927661-CD03-B5D4-2EEC-9BCFCEB4C3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173180" y="0"/>
            <a:ext cx="7642198" cy="6858000"/>
          </a:xfrm>
          <a:prstGeom prst="rect">
            <a:avLst/>
          </a:prstGeom>
        </p:spPr>
      </p:pic>
      <p:sp>
        <p:nvSpPr>
          <p:cNvPr id="15" name="Rectangle 14"/>
          <p:cNvSpPr/>
          <p:nvPr/>
        </p:nvSpPr>
        <p:spPr>
          <a:xfrm>
            <a:off x="6530652" y="624114"/>
            <a:ext cx="5450271"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7" name="Rectangle 16"/>
          <p:cNvSpPr/>
          <p:nvPr/>
        </p:nvSpPr>
        <p:spPr>
          <a:xfrm>
            <a:off x="6499063" y="1676400"/>
            <a:ext cx="4072957"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latin typeface="Century Gothic" panose="020B0502020202020204" pitchFamily="34" charset="0"/>
            </a:endParaRPr>
          </a:p>
        </p:txBody>
      </p:sp>
      <p:sp>
        <p:nvSpPr>
          <p:cNvPr id="18" name="Oval 17"/>
          <p:cNvSpPr/>
          <p:nvPr/>
        </p:nvSpPr>
        <p:spPr>
          <a:xfrm>
            <a:off x="604911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9" name="Oval 18"/>
          <p:cNvSpPr/>
          <p:nvPr/>
        </p:nvSpPr>
        <p:spPr>
          <a:xfrm>
            <a:off x="601646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0" name="Down Arrow 19"/>
          <p:cNvSpPr/>
          <p:nvPr/>
        </p:nvSpPr>
        <p:spPr>
          <a:xfrm>
            <a:off x="616514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2" name="Rectangle 21"/>
          <p:cNvSpPr/>
          <p:nvPr/>
        </p:nvSpPr>
        <p:spPr>
          <a:xfrm>
            <a:off x="622448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pic>
        <p:nvPicPr>
          <p:cNvPr id="27" name="Picture 26"/>
          <p:cNvPicPr>
            <a:picLocks noChangeAspect="1"/>
          </p:cNvPicPr>
          <p:nvPr/>
        </p:nvPicPr>
        <p:blipFill>
          <a:blip r:embed="rId4"/>
          <a:stretch>
            <a:fillRect/>
          </a:stretch>
        </p:blipFill>
        <p:spPr>
          <a:xfrm>
            <a:off x="11456504" y="6147312"/>
            <a:ext cx="735496" cy="710688"/>
          </a:xfrm>
          <a:prstGeom prst="rect">
            <a:avLst/>
          </a:prstGeom>
        </p:spPr>
      </p:pic>
      <p:grpSp>
        <p:nvGrpSpPr>
          <p:cNvPr id="28" name="Group 27"/>
          <p:cNvGrpSpPr/>
          <p:nvPr/>
        </p:nvGrpSpPr>
        <p:grpSpPr>
          <a:xfrm>
            <a:off x="7755379" y="663861"/>
            <a:ext cx="1428866" cy="1894735"/>
            <a:chOff x="8261798" y="2551903"/>
            <a:chExt cx="1428866" cy="1894735"/>
          </a:xfrm>
        </p:grpSpPr>
        <p:pic>
          <p:nvPicPr>
            <p:cNvPr id="29" name="Picture 9" descr="Picture 9"/>
            <p:cNvPicPr>
              <a:picLocks noChangeAspect="1"/>
            </p:cNvPicPr>
            <p:nvPr/>
          </p:nvPicPr>
          <p:blipFill>
            <a:blip r:embed="rId5"/>
            <a:stretch>
              <a:fillRect/>
            </a:stretch>
          </p:blipFill>
          <p:spPr>
            <a:xfrm>
              <a:off x="8645818" y="2944899"/>
              <a:ext cx="660825" cy="817335"/>
            </a:xfrm>
            <a:prstGeom prst="rect">
              <a:avLst/>
            </a:prstGeom>
            <a:ln w="12700" cap="flat">
              <a:noFill/>
              <a:miter lim="400000"/>
            </a:ln>
            <a:effectLst/>
          </p:spPr>
        </p:pic>
        <p:grpSp>
          <p:nvGrpSpPr>
            <p:cNvPr id="30" name="Group 14"/>
            <p:cNvGrpSpPr/>
            <p:nvPr/>
          </p:nvGrpSpPr>
          <p:grpSpPr>
            <a:xfrm>
              <a:off x="8742513" y="2551903"/>
              <a:ext cx="480258" cy="430885"/>
              <a:chOff x="-236876" y="-705237"/>
              <a:chExt cx="1188359" cy="1066190"/>
            </a:xfrm>
          </p:grpSpPr>
          <p:sp>
            <p:nvSpPr>
              <p:cNvPr id="32" name="Oval 13"/>
              <p:cNvSpPr/>
              <p:nvPr/>
            </p:nvSpPr>
            <p:spPr>
              <a:xfrm>
                <a:off x="-13337" y="-504614"/>
                <a:ext cx="709559" cy="664945"/>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33" name="TextBox 12"/>
              <p:cNvSpPr txBox="1"/>
              <p:nvPr/>
            </p:nvSpPr>
            <p:spPr>
              <a:xfrm>
                <a:off x="-236876" y="-705237"/>
                <a:ext cx="1188359" cy="1066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solidFill>
                      <a:prstClr val="black"/>
                    </a:solidFill>
                    <a:latin typeface="Century Gothic" panose="020B0502020202020204" pitchFamily="34" charset="0"/>
                  </a:rPr>
                  <a:t>AC</a:t>
                </a:r>
                <a:endParaRPr sz="1200" b="1" dirty="0">
                  <a:solidFill>
                    <a:prstClr val="black"/>
                  </a:solidFill>
                  <a:latin typeface="Century Gothic" panose="020B0502020202020204" pitchFamily="34" charset="0"/>
                </a:endParaRPr>
              </a:p>
            </p:txBody>
          </p:sp>
        </p:grpSp>
        <p:sp>
          <p:nvSpPr>
            <p:cNvPr id="31" name="TextBox 30"/>
            <p:cNvSpPr txBox="1"/>
            <p:nvPr/>
          </p:nvSpPr>
          <p:spPr>
            <a:xfrm>
              <a:off x="8261798" y="3731549"/>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You</a:t>
              </a:r>
            </a:p>
            <a:p>
              <a:pPr algn="ctr"/>
              <a:r>
                <a:rPr lang="en-ZA" dirty="0">
                  <a:solidFill>
                    <a:prstClr val="black"/>
                  </a:solidFill>
                  <a:latin typeface="Century Gothic" panose="020B0502020202020204" pitchFamily="34" charset="0"/>
                </a:rPr>
                <a:t>R900 (PS)</a:t>
              </a:r>
            </a:p>
          </p:txBody>
        </p:sp>
      </p:grpSp>
      <p:grpSp>
        <p:nvGrpSpPr>
          <p:cNvPr id="62" name="Group 61"/>
          <p:cNvGrpSpPr/>
          <p:nvPr/>
        </p:nvGrpSpPr>
        <p:grpSpPr>
          <a:xfrm>
            <a:off x="8857595" y="1113362"/>
            <a:ext cx="2854167" cy="970478"/>
            <a:chOff x="8857595" y="1113362"/>
            <a:chExt cx="2854167" cy="970478"/>
          </a:xfrm>
        </p:grpSpPr>
        <p:sp>
          <p:nvSpPr>
            <p:cNvPr id="59" name="TextBox 58"/>
            <p:cNvSpPr txBox="1"/>
            <p:nvPr/>
          </p:nvSpPr>
          <p:spPr>
            <a:xfrm>
              <a:off x="9495453" y="1113362"/>
              <a:ext cx="2216309" cy="970478"/>
            </a:xfrm>
            <a:prstGeom prst="roundRect">
              <a:avLst/>
            </a:prstGeom>
            <a:solidFill>
              <a:schemeClr val="bg1"/>
            </a:solidFill>
            <a:ln w="19050">
              <a:solidFill>
                <a:schemeClr val="tx1"/>
              </a:solidFill>
            </a:ln>
          </p:spPr>
          <p:txBody>
            <a:bodyPr wrap="square" lIns="36000" rIns="36000" bIns="0" rtlCol="0">
              <a:spAutoFit/>
            </a:bodyPr>
            <a:lstStyle/>
            <a:p>
              <a:pPr algn="ctr"/>
              <a:r>
                <a:rPr lang="en-ZA" dirty="0">
                  <a:solidFill>
                    <a:prstClr val="black"/>
                  </a:solidFill>
                  <a:latin typeface="Century Gothic" panose="020B0502020202020204" pitchFamily="34" charset="0"/>
                </a:rPr>
                <a:t>This is </a:t>
              </a:r>
              <a:r>
                <a:rPr lang="en-ZA" b="1" dirty="0">
                  <a:solidFill>
                    <a:prstClr val="black"/>
                  </a:solidFill>
                  <a:latin typeface="Century Gothic" panose="020B0502020202020204" pitchFamily="34" charset="0"/>
                </a:rPr>
                <a:t>you</a:t>
              </a:r>
              <a:r>
                <a:rPr lang="en-ZA" dirty="0">
                  <a:solidFill>
                    <a:prstClr val="black"/>
                  </a:solidFill>
                  <a:latin typeface="Century Gothic" panose="020B0502020202020204" pitchFamily="34" charset="0"/>
                </a:rPr>
                <a:t> and you achieved R900 (PS)</a:t>
              </a:r>
            </a:p>
          </p:txBody>
        </p:sp>
        <p:cxnSp>
          <p:nvCxnSpPr>
            <p:cNvPr id="61" name="Straight Arrow Connector 60"/>
            <p:cNvCxnSpPr/>
            <p:nvPr/>
          </p:nvCxnSpPr>
          <p:spPr>
            <a:xfrm flipH="1">
              <a:off x="8857595" y="1598601"/>
              <a:ext cx="6255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8754880" y="2301732"/>
            <a:ext cx="2822778" cy="2093274"/>
          </a:xfrm>
          <a:prstGeom prst="ellipse">
            <a:avLst/>
          </a:prstGeom>
          <a:solidFill>
            <a:schemeClr val="bg1"/>
          </a:solidFill>
          <a:ln>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u="sng" dirty="0">
                <a:solidFill>
                  <a:schemeClr val="tx1"/>
                </a:solidFill>
                <a:latin typeface="Century Gothic" panose="020B0502020202020204" pitchFamily="34" charset="0"/>
              </a:rPr>
              <a:t>Question</a:t>
            </a:r>
            <a:r>
              <a:rPr lang="en-ZA" sz="1600" b="1" u="sng" dirty="0">
                <a:solidFill>
                  <a:schemeClr val="tx1"/>
                </a:solidFill>
                <a:latin typeface="Century Gothic" panose="020B0502020202020204" pitchFamily="34" charset="0"/>
              </a:rPr>
              <a:t>:</a:t>
            </a:r>
          </a:p>
          <a:p>
            <a:pPr algn="ctr"/>
            <a:r>
              <a:rPr lang="en-ZA" sz="1600" dirty="0">
                <a:solidFill>
                  <a:schemeClr val="tx1"/>
                </a:solidFill>
                <a:latin typeface="Century Gothic" panose="020B0502020202020204" pitchFamily="34" charset="0"/>
              </a:rPr>
              <a:t>Are there </a:t>
            </a:r>
            <a:r>
              <a:rPr lang="en-ZA" sz="1600" b="1" dirty="0">
                <a:solidFill>
                  <a:schemeClr val="tx1"/>
                </a:solidFill>
                <a:latin typeface="Century Gothic" panose="020B0502020202020204" pitchFamily="34" charset="0"/>
              </a:rPr>
              <a:t>qualifying criteria </a:t>
            </a:r>
            <a:r>
              <a:rPr lang="en-ZA" sz="1600" dirty="0">
                <a:solidFill>
                  <a:schemeClr val="tx1"/>
                </a:solidFill>
                <a:latin typeface="Century Gothic" panose="020B0502020202020204" pitchFamily="34" charset="0"/>
              </a:rPr>
              <a:t>that I have to meet in order to earn on the Personal Sales of my team?</a:t>
            </a:r>
          </a:p>
        </p:txBody>
      </p:sp>
      <p:sp>
        <p:nvSpPr>
          <p:cNvPr id="38" name="Oval 37"/>
          <p:cNvSpPr/>
          <p:nvPr/>
        </p:nvSpPr>
        <p:spPr>
          <a:xfrm>
            <a:off x="8558586" y="4461756"/>
            <a:ext cx="3106170" cy="2303430"/>
          </a:xfrm>
          <a:prstGeom prst="ellipse">
            <a:avLst/>
          </a:prstGeom>
          <a:solidFill>
            <a:schemeClr val="bg1"/>
          </a:solidFill>
          <a:ln>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u="sng" dirty="0">
                <a:solidFill>
                  <a:schemeClr val="tx1"/>
                </a:solidFill>
                <a:latin typeface="Century Gothic" panose="020B0502020202020204" pitchFamily="34" charset="0"/>
              </a:rPr>
              <a:t>Answer</a:t>
            </a:r>
            <a:r>
              <a:rPr lang="en-ZA" sz="1600" b="1" u="sng" dirty="0">
                <a:solidFill>
                  <a:schemeClr val="tx1"/>
                </a:solidFill>
                <a:latin typeface="Century Gothic" panose="020B0502020202020204" pitchFamily="34" charset="0"/>
              </a:rPr>
              <a:t>:</a:t>
            </a:r>
          </a:p>
          <a:p>
            <a:pPr algn="ctr"/>
            <a:r>
              <a:rPr lang="en-ZA" sz="1600" dirty="0">
                <a:solidFill>
                  <a:schemeClr val="tx1"/>
                </a:solidFill>
                <a:latin typeface="Century Gothic" panose="020B0502020202020204" pitchFamily="34" charset="0"/>
              </a:rPr>
              <a:t>Yes! You </a:t>
            </a:r>
            <a:r>
              <a:rPr lang="en-ZA" sz="1600" b="1" dirty="0">
                <a:solidFill>
                  <a:schemeClr val="tx1"/>
                </a:solidFill>
                <a:latin typeface="Century Gothic" panose="020B0502020202020204" pitchFamily="34" charset="0"/>
              </a:rPr>
              <a:t>must </a:t>
            </a:r>
            <a:r>
              <a:rPr lang="en-ZA" sz="1600" dirty="0">
                <a:solidFill>
                  <a:schemeClr val="tx1"/>
                </a:solidFill>
                <a:latin typeface="Century Gothic" panose="020B0502020202020204" pitchFamily="34" charset="0"/>
              </a:rPr>
              <a:t>achieve R900 Personal Sales (PS). If you do not achieve R900 PS, you will </a:t>
            </a:r>
            <a:r>
              <a:rPr lang="en-ZA" sz="1600" b="1" dirty="0">
                <a:solidFill>
                  <a:schemeClr val="tx1"/>
                </a:solidFill>
                <a:latin typeface="Century Gothic" panose="020B0502020202020204" pitchFamily="34" charset="0"/>
              </a:rPr>
              <a:t>not</a:t>
            </a:r>
            <a:r>
              <a:rPr lang="en-ZA" sz="1600" dirty="0">
                <a:solidFill>
                  <a:schemeClr val="tx1"/>
                </a:solidFill>
                <a:latin typeface="Century Gothic" panose="020B0502020202020204" pitchFamily="34" charset="0"/>
              </a:rPr>
              <a:t> earn on your team</a:t>
            </a:r>
          </a:p>
        </p:txBody>
      </p:sp>
      <p:cxnSp>
        <p:nvCxnSpPr>
          <p:cNvPr id="3" name="Curved Connector 2"/>
          <p:cNvCxnSpPr>
            <a:stCxn id="38" idx="2"/>
            <a:endCxn id="29" idx="1"/>
          </p:cNvCxnSpPr>
          <p:nvPr/>
        </p:nvCxnSpPr>
        <p:spPr>
          <a:xfrm rot="10800000">
            <a:off x="8139400" y="1465525"/>
            <a:ext cx="419187" cy="4147946"/>
          </a:xfrm>
          <a:prstGeom prst="curvedConnector3">
            <a:avLst>
              <a:gd name="adj1" fmla="val 462770"/>
            </a:avLst>
          </a:prstGeom>
          <a:ln w="57150">
            <a:solidFill>
              <a:srgbClr val="C13B33"/>
            </a:solidFill>
            <a:tailEnd type="triangle"/>
          </a:ln>
        </p:spPr>
        <p:style>
          <a:lnRef idx="1">
            <a:schemeClr val="accent1"/>
          </a:lnRef>
          <a:fillRef idx="0">
            <a:schemeClr val="accent1"/>
          </a:fillRef>
          <a:effectRef idx="0">
            <a:schemeClr val="accent1"/>
          </a:effectRef>
          <a:fontRef idx="minor">
            <a:schemeClr val="tx1"/>
          </a:fontRef>
        </p:style>
      </p:cxnSp>
      <p:pic>
        <p:nvPicPr>
          <p:cNvPr id="47" name="Content Placeholder 3" descr="Content Placeholder 3"/>
          <p:cNvPicPr>
            <a:picLocks noChangeAspect="1"/>
          </p:cNvPicPr>
          <p:nvPr/>
        </p:nvPicPr>
        <p:blipFill>
          <a:blip r:embed="rId6"/>
          <a:srcRect/>
          <a:stretch>
            <a:fillRect/>
          </a:stretch>
        </p:blipFill>
        <p:spPr>
          <a:xfrm>
            <a:off x="6838945" y="2995037"/>
            <a:ext cx="1045686" cy="820950"/>
          </a:xfrm>
          <a:prstGeom prst="rect">
            <a:avLst/>
          </a:prstGeom>
          <a:ln w="12700" cap="flat">
            <a:noFill/>
            <a:miter lim="400000"/>
          </a:ln>
          <a:effectLst/>
        </p:spPr>
      </p:pic>
      <p:sp>
        <p:nvSpPr>
          <p:cNvPr id="48" name="TextBox 47"/>
          <p:cNvSpPr txBox="1"/>
          <p:nvPr/>
        </p:nvSpPr>
        <p:spPr>
          <a:xfrm>
            <a:off x="6281592" y="3669150"/>
            <a:ext cx="2216309" cy="357545"/>
          </a:xfrm>
          <a:prstGeom prst="roundRect">
            <a:avLst/>
          </a:prstGeom>
          <a:noFill/>
          <a:ln w="19050">
            <a:noFill/>
          </a:ln>
        </p:spPr>
        <p:txBody>
          <a:bodyPr wrap="square" lIns="36000" rIns="36000" bIns="0" rtlCol="0">
            <a:spAutoFit/>
          </a:bodyPr>
          <a:lstStyle/>
          <a:p>
            <a:pPr algn="ctr"/>
            <a:r>
              <a:rPr lang="en-ZA" b="1" dirty="0">
                <a:solidFill>
                  <a:prstClr val="black"/>
                </a:solidFill>
                <a:latin typeface="Century Gothic" panose="020B0502020202020204" pitchFamily="34" charset="0"/>
              </a:rPr>
              <a:t>ACHIEVED!</a:t>
            </a:r>
          </a:p>
        </p:txBody>
      </p:sp>
    </p:spTree>
    <p:custDataLst>
      <p:tags r:id="rId1"/>
    </p:custDataLst>
    <p:extLst>
      <p:ext uri="{BB962C8B-B14F-4D97-AF65-F5344CB8AC3E}">
        <p14:creationId xmlns:p14="http://schemas.microsoft.com/office/powerpoint/2010/main" val="1408418025"/>
      </p:ext>
    </p:extLst>
  </p:cSld>
  <p:clrMapOvr>
    <a:masterClrMapping/>
  </p:clrMapOvr>
  <mc:AlternateContent xmlns:mc="http://schemas.openxmlformats.org/markup-compatibility/2006" xmlns:p14="http://schemas.microsoft.com/office/powerpoint/2010/main">
    <mc:Choice Requires="p14">
      <p:transition spd="slow" p14:dur="2000" advTm="19870"/>
    </mc:Choice>
    <mc:Fallback xmlns="">
      <p:transition spd="slow" advTm="1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1)">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alendar&#10;&#10;Description automatically generated">
            <a:extLst>
              <a:ext uri="{FF2B5EF4-FFF2-40B4-BE49-F238E27FC236}">
                <a16:creationId xmlns:a16="http://schemas.microsoft.com/office/drawing/2014/main" id="{FC48BA35-7302-ED1B-8B8A-1EC5F7B80D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189"/>
          <a:stretch/>
        </p:blipFill>
        <p:spPr>
          <a:xfrm>
            <a:off x="2173180" y="0"/>
            <a:ext cx="7642198" cy="6858000"/>
          </a:xfrm>
          <a:prstGeom prst="rect">
            <a:avLst/>
          </a:prstGeom>
        </p:spPr>
      </p:pic>
      <p:sp>
        <p:nvSpPr>
          <p:cNvPr id="15" name="Rectangle 14"/>
          <p:cNvSpPr/>
          <p:nvPr/>
        </p:nvSpPr>
        <p:spPr>
          <a:xfrm>
            <a:off x="6530652" y="624114"/>
            <a:ext cx="5450271" cy="141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7" name="Rectangle 16"/>
          <p:cNvSpPr/>
          <p:nvPr/>
        </p:nvSpPr>
        <p:spPr>
          <a:xfrm>
            <a:off x="6499063" y="1676400"/>
            <a:ext cx="4072957"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latin typeface="Century Gothic" panose="020B0502020202020204" pitchFamily="34" charset="0"/>
            </a:endParaRPr>
          </a:p>
        </p:txBody>
      </p:sp>
      <p:sp>
        <p:nvSpPr>
          <p:cNvPr id="18" name="Oval 17"/>
          <p:cNvSpPr/>
          <p:nvPr/>
        </p:nvSpPr>
        <p:spPr>
          <a:xfrm>
            <a:off x="6049116" y="1338943"/>
            <a:ext cx="449948" cy="899885"/>
          </a:xfrm>
          <a:prstGeom prst="ellipse">
            <a:avLst/>
          </a:prstGeom>
          <a:noFill/>
          <a:ln w="38100">
            <a:solidFill>
              <a:srgbClr val="C13B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19" name="Oval 18"/>
          <p:cNvSpPr/>
          <p:nvPr/>
        </p:nvSpPr>
        <p:spPr>
          <a:xfrm>
            <a:off x="6016461" y="2287360"/>
            <a:ext cx="515257" cy="271236"/>
          </a:xfrm>
          <a:prstGeom prst="ellipse">
            <a:avLst/>
          </a:prstGeom>
          <a:noFill/>
          <a:ln w="19050">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0" name="Down Arrow 19"/>
          <p:cNvSpPr/>
          <p:nvPr/>
        </p:nvSpPr>
        <p:spPr>
          <a:xfrm>
            <a:off x="6165148" y="3957507"/>
            <a:ext cx="217882" cy="2075894"/>
          </a:xfrm>
          <a:prstGeom prst="downArrow">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sp>
        <p:nvSpPr>
          <p:cNvPr id="22" name="Rectangle 21"/>
          <p:cNvSpPr/>
          <p:nvPr/>
        </p:nvSpPr>
        <p:spPr>
          <a:xfrm>
            <a:off x="6224481" y="2578894"/>
            <a:ext cx="99215" cy="815673"/>
          </a:xfrm>
          <a:prstGeom prst="rect">
            <a:avLst/>
          </a:prstGeom>
          <a:solidFill>
            <a:srgbClr val="C13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entury Gothic" panose="020B0502020202020204" pitchFamily="34" charset="0"/>
            </a:endParaRPr>
          </a:p>
        </p:txBody>
      </p:sp>
      <p:pic>
        <p:nvPicPr>
          <p:cNvPr id="27" name="Picture 26"/>
          <p:cNvPicPr>
            <a:picLocks noChangeAspect="1"/>
          </p:cNvPicPr>
          <p:nvPr/>
        </p:nvPicPr>
        <p:blipFill>
          <a:blip r:embed="rId4"/>
          <a:stretch>
            <a:fillRect/>
          </a:stretch>
        </p:blipFill>
        <p:spPr>
          <a:xfrm>
            <a:off x="11456504" y="6147312"/>
            <a:ext cx="735496" cy="710688"/>
          </a:xfrm>
          <a:prstGeom prst="rect">
            <a:avLst/>
          </a:prstGeom>
        </p:spPr>
      </p:pic>
      <p:grpSp>
        <p:nvGrpSpPr>
          <p:cNvPr id="28" name="Group 27"/>
          <p:cNvGrpSpPr/>
          <p:nvPr/>
        </p:nvGrpSpPr>
        <p:grpSpPr>
          <a:xfrm>
            <a:off x="7755379" y="663861"/>
            <a:ext cx="1428866" cy="1894735"/>
            <a:chOff x="8261798" y="2551903"/>
            <a:chExt cx="1428866" cy="1894735"/>
          </a:xfrm>
        </p:grpSpPr>
        <p:pic>
          <p:nvPicPr>
            <p:cNvPr id="29" name="Picture 9" descr="Picture 9"/>
            <p:cNvPicPr>
              <a:picLocks noChangeAspect="1"/>
            </p:cNvPicPr>
            <p:nvPr/>
          </p:nvPicPr>
          <p:blipFill>
            <a:blip r:embed="rId5"/>
            <a:stretch>
              <a:fillRect/>
            </a:stretch>
          </p:blipFill>
          <p:spPr>
            <a:xfrm>
              <a:off x="8645818" y="2944899"/>
              <a:ext cx="660825" cy="817335"/>
            </a:xfrm>
            <a:prstGeom prst="rect">
              <a:avLst/>
            </a:prstGeom>
            <a:ln w="12700" cap="flat">
              <a:noFill/>
              <a:miter lim="400000"/>
            </a:ln>
            <a:effectLst/>
          </p:spPr>
        </p:pic>
        <p:grpSp>
          <p:nvGrpSpPr>
            <p:cNvPr id="30" name="Group 14"/>
            <p:cNvGrpSpPr/>
            <p:nvPr/>
          </p:nvGrpSpPr>
          <p:grpSpPr>
            <a:xfrm>
              <a:off x="8742513" y="2551903"/>
              <a:ext cx="480258" cy="430885"/>
              <a:chOff x="-236876" y="-705237"/>
              <a:chExt cx="1188359" cy="1066190"/>
            </a:xfrm>
          </p:grpSpPr>
          <p:sp>
            <p:nvSpPr>
              <p:cNvPr id="32" name="Oval 13"/>
              <p:cNvSpPr/>
              <p:nvPr/>
            </p:nvSpPr>
            <p:spPr>
              <a:xfrm>
                <a:off x="-13337" y="-504614"/>
                <a:ext cx="709559" cy="664945"/>
              </a:xfrm>
              <a:prstGeom prst="ellipse">
                <a:avLst/>
              </a:prstGeom>
              <a:solidFill>
                <a:srgbClr val="FCD2C1"/>
              </a:solidFill>
              <a:ln w="12700" cap="flat">
                <a:noFill/>
                <a:miter lim="400000"/>
              </a:ln>
              <a:effectLst/>
            </p:spPr>
            <p:txBody>
              <a:bodyPr wrap="square" lIns="121919" tIns="121919" rIns="121919" bIns="121919" numCol="1" anchor="ctr">
                <a:noAutofit/>
              </a:bodyPr>
              <a:lstStyle/>
              <a:p>
                <a:pPr defTabSz="2438400">
                  <a:defRPr sz="3600" b="0">
                    <a:solidFill>
                      <a:srgbClr val="FFFFFF"/>
                    </a:solidFill>
                    <a:latin typeface="Arial"/>
                    <a:ea typeface="Arial"/>
                    <a:cs typeface="Arial"/>
                    <a:sym typeface="Arial"/>
                  </a:defRPr>
                </a:pPr>
                <a:endParaRPr sz="3600">
                  <a:solidFill>
                    <a:srgbClr val="FFFFFF"/>
                  </a:solidFill>
                  <a:latin typeface="Century Gothic" panose="020B0502020202020204" pitchFamily="34" charset="0"/>
                  <a:ea typeface="Arial"/>
                  <a:cs typeface="Arial"/>
                  <a:sym typeface="Arial"/>
                </a:endParaRPr>
              </a:p>
            </p:txBody>
          </p:sp>
          <p:sp>
            <p:nvSpPr>
              <p:cNvPr id="33" name="TextBox 12"/>
              <p:cNvSpPr txBox="1"/>
              <p:nvPr/>
            </p:nvSpPr>
            <p:spPr>
              <a:xfrm>
                <a:off x="-236876" y="-705237"/>
                <a:ext cx="1188359" cy="1066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numCol="1" anchor="t">
                <a:spAutoFit/>
              </a:bodyPr>
              <a:lstStyle>
                <a:lvl1pPr defTabSz="2438400">
                  <a:defRPr sz="3600">
                    <a:latin typeface="Arial"/>
                    <a:ea typeface="Arial"/>
                    <a:cs typeface="Arial"/>
                    <a:sym typeface="Arial"/>
                  </a:defRPr>
                </a:lvl1pPr>
              </a:lstStyle>
              <a:p>
                <a:r>
                  <a:rPr lang="en-ZA" sz="1200" b="1" dirty="0">
                    <a:solidFill>
                      <a:prstClr val="black"/>
                    </a:solidFill>
                    <a:latin typeface="Century Gothic" panose="020B0502020202020204" pitchFamily="34" charset="0"/>
                  </a:rPr>
                  <a:t>AC</a:t>
                </a:r>
                <a:endParaRPr sz="1200" b="1" dirty="0">
                  <a:solidFill>
                    <a:prstClr val="black"/>
                  </a:solidFill>
                  <a:latin typeface="Century Gothic" panose="020B0502020202020204" pitchFamily="34" charset="0"/>
                </a:endParaRPr>
              </a:p>
            </p:txBody>
          </p:sp>
        </p:grpSp>
        <p:sp>
          <p:nvSpPr>
            <p:cNvPr id="31" name="TextBox 30"/>
            <p:cNvSpPr txBox="1"/>
            <p:nvPr/>
          </p:nvSpPr>
          <p:spPr>
            <a:xfrm>
              <a:off x="8261798" y="3731549"/>
              <a:ext cx="1428866" cy="715089"/>
            </a:xfrm>
            <a:prstGeom prst="roundRect">
              <a:avLst/>
            </a:prstGeom>
            <a:noFill/>
            <a:ln w="19050">
              <a:noFill/>
            </a:ln>
          </p:spPr>
          <p:txBody>
            <a:bodyPr wrap="square" rtlCol="0">
              <a:spAutoFit/>
            </a:bodyPr>
            <a:lstStyle/>
            <a:p>
              <a:pPr algn="ctr"/>
              <a:r>
                <a:rPr lang="en-ZA" dirty="0">
                  <a:solidFill>
                    <a:prstClr val="black"/>
                  </a:solidFill>
                  <a:latin typeface="Century Gothic" panose="020B0502020202020204" pitchFamily="34" charset="0"/>
                </a:rPr>
                <a:t>You</a:t>
              </a:r>
            </a:p>
            <a:p>
              <a:pPr algn="ctr"/>
              <a:r>
                <a:rPr lang="en-ZA" dirty="0">
                  <a:solidFill>
                    <a:prstClr val="black"/>
                  </a:solidFill>
                  <a:latin typeface="Century Gothic" panose="020B0502020202020204" pitchFamily="34" charset="0"/>
                </a:rPr>
                <a:t>R900 (PS)</a:t>
              </a:r>
            </a:p>
          </p:txBody>
        </p:sp>
      </p:grpSp>
      <p:grpSp>
        <p:nvGrpSpPr>
          <p:cNvPr id="62" name="Group 61"/>
          <p:cNvGrpSpPr/>
          <p:nvPr/>
        </p:nvGrpSpPr>
        <p:grpSpPr>
          <a:xfrm>
            <a:off x="8857595" y="1113362"/>
            <a:ext cx="2854167" cy="970478"/>
            <a:chOff x="8857595" y="1113362"/>
            <a:chExt cx="2854167" cy="970478"/>
          </a:xfrm>
        </p:grpSpPr>
        <p:sp>
          <p:nvSpPr>
            <p:cNvPr id="59" name="TextBox 58"/>
            <p:cNvSpPr txBox="1"/>
            <p:nvPr/>
          </p:nvSpPr>
          <p:spPr>
            <a:xfrm>
              <a:off x="9495453" y="1113362"/>
              <a:ext cx="2216309" cy="970478"/>
            </a:xfrm>
            <a:prstGeom prst="roundRect">
              <a:avLst/>
            </a:prstGeom>
            <a:solidFill>
              <a:schemeClr val="bg1"/>
            </a:solidFill>
            <a:ln w="19050">
              <a:solidFill>
                <a:schemeClr val="tx1"/>
              </a:solidFill>
            </a:ln>
          </p:spPr>
          <p:txBody>
            <a:bodyPr wrap="square" lIns="36000" rIns="36000" bIns="0" rtlCol="0">
              <a:spAutoFit/>
            </a:bodyPr>
            <a:lstStyle/>
            <a:p>
              <a:pPr algn="ctr"/>
              <a:r>
                <a:rPr lang="en-ZA" dirty="0">
                  <a:solidFill>
                    <a:prstClr val="black"/>
                  </a:solidFill>
                  <a:latin typeface="Century Gothic" panose="020B0502020202020204" pitchFamily="34" charset="0"/>
                </a:rPr>
                <a:t>This is </a:t>
              </a:r>
              <a:r>
                <a:rPr lang="en-ZA" b="1" dirty="0">
                  <a:solidFill>
                    <a:prstClr val="black"/>
                  </a:solidFill>
                  <a:latin typeface="Century Gothic" panose="020B0502020202020204" pitchFamily="34" charset="0"/>
                </a:rPr>
                <a:t>you</a:t>
              </a:r>
              <a:r>
                <a:rPr lang="en-ZA" dirty="0">
                  <a:solidFill>
                    <a:prstClr val="black"/>
                  </a:solidFill>
                  <a:latin typeface="Century Gothic" panose="020B0502020202020204" pitchFamily="34" charset="0"/>
                </a:rPr>
                <a:t> and you achieved R900 (PS)</a:t>
              </a:r>
            </a:p>
          </p:txBody>
        </p:sp>
        <p:cxnSp>
          <p:nvCxnSpPr>
            <p:cNvPr id="61" name="Straight Arrow Connector 60"/>
            <p:cNvCxnSpPr/>
            <p:nvPr/>
          </p:nvCxnSpPr>
          <p:spPr>
            <a:xfrm flipH="1">
              <a:off x="8857595" y="1598601"/>
              <a:ext cx="6255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6534278" y="2470477"/>
            <a:ext cx="2679579" cy="1987084"/>
          </a:xfrm>
          <a:prstGeom prst="ellipse">
            <a:avLst/>
          </a:prstGeom>
          <a:solidFill>
            <a:schemeClr val="bg1"/>
          </a:solidFill>
          <a:ln>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u="sng" dirty="0">
                <a:solidFill>
                  <a:prstClr val="black"/>
                </a:solidFill>
                <a:latin typeface="Century Gothic" panose="020B0502020202020204" pitchFamily="34" charset="0"/>
              </a:rPr>
              <a:t>Question</a:t>
            </a:r>
            <a:r>
              <a:rPr lang="en-ZA" sz="1600" b="1" u="sng" dirty="0">
                <a:solidFill>
                  <a:prstClr val="black"/>
                </a:solidFill>
                <a:latin typeface="Century Gothic" panose="020B0502020202020204" pitchFamily="34" charset="0"/>
              </a:rPr>
              <a:t>:</a:t>
            </a:r>
          </a:p>
          <a:p>
            <a:pPr algn="ctr"/>
            <a:r>
              <a:rPr lang="en-ZA" sz="1600" dirty="0">
                <a:solidFill>
                  <a:prstClr val="black"/>
                </a:solidFill>
                <a:latin typeface="Century Gothic" panose="020B0502020202020204" pitchFamily="34" charset="0"/>
              </a:rPr>
              <a:t>Do I earn on a Consultant in my team if they achieve less than R900 PS?</a:t>
            </a:r>
          </a:p>
        </p:txBody>
      </p:sp>
      <p:sp>
        <p:nvSpPr>
          <p:cNvPr id="38" name="Oval 37"/>
          <p:cNvSpPr/>
          <p:nvPr/>
        </p:nvSpPr>
        <p:spPr>
          <a:xfrm>
            <a:off x="8115807" y="3950250"/>
            <a:ext cx="3865116" cy="2866238"/>
          </a:xfrm>
          <a:prstGeom prst="ellipse">
            <a:avLst/>
          </a:prstGeom>
          <a:solidFill>
            <a:schemeClr val="bg1"/>
          </a:solidFill>
          <a:ln>
            <a:solidFill>
              <a:srgbClr val="C13B3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u="sng" dirty="0">
                <a:solidFill>
                  <a:prstClr val="black"/>
                </a:solidFill>
                <a:latin typeface="Century Gothic" panose="020B0502020202020204" pitchFamily="34" charset="0"/>
              </a:rPr>
              <a:t>Answer</a:t>
            </a:r>
            <a:r>
              <a:rPr lang="en-ZA" sz="1600" b="1" u="sng" dirty="0">
                <a:solidFill>
                  <a:prstClr val="black"/>
                </a:solidFill>
                <a:latin typeface="Century Gothic" panose="020B0502020202020204" pitchFamily="34" charset="0"/>
              </a:rPr>
              <a:t>:</a:t>
            </a:r>
          </a:p>
          <a:p>
            <a:pPr algn="ctr"/>
            <a:r>
              <a:rPr lang="en-ZA" sz="1600" dirty="0">
                <a:solidFill>
                  <a:prstClr val="black"/>
                </a:solidFill>
                <a:latin typeface="Century Gothic" panose="020B0502020202020204" pitchFamily="34" charset="0"/>
              </a:rPr>
              <a:t>Yes! You need to meet the required qualifying criteria of R900 Personal Sales minimum. No matter the amount of Personal Sales they achieve, if you achieved your R900 PS, you will earn on the PS of your team</a:t>
            </a:r>
          </a:p>
        </p:txBody>
      </p:sp>
    </p:spTree>
    <p:custDataLst>
      <p:tags r:id="rId1"/>
    </p:custDataLst>
    <p:extLst>
      <p:ext uri="{BB962C8B-B14F-4D97-AF65-F5344CB8AC3E}">
        <p14:creationId xmlns:p14="http://schemas.microsoft.com/office/powerpoint/2010/main" val="685569937"/>
      </p:ext>
    </p:extLst>
  </p:cSld>
  <p:clrMapOvr>
    <a:masterClrMapping/>
  </p:clrMapOvr>
  <mc:AlternateContent xmlns:mc="http://schemas.openxmlformats.org/markup-compatibility/2006" xmlns:p14="http://schemas.microsoft.com/office/powerpoint/2010/main">
    <mc:Choice Requires="p14">
      <p:transition spd="slow" p14:dur="2000" advTm="24903"/>
    </mc:Choice>
    <mc:Fallback xmlns="">
      <p:transition spd="slow" advTm="24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1)">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1.7|3|1.2"/>
</p:tagLst>
</file>

<file path=ppt/tags/tag3.xml><?xml version="1.0" encoding="utf-8"?>
<p:tagLst xmlns:a="http://schemas.openxmlformats.org/drawingml/2006/main" xmlns:r="http://schemas.openxmlformats.org/officeDocument/2006/relationships" xmlns:p="http://schemas.openxmlformats.org/presentationml/2006/main">
  <p:tag name="TIMING" val="|1.4|1|4.5"/>
</p:tagLst>
</file>

<file path=ppt/tags/tag4.xml><?xml version="1.0" encoding="utf-8"?>
<p:tagLst xmlns:a="http://schemas.openxmlformats.org/drawingml/2006/main" xmlns:r="http://schemas.openxmlformats.org/officeDocument/2006/relationships" xmlns:p="http://schemas.openxmlformats.org/presentationml/2006/main">
  <p:tag name="TIMING" val="|0.9|3.9|1.1"/>
</p:tagLst>
</file>

<file path=ppt/tags/tag5.xml><?xml version="1.0" encoding="utf-8"?>
<p:tagLst xmlns:a="http://schemas.openxmlformats.org/drawingml/2006/main" xmlns:r="http://schemas.openxmlformats.org/officeDocument/2006/relationships" xmlns:p="http://schemas.openxmlformats.org/presentationml/2006/main">
  <p:tag name="TIMING" val="|11.3|5.2|3.7|1.5"/>
</p:tagLst>
</file>

<file path=ppt/tags/tag6.xml><?xml version="1.0" encoding="utf-8"?>
<p:tagLst xmlns:a="http://schemas.openxmlformats.org/drawingml/2006/main" xmlns:r="http://schemas.openxmlformats.org/officeDocument/2006/relationships" xmlns:p="http://schemas.openxmlformats.org/presentationml/2006/main">
  <p:tag name="TIMING" val="|1.1|6.2|1.4|1.7|3.2|1.2"/>
</p:tagLst>
</file>

<file path=ppt/tags/tag7.xml><?xml version="1.0" encoding="utf-8"?>
<p:tagLst xmlns:a="http://schemas.openxmlformats.org/drawingml/2006/main" xmlns:r="http://schemas.openxmlformats.org/officeDocument/2006/relationships" xmlns:p="http://schemas.openxmlformats.org/presentationml/2006/main">
  <p:tag name="TIMING" val="|2.4|5.4|9.9"/>
</p:tagLst>
</file>

<file path=ppt/tags/tag8.xml><?xml version="1.0" encoding="utf-8"?>
<p:tagLst xmlns:a="http://schemas.openxmlformats.org/drawingml/2006/main" xmlns:r="http://schemas.openxmlformats.org/officeDocument/2006/relationships" xmlns:p="http://schemas.openxmlformats.org/presentationml/2006/main">
  <p:tag name="TIMING" val="|1.2|9.1"/>
</p:tagLst>
</file>

<file path=ppt/tags/tag9.xml><?xml version="1.0" encoding="utf-8"?>
<p:tagLst xmlns:a="http://schemas.openxmlformats.org/drawingml/2006/main" xmlns:r="http://schemas.openxmlformats.org/officeDocument/2006/relationships" xmlns:p="http://schemas.openxmlformats.org/presentationml/2006/main">
  <p:tag name="TIMING" val="|3.9|4|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533</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Jeanri Koekemoer</dc:creator>
  <cp:lastModifiedBy>Jeanri Truter</cp:lastModifiedBy>
  <cp:revision>44</cp:revision>
  <cp:lastPrinted>2021-07-21T10:11:42Z</cp:lastPrinted>
  <dcterms:created xsi:type="dcterms:W3CDTF">2021-07-13T08:02:42Z</dcterms:created>
  <dcterms:modified xsi:type="dcterms:W3CDTF">2022-06-21T18:15:08Z</dcterms:modified>
</cp:coreProperties>
</file>